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8" r:id="rId8"/>
    <p:sldId id="269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7A7E-47B0-492A-91B6-DD4DB0669C03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BE25-7500-4C2E-ACEE-DF1DA083817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56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7A7E-47B0-492A-91B6-DD4DB0669C03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BE25-7500-4C2E-ACEE-DF1DA0838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94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7A7E-47B0-492A-91B6-DD4DB0669C03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BE25-7500-4C2E-ACEE-DF1DA0838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47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7A7E-47B0-492A-91B6-DD4DB0669C03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BE25-7500-4C2E-ACEE-DF1DA0838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57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7A7E-47B0-492A-91B6-DD4DB0669C03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BE25-7500-4C2E-ACEE-DF1DA083817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04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7A7E-47B0-492A-91B6-DD4DB0669C03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BE25-7500-4C2E-ACEE-DF1DA0838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7A7E-47B0-492A-91B6-DD4DB0669C03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BE25-7500-4C2E-ACEE-DF1DA0838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35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7A7E-47B0-492A-91B6-DD4DB0669C03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BE25-7500-4C2E-ACEE-DF1DA0838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7A7E-47B0-492A-91B6-DD4DB0669C03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BE25-7500-4C2E-ACEE-DF1DA0838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45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057A7E-47B0-492A-91B6-DD4DB0669C03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41BE25-7500-4C2E-ACEE-DF1DA0838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34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7A7E-47B0-492A-91B6-DD4DB0669C03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BE25-7500-4C2E-ACEE-DF1DA0838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08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057A7E-47B0-492A-91B6-DD4DB0669C03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41BE25-7500-4C2E-ACEE-DF1DA083817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3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1FDB-2C21-85BC-A43F-8208DE396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Credit Card Fraud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355EB-78C5-40FE-4FDE-6671D0B02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Done by: Aashka </a:t>
            </a:r>
            <a:r>
              <a:rPr lang="en-IN" dirty="0" err="1"/>
              <a:t>vijapura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73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21"/>
    </mc:Choice>
    <mc:Fallback xmlns="">
      <p:transition spd="slow" advTm="1282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88CA-59DD-BDBA-A1DC-2FB2C31D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After New 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C3A3-B717-DAE0-1493-FD4146D5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1720 fraudulent transactions detected by the model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$ 1.5 cost to provide customer support to these transactions that is $ 2,580.38 in total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27 fraudulent transactions not detected by model which amounts to $ 14,283.64 loss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Total cost incurred after new model deployment is $ 27410.51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Final savings after new model deployment is $185981.71 that is reduction in losses by ~ 87%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490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59"/>
    </mc:Choice>
    <mc:Fallback xmlns="">
      <p:transition spd="slow" advTm="7045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4983-C315-4D06-8F6E-C04B43AF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Appendix: Data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B89A6-B28E-B98D-9405-7B5A20870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 Snapshot of the data: 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BBE60-F0FD-2DCB-EC23-7050AA82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21" y="2357782"/>
            <a:ext cx="4126224" cy="39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63"/>
    </mc:Choice>
    <mc:Fallback xmlns="">
      <p:transition spd="slow" advTm="7416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8E31-F37D-3790-5FE6-0676B326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Appendix: Data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6548-2E76-1517-3F28-BFFE0F41E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 A random forest classifier built on top a Kaggle simulated dataset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 Class imbalance adjusted using Adaptive Synthetic (ADASYN) sampling method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 Manual hyperparameter tuning done due to extensive computational times when using Grid Search Cross Validation </a:t>
            </a:r>
          </a:p>
        </p:txBody>
      </p:sp>
    </p:spTree>
    <p:extLst>
      <p:ext uri="{BB962C8B-B14F-4D97-AF65-F5344CB8AC3E}">
        <p14:creationId xmlns:p14="http://schemas.microsoft.com/office/powerpoint/2010/main" val="417326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9"/>
    </mc:Choice>
    <mc:Fallback xmlns="">
      <p:transition spd="slow" advTm="3620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40A5-645A-2F26-94A8-2470A9E1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253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2"/>
    </mc:Choice>
    <mc:Fallback xmlns="">
      <p:transition spd="slow" advTm="716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AEC7-0F2D-5369-7F40-842631E6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54DC-9651-D7A9-CF67-61D5D9AC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2400" dirty="0"/>
              <a:t>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 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 Key Insights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 Cost Benefit Analysis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2400" dirty="0"/>
              <a:t>Appendix: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dirty="0"/>
              <a:t>o Data Attributes</a:t>
            </a:r>
          </a:p>
          <a:p>
            <a:pPr marL="0" indent="0">
              <a:buNone/>
            </a:pPr>
            <a:r>
              <a:rPr lang="en-IN" dirty="0"/>
              <a:t> o Data Methodology</a:t>
            </a:r>
          </a:p>
        </p:txBody>
      </p:sp>
    </p:spTree>
    <p:extLst>
      <p:ext uri="{BB962C8B-B14F-4D97-AF65-F5344CB8AC3E}">
        <p14:creationId xmlns:p14="http://schemas.microsoft.com/office/powerpoint/2010/main" val="278651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93"/>
    </mc:Choice>
    <mc:Fallback xmlns="">
      <p:transition spd="slow" advTm="146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9E10-5999-A2BF-7ECF-87DEAA40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109D-E3C5-93A0-6366-8AFAC7BCF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Putting in place a system to detect credit card theft in order to reduce expenses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A manual detection method for frauds result in significant costs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617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70"/>
    </mc:Choice>
    <mc:Fallback xmlns="">
      <p:transition spd="slow" advTm="6817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13F3-C168-6CDA-3B2D-2A554952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38557-CDB6-20B1-1152-332805DB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0977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 machine learning algorithm was created to identify frauds quickly and reduce losses.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For its deployment, a cost-benefit analysis has been conducted.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9037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24"/>
    </mc:Choice>
    <mc:Fallback xmlns="">
      <p:transition spd="slow" advTm="4482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A461-50BA-C0B8-E67B-86329C7D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7089-BE68-821F-5F03-B98FD3BB7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4395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Transaction amount, category and gender are the most important variables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Gas and transport, kids and pets, home are the top three categories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Highly imbalanced dataset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4C6D99-1AF8-361F-3DBA-FA4C51DFF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711981"/>
              </p:ext>
            </p:extLst>
          </p:nvPr>
        </p:nvGraphicFramePr>
        <p:xfrm>
          <a:off x="7643973" y="1845734"/>
          <a:ext cx="4438437" cy="4526130"/>
        </p:xfrm>
        <a:graphic>
          <a:graphicData uri="http://schemas.openxmlformats.org/drawingml/2006/table">
            <a:tbl>
              <a:tblPr/>
              <a:tblGrid>
                <a:gridCol w="1479479">
                  <a:extLst>
                    <a:ext uri="{9D8B030D-6E8A-4147-A177-3AD203B41FA5}">
                      <a16:colId xmlns:a16="http://schemas.microsoft.com/office/drawing/2014/main" val="2394708662"/>
                    </a:ext>
                  </a:extLst>
                </a:gridCol>
                <a:gridCol w="1479479">
                  <a:extLst>
                    <a:ext uri="{9D8B030D-6E8A-4147-A177-3AD203B41FA5}">
                      <a16:colId xmlns:a16="http://schemas.microsoft.com/office/drawing/2014/main" val="3483546886"/>
                    </a:ext>
                  </a:extLst>
                </a:gridCol>
                <a:gridCol w="1479479">
                  <a:extLst>
                    <a:ext uri="{9D8B030D-6E8A-4147-A177-3AD203B41FA5}">
                      <a16:colId xmlns:a16="http://schemas.microsoft.com/office/drawing/2014/main" val="204878587"/>
                    </a:ext>
                  </a:extLst>
                </a:gridCol>
              </a:tblGrid>
              <a:tr h="210058">
                <a:tc>
                  <a:txBody>
                    <a:bodyPr/>
                    <a:lstStyle/>
                    <a:p>
                      <a:pPr algn="r" fontAlgn="ctr"/>
                      <a:endParaRPr lang="en-IN" sz="1100" b="1">
                        <a:effectLst/>
                      </a:endParaRP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Varname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Imp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127177"/>
                  </a:ext>
                </a:extLst>
              </a:tr>
              <a:tr h="21005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0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amt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0.876727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094254"/>
                  </a:ext>
                </a:extLst>
              </a:tr>
              <a:tr h="21005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13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category_kids_pets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0.029171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736675"/>
                  </a:ext>
                </a:extLst>
              </a:tr>
              <a:tr h="21005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8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category_gas_transport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0.023109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273299"/>
                  </a:ext>
                </a:extLst>
              </a:tr>
              <a:tr h="21005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12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category_home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0.013885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733182"/>
                  </a:ext>
                </a:extLst>
              </a:tr>
              <a:tr h="21005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19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category_travel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0.010977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203335"/>
                  </a:ext>
                </a:extLst>
              </a:tr>
              <a:tr h="21005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18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category_shopping_pos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0.010669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366884"/>
                  </a:ext>
                </a:extLst>
              </a:tr>
              <a:tr h="21005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10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category_grocery_pos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0.009082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736023"/>
                  </a:ext>
                </a:extLst>
              </a:tr>
              <a:tr h="21005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15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 err="1">
                          <a:effectLst/>
                        </a:rPr>
                        <a:t>category_misc_pos</a:t>
                      </a:r>
                      <a:endParaRPr lang="en-IN" sz="1100" dirty="0">
                        <a:effectLst/>
                      </a:endParaRP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0.008953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797066"/>
                  </a:ext>
                </a:extLst>
              </a:tr>
              <a:tr h="21005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7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category_food_dining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0.005615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132817"/>
                  </a:ext>
                </a:extLst>
              </a:tr>
              <a:tr h="21005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17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category_shopping_net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0.003883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309642"/>
                  </a:ext>
                </a:extLst>
              </a:tr>
              <a:tr h="21005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1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gender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0.002981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366548"/>
                  </a:ext>
                </a:extLst>
              </a:tr>
              <a:tr h="21005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3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age_at_trans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0.002070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711478"/>
                  </a:ext>
                </a:extLst>
              </a:tr>
              <a:tr h="21005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2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city_pop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0.002070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225461"/>
                  </a:ext>
                </a:extLst>
              </a:tr>
              <a:tr h="21005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11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category_health_fitness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0.000412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002594"/>
                  </a:ext>
                </a:extLst>
              </a:tr>
              <a:tr h="21005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9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category_grocery_net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0.000194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781911"/>
                  </a:ext>
                </a:extLst>
              </a:tr>
              <a:tr h="21005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14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category_misc_net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0.000098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450279"/>
                  </a:ext>
                </a:extLst>
              </a:tr>
              <a:tr h="21005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4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lat_dist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0.000092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473868"/>
                  </a:ext>
                </a:extLst>
              </a:tr>
              <a:tr h="21005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6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trans_month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0.000013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927355"/>
                  </a:ext>
                </a:extLst>
              </a:tr>
              <a:tr h="21005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5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long_dist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0.000000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578473"/>
                  </a:ext>
                </a:extLst>
              </a:tr>
              <a:tr h="21005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>
                          <a:effectLst/>
                        </a:rPr>
                        <a:t>16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>
                          <a:effectLst/>
                        </a:rPr>
                        <a:t>category_personal_care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dirty="0">
                          <a:effectLst/>
                        </a:rPr>
                        <a:t>0.000000</a:t>
                      </a:r>
                    </a:p>
                  </a:txBody>
                  <a:tcPr marL="47890" marR="47890" marT="23945" marB="2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3774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B181F98-0FBC-7E29-039E-D40A2D48A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957" y="3857414"/>
            <a:ext cx="38766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55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290"/>
    </mc:Choice>
    <mc:Fallback xmlns="">
      <p:transition spd="slow" advTm="7429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4968-FDAD-2A7A-753B-EEEE8C86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DAF10-34AE-F645-5DF3-2B3DD73E9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44340"/>
            <a:ext cx="3790950" cy="2495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E6FB7-2A6B-873C-E91F-407C31D4F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240" y="1857375"/>
            <a:ext cx="3790950" cy="2495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5DCBDA-E984-674A-87F3-77F3CBC4C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730" y="1844340"/>
            <a:ext cx="3790950" cy="2495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842807-5355-0702-8B5A-C077B66BC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790" y="4248150"/>
            <a:ext cx="3676650" cy="2609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7C03D5-2B4C-E6BD-ABE7-E5F46F14B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7890" y="4339890"/>
            <a:ext cx="37338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02"/>
    </mc:Choice>
    <mc:Fallback xmlns="">
      <p:transition spd="slow" advTm="4120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EDA6-307B-9388-F893-3DB41C39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ED5878-6807-31EC-189A-5DFF2B704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27" y="1737360"/>
            <a:ext cx="3867150" cy="2505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A9AFF-D6F7-66C1-2964-6D6E3C335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634" y="1737360"/>
            <a:ext cx="3800475" cy="250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4C25DE-8279-907D-F633-92D009D1B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109" y="1737360"/>
            <a:ext cx="3676650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8CD2DD-5E34-E724-6DC3-3AEC5D32B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040" y="4242434"/>
            <a:ext cx="3676650" cy="2505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34A821-38BE-1E4B-2F6F-11CB9F021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1050" y="4242435"/>
            <a:ext cx="36766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4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42"/>
    </mc:Choice>
    <mc:Fallback xmlns="">
      <p:transition spd="slow" advTm="1654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2ABF-8C45-1ACF-C72E-B8A06FD9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54B03F-5152-1228-7D1B-DCD21A5AE6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2" y="2492942"/>
            <a:ext cx="4071405" cy="341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7126A1-164D-18DF-5056-1A1C0982E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859" y="1737360"/>
            <a:ext cx="8027469" cy="45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1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822"/>
    </mc:Choice>
    <mc:Fallback xmlns="">
      <p:transition spd="slow" advTm="11282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A93A-14B3-C3A6-CE2F-F9E754C6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Incurred Losses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9B7C-E3F3-D69B-F939-B307FBAD1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2400" dirty="0"/>
              <a:t>77,183 credit card transactions per month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 402 fraudulent transactions per month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 $ 530.66 amount per fraud transaction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 Total costs incurred from fraud transactions is $ 213,392.22 </a:t>
            </a:r>
          </a:p>
        </p:txBody>
      </p:sp>
    </p:spTree>
    <p:extLst>
      <p:ext uri="{BB962C8B-B14F-4D97-AF65-F5344CB8AC3E}">
        <p14:creationId xmlns:p14="http://schemas.microsoft.com/office/powerpoint/2010/main" val="111537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42"/>
    </mc:Choice>
    <mc:Fallback xmlns="">
      <p:transition spd="slow" advTm="46542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414</TotalTime>
  <Words>410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Credit Card Fraud Detection system</vt:lpstr>
      <vt:lpstr>Agenda</vt:lpstr>
      <vt:lpstr>Objective</vt:lpstr>
      <vt:lpstr>Background</vt:lpstr>
      <vt:lpstr>Key Insights</vt:lpstr>
      <vt:lpstr>Key Insights</vt:lpstr>
      <vt:lpstr>Key Insights</vt:lpstr>
      <vt:lpstr>Key Insights</vt:lpstr>
      <vt:lpstr>Current Incurred Losses</vt:lpstr>
      <vt:lpstr>After New Model Deployment</vt:lpstr>
      <vt:lpstr>Appendix: Data Attributes</vt:lpstr>
      <vt:lpstr>Appendix: Data Methodology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system</dc:title>
  <dc:creator>Aash Vijapura</dc:creator>
  <cp:lastModifiedBy>Aash Vijapura</cp:lastModifiedBy>
  <cp:revision>4</cp:revision>
  <dcterms:created xsi:type="dcterms:W3CDTF">2022-08-09T06:33:28Z</dcterms:created>
  <dcterms:modified xsi:type="dcterms:W3CDTF">2022-08-13T10:42:18Z</dcterms:modified>
</cp:coreProperties>
</file>