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7" r:id="rId2"/>
    <p:sldId id="258" r:id="rId3"/>
    <p:sldId id="260" r:id="rId4"/>
    <p:sldId id="261" r:id="rId5"/>
    <p:sldId id="263" r:id="rId6"/>
    <p:sldId id="264" r:id="rId7"/>
    <p:sldId id="265" r:id="rId8"/>
    <p:sldId id="266" r:id="rId9"/>
    <p:sldId id="268" r:id="rId10"/>
    <p:sldId id="269" r:id="rId11"/>
    <p:sldId id="262" r:id="rId12"/>
    <p:sldId id="267"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1163BA-69CF-43C1-85D5-136E90E7390C}"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381325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1163BA-69CF-43C1-85D5-136E90E7390C}"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236198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1163BA-69CF-43C1-85D5-136E90E7390C}"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2340184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1163BA-69CF-43C1-85D5-136E90E7390C}"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28658-E8ED-4138-AFDE-14D4C126ED6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7056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163BA-69CF-43C1-85D5-136E90E7390C}"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2956324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1163BA-69CF-43C1-85D5-136E90E7390C}" type="datetimeFigureOut">
              <a:rPr lang="en-IN" smtClean="0"/>
              <a:t>08-11-2023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92853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1163BA-69CF-43C1-85D5-136E90E7390C}" type="datetimeFigureOut">
              <a:rPr lang="en-IN" smtClean="0"/>
              <a:t>08-11-2023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2953185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163BA-69CF-43C1-85D5-136E90E7390C}"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2882485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163BA-69CF-43C1-85D5-136E90E7390C}"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235335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71163BA-69CF-43C1-85D5-136E90E7390C}"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3763251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163BA-69CF-43C1-85D5-136E90E7390C}"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68647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1163BA-69CF-43C1-85D5-136E90E7390C}"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136890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1163BA-69CF-43C1-85D5-136E90E7390C}"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135842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71163BA-69CF-43C1-85D5-136E90E7390C}" type="datetimeFigureOut">
              <a:rPr lang="en-IN" smtClean="0"/>
              <a:t>08-11-2023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66804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1163BA-69CF-43C1-85D5-136E90E7390C}" type="datetimeFigureOut">
              <a:rPr lang="en-IN" smtClean="0"/>
              <a:t>08-11-2023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134462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71163BA-69CF-43C1-85D5-136E90E7390C}" type="datetimeFigureOut">
              <a:rPr lang="en-IN" smtClean="0"/>
              <a:t>08-11-2023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122762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1163BA-69CF-43C1-85D5-136E90E7390C}"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28658-E8ED-4138-AFDE-14D4C126ED6A}" type="slidenum">
              <a:rPr lang="en-IN" smtClean="0"/>
              <a:t>‹#›</a:t>
            </a:fld>
            <a:endParaRPr lang="en-IN"/>
          </a:p>
        </p:txBody>
      </p:sp>
    </p:spTree>
    <p:extLst>
      <p:ext uri="{BB962C8B-B14F-4D97-AF65-F5344CB8AC3E}">
        <p14:creationId xmlns:p14="http://schemas.microsoft.com/office/powerpoint/2010/main" val="16901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1163BA-69CF-43C1-85D5-136E90E7390C}" type="datetimeFigureOut">
              <a:rPr lang="en-IN" smtClean="0"/>
              <a:t>08-11-2023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528658-E8ED-4138-AFDE-14D4C126ED6A}" type="slidenum">
              <a:rPr lang="en-IN" smtClean="0"/>
              <a:t>‹#›</a:t>
            </a:fld>
            <a:endParaRPr lang="en-IN"/>
          </a:p>
        </p:txBody>
      </p:sp>
    </p:spTree>
    <p:extLst>
      <p:ext uri="{BB962C8B-B14F-4D97-AF65-F5344CB8AC3E}">
        <p14:creationId xmlns:p14="http://schemas.microsoft.com/office/powerpoint/2010/main" val="2070024189"/>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938992"/>
          </a:xfrm>
          <a:prstGeom prst="rect">
            <a:avLst/>
          </a:prstGeom>
          <a:noFill/>
        </p:spPr>
        <p:txBody>
          <a:bodyPr wrap="square" rtlCol="0">
            <a:spAutoFit/>
          </a:bodyPr>
          <a:lstStyle/>
          <a:p>
            <a:pPr algn="ctr"/>
            <a:r>
              <a:rPr lang="en-GB" sz="6000" dirty="0">
                <a:latin typeface="Lucida Sans" panose="020B0602030504020204" pitchFamily="34" charset="0"/>
              </a:rPr>
              <a:t>L</a:t>
            </a:r>
            <a:r>
              <a:rPr lang="en-IN" sz="6000" dirty="0">
                <a:latin typeface="Lucida Sans" panose="020B0602030504020204" pitchFamily="34" charset="0"/>
              </a:rPr>
              <a:t>ENDING CLUB CASE STUDY ANALYSIS</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9568" y="5333074"/>
            <a:ext cx="3489158" cy="954107"/>
          </a:xfrm>
          <a:prstGeom prst="rect">
            <a:avLst/>
          </a:prstGeom>
          <a:noFill/>
        </p:spPr>
        <p:txBody>
          <a:bodyPr wrap="square" rtlCol="0">
            <a:spAutoFit/>
          </a:bodyPr>
          <a:lstStyle/>
          <a:p>
            <a:pPr marL="457200" indent="-457200">
              <a:buFont typeface="Wingdings" panose="05000000000000000000" pitchFamily="2" charset="2"/>
              <a:buChar char="n"/>
            </a:pPr>
            <a:r>
              <a:rPr lang="en-GB" sz="2800" dirty="0">
                <a:solidFill>
                  <a:schemeClr val="tx1">
                    <a:lumMod val="65000"/>
                    <a:lumOff val="35000"/>
                  </a:schemeClr>
                </a:solidFill>
                <a:latin typeface="Lucida Sans" panose="020B0602030504020204" pitchFamily="34" charset="0"/>
              </a:rPr>
              <a:t>Submitted by </a:t>
            </a:r>
          </a:p>
          <a:p>
            <a:r>
              <a:rPr lang="en-GB" sz="2800" dirty="0">
                <a:solidFill>
                  <a:schemeClr val="tx1">
                    <a:lumMod val="65000"/>
                    <a:lumOff val="35000"/>
                  </a:schemeClr>
                </a:solidFill>
                <a:latin typeface="Lucida Sans" panose="020B0602030504020204" pitchFamily="34" charset="0"/>
              </a:rPr>
              <a:t>    A</a:t>
            </a:r>
            <a:r>
              <a:rPr lang="en-IN" sz="2800" dirty="0">
                <a:solidFill>
                  <a:schemeClr val="tx1">
                    <a:lumMod val="65000"/>
                    <a:lumOff val="35000"/>
                  </a:schemeClr>
                </a:solidFill>
                <a:latin typeface="Lucida Sans" panose="020B0602030504020204" pitchFamily="34" charset="0"/>
              </a:rPr>
              <a:t>ashna Behl</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C6BA76-479B-B2A8-104F-784E4A1DC62B}"/>
              </a:ext>
            </a:extLst>
          </p:cNvPr>
          <p:cNvPicPr>
            <a:picLocks noChangeAspect="1"/>
          </p:cNvPicPr>
          <p:nvPr/>
        </p:nvPicPr>
        <p:blipFill>
          <a:blip r:embed="rId2"/>
          <a:stretch>
            <a:fillRect/>
          </a:stretch>
        </p:blipFill>
        <p:spPr>
          <a:xfrm>
            <a:off x="1944104" y="0"/>
            <a:ext cx="8303792" cy="6858000"/>
          </a:xfrm>
          <a:prstGeom prst="rect">
            <a:avLst/>
          </a:prstGeom>
        </p:spPr>
      </p:pic>
    </p:spTree>
    <p:extLst>
      <p:ext uri="{BB962C8B-B14F-4D97-AF65-F5344CB8AC3E}">
        <p14:creationId xmlns:p14="http://schemas.microsoft.com/office/powerpoint/2010/main" val="110405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Bivariate Analysis</a:t>
            </a:r>
          </a:p>
        </p:txBody>
      </p:sp>
      <p:sp>
        <p:nvSpPr>
          <p:cNvPr id="6" name="Content Placeholder 5">
            <a:extLst>
              <a:ext uri="{FF2B5EF4-FFF2-40B4-BE49-F238E27FC236}">
                <a16:creationId xmlns:a16="http://schemas.microsoft.com/office/drawing/2014/main" id="{D4C4A6F7-13FE-AC13-A080-D26CED009FA8}"/>
              </a:ext>
            </a:extLst>
          </p:cNvPr>
          <p:cNvSpPr>
            <a:spLocks noGrp="1"/>
          </p:cNvSpPr>
          <p:nvPr>
            <p:ph idx="1"/>
          </p:nvPr>
        </p:nvSpPr>
        <p:spPr/>
        <p:txBody>
          <a:bodyPr/>
          <a:lstStyle/>
          <a:p>
            <a:r>
              <a:rPr lang="en-GB" dirty="0"/>
              <a:t>Home improvement , Renewable energy loans and house loans are higher in higher income groups.</a:t>
            </a:r>
          </a:p>
          <a:p>
            <a:r>
              <a:rPr lang="en-GB" dirty="0"/>
              <a:t>House loans are safer in higher grades but riskier in lower grades.</a:t>
            </a:r>
          </a:p>
          <a:p>
            <a:r>
              <a:rPr lang="en-GB" dirty="0"/>
              <a:t>Car Loans, Credit card loans and small business loans are risky in December.</a:t>
            </a:r>
          </a:p>
          <a:p>
            <a:r>
              <a:rPr lang="en-GB" dirty="0"/>
              <a:t>4 states WT, MT, UT and TN are risky. Credit card loans have the highest risk in these states, and higher income groups interestingly are more risky in these states. </a:t>
            </a:r>
          </a:p>
          <a:p>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5A10AA-C56C-FC70-57AD-498C12710DE4}"/>
              </a:ext>
            </a:extLst>
          </p:cNvPr>
          <p:cNvPicPr>
            <a:picLocks noChangeAspect="1"/>
          </p:cNvPicPr>
          <p:nvPr/>
        </p:nvPicPr>
        <p:blipFill>
          <a:blip r:embed="rId2"/>
          <a:stretch>
            <a:fillRect/>
          </a:stretch>
        </p:blipFill>
        <p:spPr>
          <a:xfrm>
            <a:off x="2166389" y="871180"/>
            <a:ext cx="7859222" cy="5115639"/>
          </a:xfrm>
          <a:prstGeom prst="rect">
            <a:avLst/>
          </a:prstGeom>
        </p:spPr>
      </p:pic>
    </p:spTree>
    <p:extLst>
      <p:ext uri="{BB962C8B-B14F-4D97-AF65-F5344CB8AC3E}">
        <p14:creationId xmlns:p14="http://schemas.microsoft.com/office/powerpoint/2010/main" val="2241301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CE980-D0E3-628D-5E5B-B8B4D77DE50A}"/>
              </a:ext>
            </a:extLst>
          </p:cNvPr>
          <p:cNvPicPr>
            <a:picLocks noChangeAspect="1"/>
          </p:cNvPicPr>
          <p:nvPr/>
        </p:nvPicPr>
        <p:blipFill>
          <a:blip r:embed="rId2"/>
          <a:stretch>
            <a:fillRect/>
          </a:stretch>
        </p:blipFill>
        <p:spPr>
          <a:xfrm>
            <a:off x="2342626" y="1437997"/>
            <a:ext cx="7506748" cy="3982006"/>
          </a:xfrm>
          <a:prstGeom prst="rect">
            <a:avLst/>
          </a:prstGeom>
        </p:spPr>
      </p:pic>
    </p:spTree>
    <p:extLst>
      <p:ext uri="{BB962C8B-B14F-4D97-AF65-F5344CB8AC3E}">
        <p14:creationId xmlns:p14="http://schemas.microsoft.com/office/powerpoint/2010/main" val="410261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0AA045-7328-7E05-6A32-423B0EAB165F}"/>
              </a:ext>
            </a:extLst>
          </p:cNvPr>
          <p:cNvPicPr>
            <a:picLocks noChangeAspect="1"/>
          </p:cNvPicPr>
          <p:nvPr/>
        </p:nvPicPr>
        <p:blipFill>
          <a:blip r:embed="rId2"/>
          <a:stretch>
            <a:fillRect/>
          </a:stretch>
        </p:blipFill>
        <p:spPr>
          <a:xfrm>
            <a:off x="2347389" y="1323681"/>
            <a:ext cx="7497221" cy="4210638"/>
          </a:xfrm>
          <a:prstGeom prst="rect">
            <a:avLst/>
          </a:prstGeom>
        </p:spPr>
      </p:pic>
    </p:spTree>
    <p:extLst>
      <p:ext uri="{BB962C8B-B14F-4D97-AF65-F5344CB8AC3E}">
        <p14:creationId xmlns:p14="http://schemas.microsoft.com/office/powerpoint/2010/main" val="83031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Summary</a:t>
            </a:r>
          </a:p>
        </p:txBody>
      </p:sp>
      <p:sp>
        <p:nvSpPr>
          <p:cNvPr id="6" name="Content Placeholder 5">
            <a:extLst>
              <a:ext uri="{FF2B5EF4-FFF2-40B4-BE49-F238E27FC236}">
                <a16:creationId xmlns:a16="http://schemas.microsoft.com/office/drawing/2014/main" id="{27009894-B199-E9F8-6ADA-8D58D09EEE1E}"/>
              </a:ext>
            </a:extLst>
          </p:cNvPr>
          <p:cNvSpPr>
            <a:spLocks noGrp="1"/>
          </p:cNvSpPr>
          <p:nvPr>
            <p:ph idx="1"/>
          </p:nvPr>
        </p:nvSpPr>
        <p:spPr/>
        <p:txBody>
          <a:bodyPr/>
          <a:lstStyle/>
          <a:p>
            <a:r>
              <a:rPr lang="en-GB" dirty="0"/>
              <a:t>Make verification status stringent.</a:t>
            </a:r>
          </a:p>
          <a:p>
            <a:r>
              <a:rPr lang="en-GB" dirty="0"/>
              <a:t>Check for public record bankruptcies and derogatory public records</a:t>
            </a:r>
          </a:p>
          <a:p>
            <a:r>
              <a:rPr lang="en-GB" dirty="0"/>
              <a:t>High debt to income ratio risky.</a:t>
            </a:r>
          </a:p>
          <a:p>
            <a:r>
              <a:rPr lang="en-GB" dirty="0"/>
              <a:t>Check credit card loans in WY, MT, UT, TN</a:t>
            </a:r>
          </a:p>
          <a:p>
            <a:r>
              <a:rPr lang="en-GB" dirty="0"/>
              <a:t>Missing employment records risky.</a:t>
            </a:r>
          </a:p>
          <a:p>
            <a:r>
              <a:rPr lang="en-GB" dirty="0"/>
              <a:t>Any delinquency is high risk.</a:t>
            </a:r>
          </a:p>
          <a:p>
            <a:r>
              <a:rPr lang="en-GB" dirty="0"/>
              <a:t>High number of inquiries are </a:t>
            </a:r>
            <a:r>
              <a:rPr lang="en-GB"/>
              <a:t>high risk.</a:t>
            </a:r>
            <a:endParaRPr lang="en-GB" dirty="0"/>
          </a:p>
          <a:p>
            <a:endParaRPr lang="en-GB" dirty="0"/>
          </a:p>
        </p:txBody>
      </p:sp>
    </p:spTree>
    <p:extLst>
      <p:ext uri="{BB962C8B-B14F-4D97-AF65-F5344CB8AC3E}">
        <p14:creationId xmlns:p14="http://schemas.microsoft.com/office/powerpoint/2010/main" val="341559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Problem Statement</a:t>
            </a:r>
          </a:p>
        </p:txBody>
      </p:sp>
      <p:sp>
        <p:nvSpPr>
          <p:cNvPr id="4" name="TextBox 3">
            <a:extLst>
              <a:ext uri="{FF2B5EF4-FFF2-40B4-BE49-F238E27FC236}">
                <a16:creationId xmlns:a16="http://schemas.microsoft.com/office/drawing/2014/main" id="{FEE55512-5B73-17A4-3188-75EFD41C9767}"/>
              </a:ext>
            </a:extLst>
          </p:cNvPr>
          <p:cNvSpPr txBox="1"/>
          <p:nvPr/>
        </p:nvSpPr>
        <p:spPr>
          <a:xfrm>
            <a:off x="1097280" y="1737360"/>
            <a:ext cx="10058400" cy="4401205"/>
          </a:xfrm>
          <a:prstGeom prst="rect">
            <a:avLst/>
          </a:prstGeom>
          <a:noFill/>
        </p:spPr>
        <p:txBody>
          <a:bodyPr wrap="square" rtlCol="0">
            <a:spAutoFit/>
          </a:bodyPr>
          <a:lstStyle/>
          <a:p>
            <a:r>
              <a:rPr lang="en-GB" sz="2000" dirty="0"/>
              <a:t>We are provided with real world data of the largest online marketplace facilitating personal loans, business loans, and financing of medical procedures. Borrowers can easily access lower interest rate loans through a fast online interface. </a:t>
            </a:r>
          </a:p>
          <a:p>
            <a:endParaRPr lang="en-GB" sz="2000" dirty="0"/>
          </a:p>
          <a:p>
            <a:r>
              <a:rPr lang="en-GB" sz="2000" dirty="0"/>
              <a:t>Like most other lending companies,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 </a:t>
            </a:r>
          </a:p>
          <a:p>
            <a:endParaRPr lang="en-GB" sz="2000" dirty="0"/>
          </a:p>
          <a:p>
            <a:r>
              <a:rPr lang="en-GB" sz="2000" dirty="0"/>
              <a:t>The goal is to identify the risky applicants based on the EDA techniques and share the recommendations for the same.</a:t>
            </a:r>
            <a:endParaRPr lang="en-IN" sz="2000" dirty="0"/>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Analysis Approach</a:t>
            </a:r>
          </a:p>
        </p:txBody>
      </p:sp>
      <p:sp>
        <p:nvSpPr>
          <p:cNvPr id="9" name="Content Placeholder 8">
            <a:extLst>
              <a:ext uri="{FF2B5EF4-FFF2-40B4-BE49-F238E27FC236}">
                <a16:creationId xmlns:a16="http://schemas.microsoft.com/office/drawing/2014/main" id="{F83C48AA-B687-1819-A55E-8CE2EF32DB29}"/>
              </a:ext>
            </a:extLst>
          </p:cNvPr>
          <p:cNvSpPr>
            <a:spLocks noGrp="1"/>
          </p:cNvSpPr>
          <p:nvPr>
            <p:ph idx="1"/>
          </p:nvPr>
        </p:nvSpPr>
        <p:spPr/>
        <p:txBody>
          <a:bodyPr/>
          <a:lstStyle/>
          <a:p>
            <a:r>
              <a:rPr lang="en-GB" dirty="0"/>
              <a:t>- Clean the data</a:t>
            </a:r>
          </a:p>
          <a:p>
            <a:r>
              <a:rPr lang="en-GB" dirty="0"/>
              <a:t>- Understand Patterns of each variable individually.</a:t>
            </a:r>
          </a:p>
          <a:p>
            <a:r>
              <a:rPr lang="en-GB" dirty="0"/>
              <a:t>- Understand Patterns of multiple variables with each other.</a:t>
            </a:r>
          </a:p>
          <a:p>
            <a:r>
              <a:rPr lang="en-GB" dirty="0"/>
              <a:t>- Give recommendations based on the patterns.</a:t>
            </a:r>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Univariate Analysis</a:t>
            </a:r>
          </a:p>
        </p:txBody>
      </p:sp>
      <p:sp>
        <p:nvSpPr>
          <p:cNvPr id="6" name="Content Placeholder 5">
            <a:extLst>
              <a:ext uri="{FF2B5EF4-FFF2-40B4-BE49-F238E27FC236}">
                <a16:creationId xmlns:a16="http://schemas.microsoft.com/office/drawing/2014/main" id="{AFA8F92D-BFA9-E5EE-8FED-427474832907}"/>
              </a:ext>
            </a:extLst>
          </p:cNvPr>
          <p:cNvSpPr>
            <a:spLocks noGrp="1"/>
          </p:cNvSpPr>
          <p:nvPr>
            <p:ph idx="1"/>
          </p:nvPr>
        </p:nvSpPr>
        <p:spPr/>
        <p:txBody>
          <a:bodyPr>
            <a:normAutofit lnSpcReduction="10000"/>
          </a:bodyPr>
          <a:lstStyle/>
          <a:p>
            <a:pPr marL="0" indent="0">
              <a:buNone/>
            </a:pPr>
            <a:r>
              <a:rPr lang="en-GB" dirty="0"/>
              <a:t>Analysis done for both categorical and numerical features.</a:t>
            </a:r>
          </a:p>
          <a:p>
            <a:r>
              <a:rPr lang="en-GB" dirty="0"/>
              <a:t>- Higher loan amounts have higher defaulters.</a:t>
            </a:r>
          </a:p>
          <a:p>
            <a:r>
              <a:rPr lang="en-GB" dirty="0"/>
              <a:t>- Higher grade and Sub Grade loans have higher number of defaulters.</a:t>
            </a:r>
          </a:p>
          <a:p>
            <a:r>
              <a:rPr lang="en-GB" dirty="0"/>
              <a:t>- Verification Process does not seem to be effective, since unverified borrowers are the highest defaulters.</a:t>
            </a:r>
          </a:p>
          <a:p>
            <a:r>
              <a:rPr lang="en-GB" dirty="0"/>
              <a:t>- Educational , Renewable energy and Small Business Loans are risky</a:t>
            </a:r>
          </a:p>
          <a:p>
            <a:r>
              <a:rPr lang="en-GB" dirty="0"/>
              <a:t>- Borrowers Public Record Bankruptcies and/or derogatory Public records are risky</a:t>
            </a:r>
          </a:p>
          <a:p>
            <a:r>
              <a:rPr lang="en-GB" dirty="0"/>
              <a:t>Any sort of delinquency is risky.</a:t>
            </a:r>
          </a:p>
          <a:p>
            <a:r>
              <a:rPr lang="en-GB" dirty="0"/>
              <a:t>More enquiries are risky.</a:t>
            </a:r>
          </a:p>
          <a:p>
            <a:endParaRPr lang="en-GB" dirty="0"/>
          </a:p>
          <a:p>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9F36B9-3976-95A9-CA42-D95A4CA47A11}"/>
              </a:ext>
            </a:extLst>
          </p:cNvPr>
          <p:cNvPicPr>
            <a:picLocks noChangeAspect="1"/>
          </p:cNvPicPr>
          <p:nvPr/>
        </p:nvPicPr>
        <p:blipFill>
          <a:blip r:embed="rId2"/>
          <a:stretch>
            <a:fillRect/>
          </a:stretch>
        </p:blipFill>
        <p:spPr>
          <a:xfrm>
            <a:off x="2199731" y="180521"/>
            <a:ext cx="7792537" cy="6496957"/>
          </a:xfrm>
          <a:prstGeom prst="rect">
            <a:avLst/>
          </a:prstGeom>
        </p:spPr>
      </p:pic>
    </p:spTree>
    <p:extLst>
      <p:ext uri="{BB962C8B-B14F-4D97-AF65-F5344CB8AC3E}">
        <p14:creationId xmlns:p14="http://schemas.microsoft.com/office/powerpoint/2010/main" val="77694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C5BEF2-5917-A636-5E6F-5ED7A59BFEC2}"/>
              </a:ext>
            </a:extLst>
          </p:cNvPr>
          <p:cNvPicPr>
            <a:picLocks noChangeAspect="1"/>
          </p:cNvPicPr>
          <p:nvPr/>
        </p:nvPicPr>
        <p:blipFill>
          <a:blip r:embed="rId2"/>
          <a:stretch>
            <a:fillRect/>
          </a:stretch>
        </p:blipFill>
        <p:spPr>
          <a:xfrm>
            <a:off x="2133047" y="618733"/>
            <a:ext cx="7925906" cy="5620534"/>
          </a:xfrm>
          <a:prstGeom prst="rect">
            <a:avLst/>
          </a:prstGeom>
        </p:spPr>
      </p:pic>
    </p:spTree>
    <p:extLst>
      <p:ext uri="{BB962C8B-B14F-4D97-AF65-F5344CB8AC3E}">
        <p14:creationId xmlns:p14="http://schemas.microsoft.com/office/powerpoint/2010/main" val="329802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4E0A5-F3D9-751D-BAEA-A94F0F8145F7}"/>
              </a:ext>
            </a:extLst>
          </p:cNvPr>
          <p:cNvPicPr>
            <a:picLocks noChangeAspect="1"/>
          </p:cNvPicPr>
          <p:nvPr/>
        </p:nvPicPr>
        <p:blipFill>
          <a:blip r:embed="rId2"/>
          <a:stretch>
            <a:fillRect/>
          </a:stretch>
        </p:blipFill>
        <p:spPr>
          <a:xfrm>
            <a:off x="2123520" y="671127"/>
            <a:ext cx="7944959" cy="5515745"/>
          </a:xfrm>
          <a:prstGeom prst="rect">
            <a:avLst/>
          </a:prstGeom>
        </p:spPr>
      </p:pic>
    </p:spTree>
    <p:extLst>
      <p:ext uri="{BB962C8B-B14F-4D97-AF65-F5344CB8AC3E}">
        <p14:creationId xmlns:p14="http://schemas.microsoft.com/office/powerpoint/2010/main" val="403933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2896D0-C153-BA23-CB36-0F64B91FEF02}"/>
              </a:ext>
            </a:extLst>
          </p:cNvPr>
          <p:cNvPicPr>
            <a:picLocks noChangeAspect="1"/>
          </p:cNvPicPr>
          <p:nvPr/>
        </p:nvPicPr>
        <p:blipFill>
          <a:blip r:embed="rId2"/>
          <a:stretch>
            <a:fillRect/>
          </a:stretch>
        </p:blipFill>
        <p:spPr>
          <a:xfrm>
            <a:off x="2156863" y="699706"/>
            <a:ext cx="7878274" cy="5458587"/>
          </a:xfrm>
          <a:prstGeom prst="rect">
            <a:avLst/>
          </a:prstGeom>
        </p:spPr>
      </p:pic>
    </p:spTree>
    <p:extLst>
      <p:ext uri="{BB962C8B-B14F-4D97-AF65-F5344CB8AC3E}">
        <p14:creationId xmlns:p14="http://schemas.microsoft.com/office/powerpoint/2010/main" val="1008091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5A2638-EA9C-4268-86BB-082E2666D362}"/>
              </a:ext>
            </a:extLst>
          </p:cNvPr>
          <p:cNvPicPr>
            <a:picLocks noChangeAspect="1"/>
          </p:cNvPicPr>
          <p:nvPr/>
        </p:nvPicPr>
        <p:blipFill>
          <a:blip r:embed="rId2"/>
          <a:stretch>
            <a:fillRect/>
          </a:stretch>
        </p:blipFill>
        <p:spPr>
          <a:xfrm>
            <a:off x="2137810" y="9047"/>
            <a:ext cx="7916380" cy="6839905"/>
          </a:xfrm>
          <a:prstGeom prst="rect">
            <a:avLst/>
          </a:prstGeom>
        </p:spPr>
      </p:pic>
    </p:spTree>
    <p:extLst>
      <p:ext uri="{BB962C8B-B14F-4D97-AF65-F5344CB8AC3E}">
        <p14:creationId xmlns:p14="http://schemas.microsoft.com/office/powerpoint/2010/main" val="2176653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3</TotalTime>
  <Words>407</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Lucida Sans</vt:lpstr>
      <vt:lpstr>Wingdings</vt:lpstr>
      <vt:lpstr>Wingdings 3</vt:lpstr>
      <vt:lpstr>Ion</vt:lpstr>
      <vt:lpstr>PowerPoint Presentation</vt:lpstr>
      <vt:lpstr>Problem Statement</vt:lpstr>
      <vt:lpstr>Analysis Approach</vt:lpstr>
      <vt:lpstr>Univariate Analysis</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Aashna Behl</dc:creator>
  <cp:lastModifiedBy>Aashna Behl</cp:lastModifiedBy>
  <cp:revision>1</cp:revision>
  <dcterms:created xsi:type="dcterms:W3CDTF">2023-11-08T15:19:11Z</dcterms:created>
  <dcterms:modified xsi:type="dcterms:W3CDTF">2023-11-08T15:22:27Z</dcterms:modified>
</cp:coreProperties>
</file>