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9"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Amasis MT Pro" panose="02040504050005020304" pitchFamily="18" charset="0"/>
      <p:regular r:id="rId14"/>
      <p:bold r:id="rId15"/>
      <p:italic r:id="rId16"/>
      <p:boldItalic r:id="rId17"/>
    </p:embeddedFont>
    <p:embeddedFont>
      <p:font typeface="Amasis MT Pro Black" panose="02040A04050005020304" pitchFamily="18" charset="0"/>
      <p:bold r:id="rId18"/>
      <p:boldItalic r:id="rId19"/>
    </p:embeddedFont>
    <p:embeddedFont>
      <p:font typeface="Clear Sans Regular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62B9AC-FD56-4C40-95B4-84CD05FB2FEA}">
          <p14:sldIdLst>
            <p14:sldId id="256"/>
            <p14:sldId id="257"/>
            <p14:sldId id="258"/>
            <p14:sldId id="259"/>
            <p14:sldId id="260"/>
            <p14:sldId id="261"/>
            <p14:sldId id="262"/>
            <p14:sldId id="263"/>
            <p14:sldId id="267"/>
            <p14:sldId id="265"/>
            <p14:sldId id="26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3488"/>
    <a:srgbClr val="66FF33"/>
    <a:srgbClr val="A100FF"/>
    <a:srgbClr val="451DF1"/>
    <a:srgbClr val="FFFF00"/>
    <a:srgbClr val="FF3300"/>
    <a:srgbClr val="2086AA"/>
    <a:srgbClr val="461B49"/>
    <a:srgbClr val="883C84"/>
    <a:srgbClr val="2831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p:scale>
          <a:sx n="35" d="100"/>
          <a:sy n="35" d="100"/>
        </p:scale>
        <p:origin x="616"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3600" b="1" dirty="0">
                <a:solidFill>
                  <a:schemeClr val="tx1"/>
                </a:solidFill>
                <a:latin typeface="Amasis MT Pro" panose="02040504050005020304" pitchFamily="18" charset="0"/>
              </a:rPr>
              <a:t>Top 5 Categories Popularity</a:t>
            </a:r>
            <a:r>
              <a:rPr lang="en-US" sz="3600" b="1" baseline="0" dirty="0">
                <a:solidFill>
                  <a:schemeClr val="tx1"/>
                </a:solidFill>
                <a:latin typeface="Amasis MT Pro" panose="02040504050005020304" pitchFamily="18" charset="0"/>
              </a:rPr>
              <a:t> Score Percentage Chart</a:t>
            </a:r>
            <a:endParaRPr lang="en-US" sz="3600" b="1" dirty="0">
              <a:solidFill>
                <a:schemeClr val="tx1"/>
              </a:solidFill>
              <a:latin typeface="Amasis MT Pro" panose="02040504050005020304" pitchFamily="18" charset="0"/>
            </a:endParaRPr>
          </a:p>
        </c:rich>
      </c:tx>
      <c:layout>
        <c:manualLayout>
          <c:xMode val="edge"/>
          <c:yMode val="edge"/>
          <c:x val="0.19628379265091864"/>
          <c:y val="3.749999999999999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Aggregated Score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4E4-4A0F-AAAF-640627A49C9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4E4-4A0F-AAAF-640627A49C9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4E4-4A0F-AAAF-640627A49C9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4E4-4A0F-AAAF-640627A49C9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4E4-4A0F-AAAF-640627A49C9D}"/>
              </c:ext>
            </c:extLst>
          </c:dPt>
          <c:dLbls>
            <c:dLbl>
              <c:idx val="0"/>
              <c:layout>
                <c:manualLayout>
                  <c:x val="-0.10541219652230971"/>
                  <c:y val="0.13652632874015749"/>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44E4-4A0F-AAAF-640627A49C9D}"/>
                </c:ext>
              </c:extLst>
            </c:dLbl>
            <c:dLbl>
              <c:idx val="1"/>
              <c:layout>
                <c:manualLayout>
                  <c:x val="-0.12331947178477683"/>
                  <c:y val="-9.1645054133858261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44E4-4A0F-AAAF-640627A49C9D}"/>
                </c:ext>
              </c:extLst>
            </c:dLbl>
            <c:dLbl>
              <c:idx val="2"/>
              <c:layout>
                <c:manualLayout>
                  <c:x val="4.8482160433070867E-2"/>
                  <c:y val="-0.13906250000000001"/>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44E4-4A0F-AAAF-640627A49C9D}"/>
                </c:ext>
              </c:extLst>
            </c:dLbl>
            <c:dLbl>
              <c:idx val="3"/>
              <c:layout>
                <c:manualLayout>
                  <c:x val="0.16663201279527559"/>
                  <c:y val="-4.8519438976377956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44E4-4A0F-AAAF-640627A49C9D}"/>
                </c:ext>
              </c:extLst>
            </c:dLbl>
            <c:dLbl>
              <c:idx val="4"/>
              <c:layout>
                <c:manualLayout>
                  <c:x val="0.105953781167979"/>
                  <c:y val="0.17520349409448818"/>
                </c:manualLayout>
              </c:layout>
              <c:tx>
                <c:rich>
                  <a:bodyPr rot="0" spcFirstLastPara="1" vertOverflow="ellipsis" vert="horz" wrap="square" lIns="38100" tIns="19050" rIns="38100" bIns="19050" anchor="ctr" anchorCtr="0">
                    <a:noAutofit/>
                  </a:bodyPr>
                  <a:lstStyle/>
                  <a:p>
                    <a:pPr algn="ctr" rtl="0">
                      <a:defRPr lang="en-US" sz="2000" b="0" i="0" u="none" strike="noStrike" kern="1200" baseline="0">
                        <a:solidFill>
                          <a:schemeClr val="tx1"/>
                        </a:solidFill>
                        <a:latin typeface="Amasis MT Pro Black" panose="02040A04050005020304" pitchFamily="18" charset="0"/>
                        <a:ea typeface="+mn-ea"/>
                        <a:cs typeface="+mn-cs"/>
                      </a:defRPr>
                    </a:pPr>
                    <a:fld id="{1463107F-5A44-4154-B079-FCDB09B523DA}" type="CATEGORYNAME">
                      <a:rPr lang="en-US" sz="2000" b="0" i="0" u="none" strike="noStrike" kern="1200" baseline="0">
                        <a:solidFill>
                          <a:schemeClr val="tx1"/>
                        </a:solidFill>
                        <a:latin typeface="Amasis MT Pro Black" panose="02040A04050005020304" pitchFamily="18" charset="0"/>
                        <a:ea typeface="+mn-ea"/>
                        <a:cs typeface="+mn-cs"/>
                      </a:rPr>
                      <a:pPr algn="ctr" rtl="0">
                        <a:defRPr lang="en-US" sz="2000">
                          <a:solidFill>
                            <a:schemeClr val="tx1"/>
                          </a:solidFill>
                          <a:latin typeface="Amasis MT Pro Black" panose="02040A04050005020304" pitchFamily="18" charset="0"/>
                        </a:defRPr>
                      </a:pPr>
                      <a:t>[CATEGORY NAME]</a:t>
                    </a:fld>
                    <a:r>
                      <a:rPr lang="en-US" sz="2000" b="0" i="0" u="none" strike="noStrike" kern="1200" baseline="0">
                        <a:solidFill>
                          <a:schemeClr val="tx1"/>
                        </a:solidFill>
                        <a:latin typeface="Amasis MT Pro Black" panose="02040A04050005020304" pitchFamily="18" charset="0"/>
                        <a:ea typeface="+mn-ea"/>
                        <a:cs typeface="+mn-cs"/>
                      </a:rPr>
                      <a:t>
</a:t>
                    </a:r>
                    <a:fld id="{25E11293-08C3-4B34-B237-ECC369978822}" type="PERCENTAGE">
                      <a:rPr lang="en-US" sz="2000" b="0" i="0" u="none" strike="noStrike" kern="1200" baseline="0">
                        <a:solidFill>
                          <a:schemeClr val="tx1"/>
                        </a:solidFill>
                        <a:latin typeface="Amasis MT Pro Black" panose="02040A04050005020304" pitchFamily="18" charset="0"/>
                        <a:ea typeface="+mn-ea"/>
                        <a:cs typeface="+mn-cs"/>
                      </a:rPr>
                      <a:pPr algn="ctr" rtl="0">
                        <a:defRPr lang="en-US" sz="2000">
                          <a:solidFill>
                            <a:schemeClr val="tx1"/>
                          </a:solidFill>
                          <a:latin typeface="Amasis MT Pro Black" panose="02040A04050005020304" pitchFamily="18" charset="0"/>
                        </a:defRPr>
                      </a:pPr>
                      <a:t>[PERCENTAGE]</a:t>
                    </a:fld>
                    <a:endParaRPr lang="en-US" sz="2000" b="0" i="0" u="none" strike="noStrike" kern="1200" baseline="0">
                      <a:solidFill>
                        <a:schemeClr val="tx1"/>
                      </a:solidFill>
                      <a:latin typeface="Amasis MT Pro Black" panose="02040A04050005020304" pitchFamily="18" charset="0"/>
                      <a:ea typeface="+mn-ea"/>
                      <a:cs typeface="+mn-cs"/>
                    </a:endParaRPr>
                  </a:p>
                </c:rich>
              </c:tx>
              <c:spPr>
                <a:noFill/>
                <a:ln>
                  <a:noFill/>
                </a:ln>
                <a:effectLst/>
              </c:spPr>
              <c:txPr>
                <a:bodyPr rot="0" spcFirstLastPara="1" vertOverflow="ellipsis" vert="horz" wrap="square" lIns="38100" tIns="19050" rIns="38100" bIns="19050" anchor="ctr" anchorCtr="0">
                  <a:noAutofit/>
                </a:bodyPr>
                <a:lstStyle/>
                <a:p>
                  <a:pPr algn="ctr" rtl="0">
                    <a:defRPr lang="en-US" sz="2000" b="0" i="0" u="none" strike="noStrike" kern="1200" baseline="0">
                      <a:solidFill>
                        <a:schemeClr val="tx1"/>
                      </a:solidFill>
                      <a:latin typeface="Amasis MT Pro Black" panose="02040A04050005020304" pitchFamily="18" charset="0"/>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layout>
                    <c:manualLayout>
                      <c:w val="0.106625"/>
                      <c:h val="0.12187499999999998"/>
                    </c:manualLayout>
                  </c15:layout>
                  <c15:dlblFieldTable/>
                  <c15:showDataLabelsRange val="0"/>
                </c:ext>
                <c:ext xmlns:c16="http://schemas.microsoft.com/office/drawing/2014/chart" uri="{C3380CC4-5D6E-409C-BE32-E72D297353CC}">
                  <c16:uniqueId val="{00000009-44E4-4A0F-AAAF-640627A49C9D}"/>
                </c:ext>
              </c:extLst>
            </c:dLbl>
            <c:spPr>
              <a:noFill/>
              <a:ln>
                <a:noFill/>
              </a:ln>
              <a:effectLst/>
            </c:spPr>
            <c:txPr>
              <a:bodyPr rot="0" spcFirstLastPara="1" vertOverflow="ellipsis" vert="horz" wrap="square" lIns="38100" tIns="19050" rIns="38100" bIns="19050" anchor="ctr" anchorCtr="0">
                <a:spAutoFit/>
              </a:bodyPr>
              <a:lstStyle/>
              <a:p>
                <a:pPr algn="ctr" rtl="0">
                  <a:defRPr lang="en-US" sz="2000" b="0" i="0" u="none" strike="noStrike" kern="1200" baseline="0">
                    <a:solidFill>
                      <a:schemeClr val="tx1"/>
                    </a:solidFill>
                    <a:latin typeface="Amasis MT Pro Black" panose="02040A04050005020304" pitchFamily="18" charset="0"/>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Animals</c:v>
                </c:pt>
                <c:pt idx="1">
                  <c:v>science</c:v>
                </c:pt>
                <c:pt idx="2">
                  <c:v>healthy eating</c:v>
                </c:pt>
                <c:pt idx="3">
                  <c:v>technology</c:v>
                </c:pt>
                <c:pt idx="4">
                  <c:v>food</c:v>
                </c:pt>
              </c:strCache>
            </c:strRef>
          </c:cat>
          <c:val>
            <c:numRef>
              <c:f>Sheet1!$B$2:$B$6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44E4-4A0F-AAAF-640627A49C9D}"/>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19.03.2024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56D77-78FC-4D8B-93C0-9D6C1A30B861}"/>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p>
        </p:txBody>
      </p:sp>
      <p:sp>
        <p:nvSpPr>
          <p:cNvPr id="3" name="Subtitle 2">
            <a:extLst>
              <a:ext uri="{FF2B5EF4-FFF2-40B4-BE49-F238E27FC236}">
                <a16:creationId xmlns:a16="http://schemas.microsoft.com/office/drawing/2014/main" id="{242BDDD2-5431-E382-47F3-9224BEF0FC85}"/>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p>
        </p:txBody>
      </p:sp>
      <p:sp>
        <p:nvSpPr>
          <p:cNvPr id="4" name="Date Placeholder 3">
            <a:extLst>
              <a:ext uri="{FF2B5EF4-FFF2-40B4-BE49-F238E27FC236}">
                <a16:creationId xmlns:a16="http://schemas.microsoft.com/office/drawing/2014/main" id="{08A38035-4EBF-0067-3C73-68475F80E126}"/>
              </a:ext>
            </a:extLst>
          </p:cNvPr>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a:extLst>
              <a:ext uri="{FF2B5EF4-FFF2-40B4-BE49-F238E27FC236}">
                <a16:creationId xmlns:a16="http://schemas.microsoft.com/office/drawing/2014/main" id="{17E82342-32F7-1F67-482B-EC6252911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03C44-3B3D-D594-8ECD-1A40051D518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29149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27C89-CDA8-0F48-BF5B-E3185EBDB1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DA1438-D2A5-0E1F-FED3-9050119ABA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1DE3E4-F4AA-B2FE-2703-DB5A78564173}"/>
              </a:ext>
            </a:extLst>
          </p:cNvPr>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a:extLst>
              <a:ext uri="{FF2B5EF4-FFF2-40B4-BE49-F238E27FC236}">
                <a16:creationId xmlns:a16="http://schemas.microsoft.com/office/drawing/2014/main" id="{E2FC8F54-942E-3A46-93AC-09165CCC44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24CC0-73AE-824F-E385-8CFB3488043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1798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BBAB28-A87C-739D-146C-A864AB302B2A}"/>
              </a:ext>
            </a:extLst>
          </p:cNvPr>
          <p:cNvSpPr>
            <a:spLocks noGrp="1"/>
          </p:cNvSpPr>
          <p:nvPr>
            <p:ph type="title" orient="vert"/>
          </p:nvPr>
        </p:nvSpPr>
        <p:spPr>
          <a:xfrm>
            <a:off x="13087350" y="547688"/>
            <a:ext cx="3943350" cy="871775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EA6D92-43DF-C53F-417E-0471AC122BE0}"/>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3E7D40-0D18-4059-CF12-292CF27EE7BC}"/>
              </a:ext>
            </a:extLst>
          </p:cNvPr>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a:extLst>
              <a:ext uri="{FF2B5EF4-FFF2-40B4-BE49-F238E27FC236}">
                <a16:creationId xmlns:a16="http://schemas.microsoft.com/office/drawing/2014/main" id="{0949AC6F-B878-C8F2-1B91-C5ECA370D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C9C624-0C25-46D2-5AF0-2EB531D4B8C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02993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3B265-02E9-0F0E-C4B0-6E880E61FB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894348-1322-9BEB-823A-4EC61A9050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95F54E-548C-3829-0E8B-1146095B7600}"/>
              </a:ext>
            </a:extLst>
          </p:cNvPr>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a:extLst>
              <a:ext uri="{FF2B5EF4-FFF2-40B4-BE49-F238E27FC236}">
                <a16:creationId xmlns:a16="http://schemas.microsoft.com/office/drawing/2014/main" id="{A818E1D6-223C-555D-C5A3-35E819B4E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AD1134-353D-0132-0617-2B00C27239D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47195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B23DF-910F-D09C-C066-847220500F9D}"/>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p>
        </p:txBody>
      </p:sp>
      <p:sp>
        <p:nvSpPr>
          <p:cNvPr id="3" name="Text Placeholder 2">
            <a:extLst>
              <a:ext uri="{FF2B5EF4-FFF2-40B4-BE49-F238E27FC236}">
                <a16:creationId xmlns:a16="http://schemas.microsoft.com/office/drawing/2014/main" id="{1ABE396E-F6D5-27B1-EBEB-CC6A1343686A}"/>
              </a:ext>
            </a:extLst>
          </p:cNvPr>
          <p:cNvSpPr>
            <a:spLocks noGrp="1"/>
          </p:cNvSpPr>
          <p:nvPr>
            <p:ph type="body" idx="1"/>
          </p:nvPr>
        </p:nvSpPr>
        <p:spPr>
          <a:xfrm>
            <a:off x="1247775" y="6884195"/>
            <a:ext cx="15773400" cy="2250281"/>
          </a:xfrm>
        </p:spPr>
        <p:txBody>
          <a:bodyPr/>
          <a:lstStyle>
            <a:lvl1pPr marL="0" indent="0">
              <a:buNone/>
              <a:defRPr sz="3600">
                <a:solidFill>
                  <a:schemeClr val="tx1">
                    <a:tint val="82000"/>
                  </a:schemeClr>
                </a:solidFill>
              </a:defRPr>
            </a:lvl1pPr>
            <a:lvl2pPr marL="685800" indent="0">
              <a:buNone/>
              <a:defRPr sz="3000">
                <a:solidFill>
                  <a:schemeClr val="tx1">
                    <a:tint val="82000"/>
                  </a:schemeClr>
                </a:solidFill>
              </a:defRPr>
            </a:lvl2pPr>
            <a:lvl3pPr marL="1371600" indent="0">
              <a:buNone/>
              <a:defRPr sz="2700">
                <a:solidFill>
                  <a:schemeClr val="tx1">
                    <a:tint val="82000"/>
                  </a:schemeClr>
                </a:solidFill>
              </a:defRPr>
            </a:lvl3pPr>
            <a:lvl4pPr marL="2057400" indent="0">
              <a:buNone/>
              <a:defRPr sz="2400">
                <a:solidFill>
                  <a:schemeClr val="tx1">
                    <a:tint val="82000"/>
                  </a:schemeClr>
                </a:solidFill>
              </a:defRPr>
            </a:lvl4pPr>
            <a:lvl5pPr marL="2743200" indent="0">
              <a:buNone/>
              <a:defRPr sz="2400">
                <a:solidFill>
                  <a:schemeClr val="tx1">
                    <a:tint val="82000"/>
                  </a:schemeClr>
                </a:solidFill>
              </a:defRPr>
            </a:lvl5pPr>
            <a:lvl6pPr marL="3429000" indent="0">
              <a:buNone/>
              <a:defRPr sz="2400">
                <a:solidFill>
                  <a:schemeClr val="tx1">
                    <a:tint val="82000"/>
                  </a:schemeClr>
                </a:solidFill>
              </a:defRPr>
            </a:lvl6pPr>
            <a:lvl7pPr marL="4114800" indent="0">
              <a:buNone/>
              <a:defRPr sz="2400">
                <a:solidFill>
                  <a:schemeClr val="tx1">
                    <a:tint val="82000"/>
                  </a:schemeClr>
                </a:solidFill>
              </a:defRPr>
            </a:lvl7pPr>
            <a:lvl8pPr marL="4800600" indent="0">
              <a:buNone/>
              <a:defRPr sz="2400">
                <a:solidFill>
                  <a:schemeClr val="tx1">
                    <a:tint val="82000"/>
                  </a:schemeClr>
                </a:solidFill>
              </a:defRPr>
            </a:lvl8pPr>
            <a:lvl9pPr marL="5486400" indent="0">
              <a:buNone/>
              <a:defRPr sz="24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2EA62C-9A23-FF9B-2394-0B70FE13D39F}"/>
              </a:ext>
            </a:extLst>
          </p:cNvPr>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a:extLst>
              <a:ext uri="{FF2B5EF4-FFF2-40B4-BE49-F238E27FC236}">
                <a16:creationId xmlns:a16="http://schemas.microsoft.com/office/drawing/2014/main" id="{6C4246F4-8B53-EA98-C816-B90FB6E95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485E8-4D93-C719-19DD-82D8D8D2C1C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619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35D75-066A-2D0E-33A1-83E62A5BE7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23FBA3-95F5-A094-426D-3B2BE7AA3A8F}"/>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6C7D56-37E4-FAFF-4F86-1DD17E69093F}"/>
              </a:ext>
            </a:extLst>
          </p:cNvPr>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3ABE6E-4333-F134-EB4D-5F021AC79652}"/>
              </a:ext>
            </a:extLst>
          </p:cNvPr>
          <p:cNvSpPr>
            <a:spLocks noGrp="1"/>
          </p:cNvSpPr>
          <p:nvPr>
            <p:ph type="dt" sz="half" idx="10"/>
          </p:nvPr>
        </p:nvSpPr>
        <p:spPr/>
        <p:txBody>
          <a:bodyPr/>
          <a:lstStyle/>
          <a:p>
            <a:fld id="{1D8BD707-D9CF-40AE-B4C6-C98DA3205C09}" type="datetimeFigureOut">
              <a:rPr lang="en-US" smtClean="0"/>
              <a:pPr/>
              <a:t>3/19/2024</a:t>
            </a:fld>
            <a:endParaRPr lang="en-US"/>
          </a:p>
        </p:txBody>
      </p:sp>
      <p:sp>
        <p:nvSpPr>
          <p:cNvPr id="6" name="Footer Placeholder 5">
            <a:extLst>
              <a:ext uri="{FF2B5EF4-FFF2-40B4-BE49-F238E27FC236}">
                <a16:creationId xmlns:a16="http://schemas.microsoft.com/office/drawing/2014/main" id="{0933B85D-8DB9-4E9B-CA43-D543D5F323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E751F2-FA63-A941-5035-30020FDDC7D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0325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2B2F0-796F-0930-A503-C1839560354C}"/>
              </a:ext>
            </a:extLst>
          </p:cNvPr>
          <p:cNvSpPr>
            <a:spLocks noGrp="1"/>
          </p:cNvSpPr>
          <p:nvPr>
            <p:ph type="title"/>
          </p:nvPr>
        </p:nvSpPr>
        <p:spPr>
          <a:xfrm>
            <a:off x="1259682" y="547688"/>
            <a:ext cx="15773400" cy="1988345"/>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4834F8-0D0E-7FB2-C270-38CE2F2530C5}"/>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a16="http://schemas.microsoft.com/office/drawing/2014/main" id="{D6A66475-E862-D89B-2DF2-BC0F26B8B2AD}"/>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6DB230-61D2-077C-A338-533715E472A5}"/>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a16="http://schemas.microsoft.com/office/drawing/2014/main" id="{D02C6615-8DB1-B8E8-C492-C58B1EAF6DCF}"/>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2B272D-3067-2E4D-E635-F90B712FD056}"/>
              </a:ext>
            </a:extLst>
          </p:cNvPr>
          <p:cNvSpPr>
            <a:spLocks noGrp="1"/>
          </p:cNvSpPr>
          <p:nvPr>
            <p:ph type="dt" sz="half" idx="10"/>
          </p:nvPr>
        </p:nvSpPr>
        <p:spPr/>
        <p:txBody>
          <a:bodyPr/>
          <a:lstStyle/>
          <a:p>
            <a:fld id="{1D8BD707-D9CF-40AE-B4C6-C98DA3205C09}" type="datetimeFigureOut">
              <a:rPr lang="en-US" smtClean="0"/>
              <a:pPr/>
              <a:t>3/19/2024</a:t>
            </a:fld>
            <a:endParaRPr lang="en-US"/>
          </a:p>
        </p:txBody>
      </p:sp>
      <p:sp>
        <p:nvSpPr>
          <p:cNvPr id="8" name="Footer Placeholder 7">
            <a:extLst>
              <a:ext uri="{FF2B5EF4-FFF2-40B4-BE49-F238E27FC236}">
                <a16:creationId xmlns:a16="http://schemas.microsoft.com/office/drawing/2014/main" id="{49838441-1B09-F090-E35B-A1BCFA7AA6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3EAC9B-EB51-EA59-13F6-B208C5C2386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1143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3446C-7516-2BC2-F6D1-9C2CED89E0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BB1774-E877-1392-0CA7-0C002029F6E6}"/>
              </a:ext>
            </a:extLst>
          </p:cNvPr>
          <p:cNvSpPr>
            <a:spLocks noGrp="1"/>
          </p:cNvSpPr>
          <p:nvPr>
            <p:ph type="dt" sz="half" idx="10"/>
          </p:nvPr>
        </p:nvSpPr>
        <p:spPr/>
        <p:txBody>
          <a:bodyPr/>
          <a:lstStyle/>
          <a:p>
            <a:fld id="{1D8BD707-D9CF-40AE-B4C6-C98DA3205C09}" type="datetimeFigureOut">
              <a:rPr lang="en-US" smtClean="0"/>
              <a:pPr/>
              <a:t>3/19/2024</a:t>
            </a:fld>
            <a:endParaRPr lang="en-US"/>
          </a:p>
        </p:txBody>
      </p:sp>
      <p:sp>
        <p:nvSpPr>
          <p:cNvPr id="4" name="Footer Placeholder 3">
            <a:extLst>
              <a:ext uri="{FF2B5EF4-FFF2-40B4-BE49-F238E27FC236}">
                <a16:creationId xmlns:a16="http://schemas.microsoft.com/office/drawing/2014/main" id="{7DD8F46B-E7FF-109D-BFEA-90AE48C0EF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E7295D-F17A-E251-4019-83A2134B6B5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28126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AAAE86-E91C-AB34-662D-90E2009E3514}"/>
              </a:ext>
            </a:extLst>
          </p:cNvPr>
          <p:cNvSpPr>
            <a:spLocks noGrp="1"/>
          </p:cNvSpPr>
          <p:nvPr>
            <p:ph type="dt" sz="half" idx="10"/>
          </p:nvPr>
        </p:nvSpPr>
        <p:spPr/>
        <p:txBody>
          <a:bodyPr/>
          <a:lstStyle/>
          <a:p>
            <a:fld id="{1D8BD707-D9CF-40AE-B4C6-C98DA3205C09}" type="datetimeFigureOut">
              <a:rPr lang="en-US" smtClean="0"/>
              <a:pPr/>
              <a:t>3/19/2024</a:t>
            </a:fld>
            <a:endParaRPr lang="en-US"/>
          </a:p>
        </p:txBody>
      </p:sp>
      <p:sp>
        <p:nvSpPr>
          <p:cNvPr id="3" name="Footer Placeholder 2">
            <a:extLst>
              <a:ext uri="{FF2B5EF4-FFF2-40B4-BE49-F238E27FC236}">
                <a16:creationId xmlns:a16="http://schemas.microsoft.com/office/drawing/2014/main" id="{6EEE18E5-C530-E5A3-7156-475CDFB74A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C40667-76DA-5538-6D95-5E7F366C531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322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F2201-006C-CD57-7754-F9CFE2430D94}"/>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Content Placeholder 2">
            <a:extLst>
              <a:ext uri="{FF2B5EF4-FFF2-40B4-BE49-F238E27FC236}">
                <a16:creationId xmlns:a16="http://schemas.microsoft.com/office/drawing/2014/main" id="{AE0A647B-0981-84FF-2488-A40C71B8DC7B}"/>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12B6FA-1B6C-6CCA-8378-CE8B09302C40}"/>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D6173F78-DB24-23B6-4950-0DBCFBC31D5C}"/>
              </a:ext>
            </a:extLst>
          </p:cNvPr>
          <p:cNvSpPr>
            <a:spLocks noGrp="1"/>
          </p:cNvSpPr>
          <p:nvPr>
            <p:ph type="dt" sz="half" idx="10"/>
          </p:nvPr>
        </p:nvSpPr>
        <p:spPr/>
        <p:txBody>
          <a:bodyPr/>
          <a:lstStyle/>
          <a:p>
            <a:fld id="{1D8BD707-D9CF-40AE-B4C6-C98DA3205C09}" type="datetimeFigureOut">
              <a:rPr lang="en-US" smtClean="0"/>
              <a:pPr/>
              <a:t>3/19/2024</a:t>
            </a:fld>
            <a:endParaRPr lang="en-US"/>
          </a:p>
        </p:txBody>
      </p:sp>
      <p:sp>
        <p:nvSpPr>
          <p:cNvPr id="6" name="Footer Placeholder 5">
            <a:extLst>
              <a:ext uri="{FF2B5EF4-FFF2-40B4-BE49-F238E27FC236}">
                <a16:creationId xmlns:a16="http://schemas.microsoft.com/office/drawing/2014/main" id="{ABDE7709-7FFD-4272-6BBC-5B371468B0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DF344D-79A4-43C2-816B-181E8491D00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87870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178E-C5B5-5E88-46BF-BC058EBA8013}"/>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Picture Placeholder 2">
            <a:extLst>
              <a:ext uri="{FF2B5EF4-FFF2-40B4-BE49-F238E27FC236}">
                <a16:creationId xmlns:a16="http://schemas.microsoft.com/office/drawing/2014/main" id="{84DD7D82-C15B-A0CD-A524-6BAD0EEBCE01}"/>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US"/>
          </a:p>
        </p:txBody>
      </p:sp>
      <p:sp>
        <p:nvSpPr>
          <p:cNvPr id="4" name="Text Placeholder 3">
            <a:extLst>
              <a:ext uri="{FF2B5EF4-FFF2-40B4-BE49-F238E27FC236}">
                <a16:creationId xmlns:a16="http://schemas.microsoft.com/office/drawing/2014/main" id="{551146B4-7468-E830-88FA-DE8ED5C5F686}"/>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15D75B69-AB60-77D5-A47C-7F9A70A50257}"/>
              </a:ext>
            </a:extLst>
          </p:cNvPr>
          <p:cNvSpPr>
            <a:spLocks noGrp="1"/>
          </p:cNvSpPr>
          <p:nvPr>
            <p:ph type="dt" sz="half" idx="10"/>
          </p:nvPr>
        </p:nvSpPr>
        <p:spPr/>
        <p:txBody>
          <a:bodyPr/>
          <a:lstStyle/>
          <a:p>
            <a:fld id="{1D8BD707-D9CF-40AE-B4C6-C98DA3205C09}" type="datetimeFigureOut">
              <a:rPr lang="en-US" smtClean="0"/>
              <a:pPr/>
              <a:t>3/19/2024</a:t>
            </a:fld>
            <a:endParaRPr lang="en-US"/>
          </a:p>
        </p:txBody>
      </p:sp>
      <p:sp>
        <p:nvSpPr>
          <p:cNvPr id="6" name="Footer Placeholder 5">
            <a:extLst>
              <a:ext uri="{FF2B5EF4-FFF2-40B4-BE49-F238E27FC236}">
                <a16:creationId xmlns:a16="http://schemas.microsoft.com/office/drawing/2014/main" id="{E7495136-A7F9-B6F1-DDAA-54E3928E4F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9754F-872C-BA81-53C3-8A6D87E3240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4050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90121E-8703-1511-17D2-90BD240C134D}"/>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0AD806-0C2F-B655-AD96-379181A30710}"/>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E9B5F3-4A4C-1494-9B64-8581DF454ED0}"/>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82000"/>
                  </a:schemeClr>
                </a:solidFill>
              </a:defRPr>
            </a:lvl1pPr>
          </a:lstStyle>
          <a:p>
            <a:fld id="{1D8BD707-D9CF-40AE-B4C6-C98DA3205C09}" type="datetimeFigureOut">
              <a:rPr lang="en-US" smtClean="0"/>
              <a:pPr/>
              <a:t>3/19/2024</a:t>
            </a:fld>
            <a:endParaRPr lang="en-US"/>
          </a:p>
        </p:txBody>
      </p:sp>
      <p:sp>
        <p:nvSpPr>
          <p:cNvPr id="5" name="Footer Placeholder 4">
            <a:extLst>
              <a:ext uri="{FF2B5EF4-FFF2-40B4-BE49-F238E27FC236}">
                <a16:creationId xmlns:a16="http://schemas.microsoft.com/office/drawing/2014/main" id="{00704725-4CBE-5A27-9783-C4DC8A9F8A3E}"/>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FF22FE-9DE8-CF78-FCCC-CF082C3A8FFD}"/>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82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7231265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2.jpeg"/><Relationship Id="rId4" Type="http://schemas.openxmlformats.org/officeDocument/2006/relationships/image" Target="../media/image21.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836264" y="2545909"/>
            <a:ext cx="6487159" cy="5558701"/>
          </a:xfrm>
          <a:prstGeom prst="rect">
            <a:avLst/>
          </a:prstGeom>
        </p:spPr>
        <p:txBody>
          <a:bodyPr wrap="square" lIns="0" tIns="0" rIns="0" bIns="0" rtlCol="0" anchor="t">
            <a:spAutoFit/>
          </a:bodyPr>
          <a:lstStyle/>
          <a:p>
            <a:pPr algn="ctr">
              <a:lnSpc>
                <a:spcPts val="11059"/>
              </a:lnSpc>
            </a:pPr>
            <a:r>
              <a:rPr lang="en-US" sz="7200" b="1" spc="-105" dirty="0">
                <a:solidFill>
                  <a:srgbClr val="461B49"/>
                </a:solidFill>
                <a:latin typeface="Amasis MT Pro Black" panose="02040A04050005020304" pitchFamily="18" charset="0"/>
              </a:rPr>
              <a:t>Data Analysis on Social Buzz User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83260" y="3945607"/>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83260" y="6825069"/>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56982" y="1065481"/>
            <a:ext cx="5036754" cy="7963390"/>
          </a:xfrm>
          <a:prstGeom prst="rect">
            <a:avLst/>
          </a:prstGeom>
        </p:spPr>
      </p:pic>
      <p:sp>
        <p:nvSpPr>
          <p:cNvPr id="6" name="TextBox 6"/>
          <p:cNvSpPr txBox="1"/>
          <p:nvPr/>
        </p:nvSpPr>
        <p:spPr>
          <a:xfrm>
            <a:off x="457200" y="4539600"/>
            <a:ext cx="5036754"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Amasis MT Pro Black" panose="02040A04050005020304" pitchFamily="18" charset="0"/>
              </a:rPr>
              <a:t>Summary</a:t>
            </a:r>
          </a:p>
        </p:txBody>
      </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9" name="TextBox 18">
            <a:extLst>
              <a:ext uri="{FF2B5EF4-FFF2-40B4-BE49-F238E27FC236}">
                <a16:creationId xmlns:a16="http://schemas.microsoft.com/office/drawing/2014/main" id="{F49ADE19-EB22-7792-138E-4A6EAC8B56C4}"/>
              </a:ext>
            </a:extLst>
          </p:cNvPr>
          <p:cNvSpPr txBox="1"/>
          <p:nvPr/>
        </p:nvSpPr>
        <p:spPr>
          <a:xfrm>
            <a:off x="10932130" y="1749819"/>
            <a:ext cx="6976872" cy="1384995"/>
          </a:xfrm>
          <a:prstGeom prst="rect">
            <a:avLst/>
          </a:prstGeom>
          <a:noFill/>
        </p:spPr>
        <p:txBody>
          <a:bodyPr wrap="square" rtlCol="0">
            <a:spAutoFit/>
          </a:bodyPr>
          <a:lstStyle/>
          <a:p>
            <a:r>
              <a:rPr lang="en-US" sz="2800" b="1" dirty="0">
                <a:latin typeface="Amasis MT Pro" panose="02040504050005020304" pitchFamily="18" charset="0"/>
              </a:rPr>
              <a:t>The top 5 most popular categories of posts were </a:t>
            </a:r>
            <a:r>
              <a:rPr lang="en-US" sz="2800" b="1" dirty="0">
                <a:solidFill>
                  <a:srgbClr val="451DF1"/>
                </a:solidFill>
                <a:latin typeface="Amasis MT Pro" panose="02040504050005020304" pitchFamily="18" charset="0"/>
              </a:rPr>
              <a:t>Animals, Science, Healthy Eating, Technology and Food.</a:t>
            </a:r>
          </a:p>
        </p:txBody>
      </p:sp>
      <p:sp>
        <p:nvSpPr>
          <p:cNvPr id="26" name="TextBox 25">
            <a:extLst>
              <a:ext uri="{FF2B5EF4-FFF2-40B4-BE49-F238E27FC236}">
                <a16:creationId xmlns:a16="http://schemas.microsoft.com/office/drawing/2014/main" id="{71440544-30D5-DF5E-FC3C-546A8313512C}"/>
              </a:ext>
            </a:extLst>
          </p:cNvPr>
          <p:cNvSpPr txBox="1"/>
          <p:nvPr/>
        </p:nvSpPr>
        <p:spPr>
          <a:xfrm>
            <a:off x="10932130" y="3634538"/>
            <a:ext cx="6898670" cy="954107"/>
          </a:xfrm>
          <a:prstGeom prst="rect">
            <a:avLst/>
          </a:prstGeom>
          <a:noFill/>
        </p:spPr>
        <p:txBody>
          <a:bodyPr wrap="square" rtlCol="0">
            <a:spAutoFit/>
          </a:bodyPr>
          <a:lstStyle/>
          <a:p>
            <a:r>
              <a:rPr lang="en-US" sz="2800" b="1" dirty="0">
                <a:latin typeface="Amasis MT Pro" panose="02040504050005020304" pitchFamily="18" charset="0"/>
              </a:rPr>
              <a:t>“Animals” has a greater number of reactions </a:t>
            </a:r>
            <a:r>
              <a:rPr lang="en-US" sz="2800" b="1" dirty="0" err="1">
                <a:latin typeface="Amasis MT Pro" panose="02040504050005020304" pitchFamily="18" charset="0"/>
              </a:rPr>
              <a:t>i.e</a:t>
            </a:r>
            <a:r>
              <a:rPr lang="en-US" sz="2800" b="1" dirty="0">
                <a:latin typeface="Amasis MT Pro" panose="02040504050005020304" pitchFamily="18" charset="0"/>
              </a:rPr>
              <a:t> </a:t>
            </a:r>
            <a:r>
              <a:rPr lang="en-US" sz="2800" b="1" dirty="0">
                <a:solidFill>
                  <a:srgbClr val="451DF1"/>
                </a:solidFill>
                <a:latin typeface="Amasis MT Pro" panose="02040504050005020304" pitchFamily="18" charset="0"/>
              </a:rPr>
              <a:t>1897.</a:t>
            </a:r>
          </a:p>
        </p:txBody>
      </p:sp>
      <p:pic>
        <p:nvPicPr>
          <p:cNvPr id="27" name="Picture 4">
            <a:extLst>
              <a:ext uri="{FF2B5EF4-FFF2-40B4-BE49-F238E27FC236}">
                <a16:creationId xmlns:a16="http://schemas.microsoft.com/office/drawing/2014/main" id="{1BB1CE77-5B56-4FAA-7AF4-A77EDA4E49F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66674" y="5378610"/>
            <a:ext cx="942466" cy="279598"/>
          </a:xfrm>
          <a:prstGeom prst="rect">
            <a:avLst/>
          </a:prstGeom>
        </p:spPr>
      </p:pic>
      <p:sp>
        <p:nvSpPr>
          <p:cNvPr id="28" name="TextBox 27">
            <a:extLst>
              <a:ext uri="{FF2B5EF4-FFF2-40B4-BE49-F238E27FC236}">
                <a16:creationId xmlns:a16="http://schemas.microsoft.com/office/drawing/2014/main" id="{E9AA5E56-703D-64DF-CFCC-A6A3174291B2}"/>
              </a:ext>
            </a:extLst>
          </p:cNvPr>
          <p:cNvSpPr txBox="1"/>
          <p:nvPr/>
        </p:nvSpPr>
        <p:spPr>
          <a:xfrm>
            <a:off x="10917012" y="5054084"/>
            <a:ext cx="7370988" cy="954107"/>
          </a:xfrm>
          <a:prstGeom prst="rect">
            <a:avLst/>
          </a:prstGeom>
          <a:noFill/>
        </p:spPr>
        <p:txBody>
          <a:bodyPr wrap="square" rtlCol="0">
            <a:spAutoFit/>
          </a:bodyPr>
          <a:lstStyle/>
          <a:p>
            <a:r>
              <a:rPr lang="en-US" sz="2800" b="1" dirty="0">
                <a:latin typeface="Amasis MT Pro" panose="02040504050005020304" pitchFamily="18" charset="0"/>
              </a:rPr>
              <a:t>Month of “</a:t>
            </a:r>
            <a:r>
              <a:rPr lang="en-US" sz="2800" b="1" dirty="0">
                <a:solidFill>
                  <a:srgbClr val="451DF1"/>
                </a:solidFill>
                <a:latin typeface="Amasis MT Pro" panose="02040504050005020304" pitchFamily="18" charset="0"/>
              </a:rPr>
              <a:t>MAY</a:t>
            </a:r>
            <a:r>
              <a:rPr lang="en-US" sz="2800" b="1" dirty="0">
                <a:latin typeface="Amasis MT Pro" panose="02040504050005020304" pitchFamily="18" charset="0"/>
              </a:rPr>
              <a:t>” has greater number of Posts.</a:t>
            </a:r>
          </a:p>
        </p:txBody>
      </p:sp>
      <p:sp>
        <p:nvSpPr>
          <p:cNvPr id="29" name="TextBox 28">
            <a:extLst>
              <a:ext uri="{FF2B5EF4-FFF2-40B4-BE49-F238E27FC236}">
                <a16:creationId xmlns:a16="http://schemas.microsoft.com/office/drawing/2014/main" id="{59BB6AEA-0DD8-F27C-7AE0-AA831D1785C1}"/>
              </a:ext>
            </a:extLst>
          </p:cNvPr>
          <p:cNvSpPr txBox="1"/>
          <p:nvPr/>
        </p:nvSpPr>
        <p:spPr>
          <a:xfrm>
            <a:off x="10917012" y="6373189"/>
            <a:ext cx="6761388" cy="2246769"/>
          </a:xfrm>
          <a:prstGeom prst="rect">
            <a:avLst/>
          </a:prstGeom>
          <a:noFill/>
        </p:spPr>
        <p:txBody>
          <a:bodyPr wrap="square" rtlCol="0">
            <a:spAutoFit/>
          </a:bodyPr>
          <a:lstStyle/>
          <a:p>
            <a:r>
              <a:rPr lang="en-US" sz="2800" b="1" dirty="0">
                <a:latin typeface="Amasis MT Pro" panose="02040504050005020304" pitchFamily="18" charset="0"/>
              </a:rPr>
              <a:t>Next Steps: </a:t>
            </a:r>
            <a:r>
              <a:rPr lang="en-US" sz="2800" dirty="0">
                <a:latin typeface="Amasis MT Pro" panose="02040504050005020304" pitchFamily="18" charset="0"/>
              </a:rPr>
              <a:t>While this ad hoc analysis is insightful, it is important and timely to take this further for real time understanding of the business. We can work with you and show you how this can be achieved.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5950"/>
          </a:xfrm>
          <a:prstGeom prst="rect">
            <a:avLst/>
          </a:prstGeom>
        </p:spPr>
        <p:txBody>
          <a:bodyPr lIns="0" tIns="0" rIns="0" bIns="0" rtlCol="0" anchor="t">
            <a:spAutoFit/>
          </a:bodyPr>
          <a:lstStyle/>
          <a:p>
            <a:pPr>
              <a:lnSpc>
                <a:spcPts val="3640"/>
              </a:lnSpc>
            </a:pPr>
            <a:r>
              <a:rPr lang="en-US" sz="2600" spc="-26" dirty="0">
                <a:latin typeface="Amasis MT Pro Black" panose="02040A04050005020304" pitchFamily="18"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371945" y="4025331"/>
            <a:ext cx="6684724" cy="1231106"/>
          </a:xfrm>
          <a:prstGeom prst="rect">
            <a:avLst/>
          </a:prstGeom>
        </p:spPr>
        <p:txBody>
          <a:bodyPr wrap="square" lIns="0" tIns="0" rIns="0" bIns="0" rtlCol="0" anchor="t">
            <a:spAutoFit/>
          </a:bodyPr>
          <a:lstStyle/>
          <a:p>
            <a:pPr algn="r">
              <a:lnSpc>
                <a:spcPts val="9600"/>
              </a:lnSpc>
            </a:pPr>
            <a:r>
              <a:rPr lang="en-US" sz="8000" spc="-80" dirty="0">
                <a:latin typeface="Amasis MT Pro Black" panose="02040A04050005020304" pitchFamily="18"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114800" y="1723251"/>
            <a:ext cx="8673443" cy="5416944"/>
            <a:chOff x="0" y="0"/>
            <a:chExt cx="11564591" cy="7222591"/>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Amasis MT Pro Black" panose="02040A04050005020304" pitchFamily="18" charset="0"/>
                </a:rPr>
                <a:t>Today's agenda</a:t>
              </a:r>
            </a:p>
          </p:txBody>
        </p:sp>
        <p:sp>
          <p:nvSpPr>
            <p:cNvPr id="4" name="TextBox 4"/>
            <p:cNvSpPr txBox="1"/>
            <p:nvPr/>
          </p:nvSpPr>
          <p:spPr>
            <a:xfrm>
              <a:off x="0" y="2298166"/>
              <a:ext cx="11564591" cy="4924425"/>
            </a:xfrm>
            <a:prstGeom prst="rect">
              <a:avLst/>
            </a:prstGeom>
          </p:spPr>
          <p:txBody>
            <a:bodyPr lIns="0" tIns="0" rIns="0" bIns="0" rtlCol="0" anchor="t">
              <a:spAutoFit/>
            </a:bodyPr>
            <a:lstStyle/>
            <a:p>
              <a:pPr marL="571500" indent="-571500">
                <a:buFont typeface="Arial" panose="020B0604020202020204" pitchFamily="34" charset="0"/>
                <a:buChar char="•"/>
              </a:pPr>
              <a:r>
                <a:rPr lang="en-US" sz="4000" spc="-19" dirty="0">
                  <a:solidFill>
                    <a:srgbClr val="000000"/>
                  </a:solidFill>
                  <a:latin typeface="Amasis MT Pro" panose="02040504050005020304" pitchFamily="18" charset="0"/>
                </a:rPr>
                <a:t>Project recap</a:t>
              </a:r>
            </a:p>
            <a:p>
              <a:pPr marL="571500" indent="-571500">
                <a:buFont typeface="Arial" panose="020B0604020202020204" pitchFamily="34" charset="0"/>
                <a:buChar char="•"/>
              </a:pPr>
              <a:r>
                <a:rPr lang="en-US" sz="4000" spc="-19" dirty="0">
                  <a:solidFill>
                    <a:srgbClr val="000000"/>
                  </a:solidFill>
                  <a:latin typeface="Amasis MT Pro" panose="02040504050005020304" pitchFamily="18" charset="0"/>
                </a:rPr>
                <a:t>Problem</a:t>
              </a:r>
            </a:p>
            <a:p>
              <a:pPr marL="571500" indent="-571500">
                <a:buFont typeface="Arial" panose="020B0604020202020204" pitchFamily="34" charset="0"/>
                <a:buChar char="•"/>
              </a:pPr>
              <a:r>
                <a:rPr lang="en-US" sz="4000" spc="-19" dirty="0">
                  <a:solidFill>
                    <a:srgbClr val="000000"/>
                  </a:solidFill>
                  <a:latin typeface="Amasis MT Pro" panose="02040504050005020304" pitchFamily="18" charset="0"/>
                </a:rPr>
                <a:t>The Analytics team</a:t>
              </a:r>
            </a:p>
            <a:p>
              <a:pPr marL="571500" indent="-571500">
                <a:buFont typeface="Arial" panose="020B0604020202020204" pitchFamily="34" charset="0"/>
                <a:buChar char="•"/>
              </a:pPr>
              <a:r>
                <a:rPr lang="en-US" sz="4000" spc="-19" dirty="0">
                  <a:solidFill>
                    <a:srgbClr val="000000"/>
                  </a:solidFill>
                  <a:latin typeface="Amasis MT Pro" panose="02040504050005020304" pitchFamily="18" charset="0"/>
                </a:rPr>
                <a:t>Process</a:t>
              </a:r>
            </a:p>
            <a:p>
              <a:pPr marL="571500" indent="-571500">
                <a:buFont typeface="Arial" panose="020B0604020202020204" pitchFamily="34" charset="0"/>
                <a:buChar char="•"/>
              </a:pPr>
              <a:r>
                <a:rPr lang="en-US" sz="4000" spc="-19" dirty="0">
                  <a:solidFill>
                    <a:srgbClr val="000000"/>
                  </a:solidFill>
                  <a:latin typeface="Amasis MT Pro" panose="02040504050005020304" pitchFamily="18" charset="0"/>
                </a:rPr>
                <a:t>Insights</a:t>
              </a:r>
            </a:p>
            <a:p>
              <a:pPr marL="571500" indent="-571500">
                <a:buFont typeface="Arial" panose="020B0604020202020204" pitchFamily="34" charset="0"/>
                <a:buChar char="•"/>
              </a:pPr>
              <a:r>
                <a:rPr lang="en-US" sz="4000" spc="-19" dirty="0">
                  <a:solidFill>
                    <a:srgbClr val="000000"/>
                  </a:solidFill>
                  <a:latin typeface="Amasis MT Pro" panose="02040504050005020304" pitchFamily="18" charset="0"/>
                </a:rPr>
                <a:t>Summary</a:t>
              </a:r>
            </a:p>
          </p:txBody>
        </p:sp>
      </p:grpSp>
      <p:grpSp>
        <p:nvGrpSpPr>
          <p:cNvPr id="17" name="Group 17"/>
          <p:cNvGrpSpPr/>
          <p:nvPr/>
        </p:nvGrpSpPr>
        <p:grpSpPr>
          <a:xfrm>
            <a:off x="184738" y="271579"/>
            <a:ext cx="2253799" cy="9474693"/>
            <a:chOff x="0" y="0"/>
            <a:chExt cx="3005065" cy="12632924"/>
          </a:xfrm>
        </p:grpSpPr>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grpSp>
      <p:grpSp>
        <p:nvGrpSpPr>
          <p:cNvPr id="22" name="Group 17">
            <a:extLst>
              <a:ext uri="{FF2B5EF4-FFF2-40B4-BE49-F238E27FC236}">
                <a16:creationId xmlns:a16="http://schemas.microsoft.com/office/drawing/2014/main" id="{05B02E00-1FDF-3EFA-7669-A4DD6057C759}"/>
              </a:ext>
            </a:extLst>
          </p:cNvPr>
          <p:cNvGrpSpPr/>
          <p:nvPr/>
        </p:nvGrpSpPr>
        <p:grpSpPr>
          <a:xfrm>
            <a:off x="15697200" y="271580"/>
            <a:ext cx="2253799" cy="9474693"/>
            <a:chOff x="0" y="0"/>
            <a:chExt cx="3005065" cy="12632924"/>
          </a:xfrm>
        </p:grpSpPr>
        <p:pic>
          <p:nvPicPr>
            <p:cNvPr id="23" name="Picture 18">
              <a:extLst>
                <a:ext uri="{FF2B5EF4-FFF2-40B4-BE49-F238E27FC236}">
                  <a16:creationId xmlns:a16="http://schemas.microsoft.com/office/drawing/2014/main" id="{898C7020-A4D4-C8B1-8F48-EF645AE34B5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24" name="Picture 19">
              <a:extLst>
                <a:ext uri="{FF2B5EF4-FFF2-40B4-BE49-F238E27FC236}">
                  <a16:creationId xmlns:a16="http://schemas.microsoft.com/office/drawing/2014/main" id="{8C0CB6A7-0670-9BB5-00D9-31462D3B270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25" name="Picture 20">
              <a:extLst>
                <a:ext uri="{FF2B5EF4-FFF2-40B4-BE49-F238E27FC236}">
                  <a16:creationId xmlns:a16="http://schemas.microsoft.com/office/drawing/2014/main" id="{1B8CE73C-18DE-4B56-AB29-7F9C8487909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26" name="Picture 21">
              <a:extLst>
                <a:ext uri="{FF2B5EF4-FFF2-40B4-BE49-F238E27FC236}">
                  <a16:creationId xmlns:a16="http://schemas.microsoft.com/office/drawing/2014/main" id="{CA52E0C5-806D-0AB4-6144-7E463CA06CD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55489" y="1285505"/>
            <a:ext cx="6453903" cy="6467663"/>
          </a:xfrm>
          <a:prstGeom prst="rect">
            <a:avLst/>
          </a:prstGeom>
        </p:spPr>
      </p:pic>
      <p:sp>
        <p:nvSpPr>
          <p:cNvPr id="33" name="TextBox 33"/>
          <p:cNvSpPr txBox="1"/>
          <p:nvPr/>
        </p:nvSpPr>
        <p:spPr>
          <a:xfrm>
            <a:off x="1131753" y="3207276"/>
            <a:ext cx="4481973" cy="2462213"/>
          </a:xfrm>
          <a:prstGeom prst="rect">
            <a:avLst/>
          </a:prstGeom>
        </p:spPr>
        <p:txBody>
          <a:bodyPr lIns="0" tIns="0" rIns="0" bIns="0" rtlCol="0" anchor="t">
            <a:spAutoFit/>
          </a:bodyPr>
          <a:lstStyle/>
          <a:p>
            <a:pPr algn="ctr">
              <a:lnSpc>
                <a:spcPts val="9600"/>
              </a:lnSpc>
            </a:pPr>
            <a:r>
              <a:rPr lang="en-US" sz="8000" spc="-80" dirty="0">
                <a:latin typeface="Amasis MT Pro Black" panose="02040A04050005020304" pitchFamily="18" charset="0"/>
              </a:rPr>
              <a:t>Project Recap</a:t>
            </a:r>
          </a:p>
        </p:txBody>
      </p:sp>
      <p:sp>
        <p:nvSpPr>
          <p:cNvPr id="35" name="TextBox 34">
            <a:extLst>
              <a:ext uri="{FF2B5EF4-FFF2-40B4-BE49-F238E27FC236}">
                <a16:creationId xmlns:a16="http://schemas.microsoft.com/office/drawing/2014/main" id="{A1A25909-2C42-1385-374D-F01E74C49BC3}"/>
              </a:ext>
            </a:extLst>
          </p:cNvPr>
          <p:cNvSpPr txBox="1"/>
          <p:nvPr/>
        </p:nvSpPr>
        <p:spPr>
          <a:xfrm>
            <a:off x="6782015" y="1703182"/>
            <a:ext cx="11191324" cy="674030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endParaRPr lang="en-US" sz="3600" dirty="0">
              <a:latin typeface="Amasis MT Pro" panose="02040504050005020304" pitchFamily="18" charset="0"/>
            </a:endParaRPr>
          </a:p>
          <a:p>
            <a:pPr algn="just"/>
            <a:r>
              <a:rPr lang="en-US" sz="3600" b="1" dirty="0">
                <a:latin typeface="Amasis MT Pro" panose="02040504050005020304" pitchFamily="18" charset="0"/>
              </a:rPr>
              <a:t>“Social Buzz”</a:t>
            </a:r>
            <a:r>
              <a:rPr lang="en-US" sz="3600" dirty="0">
                <a:latin typeface="Amasis MT Pro" panose="02040504050005020304" pitchFamily="18" charset="0"/>
              </a:rPr>
              <a:t> is a rapidly expanding technology unicorn that needs to adapt swiftly to its global scale. Accenture proposed a three-month Proof of Concept (POC) that will concentrate on the following initiatives:</a:t>
            </a:r>
          </a:p>
          <a:p>
            <a:endParaRPr lang="en-US" sz="3600" dirty="0">
              <a:latin typeface="Amasis MT Pro" panose="02040504050005020304" pitchFamily="18" charset="0"/>
            </a:endParaRPr>
          </a:p>
          <a:p>
            <a:pPr marL="571500" indent="-571500">
              <a:buFont typeface="Arial" panose="020B0604020202020204" pitchFamily="34" charset="0"/>
              <a:buChar char="•"/>
            </a:pPr>
            <a:r>
              <a:rPr lang="en-US" sz="3600" dirty="0">
                <a:latin typeface="Amasis MT Pro" panose="02040504050005020304" pitchFamily="18" charset="0"/>
              </a:rPr>
              <a:t>An audit of their big data practice </a:t>
            </a:r>
          </a:p>
          <a:p>
            <a:pPr marL="571500" indent="-571500">
              <a:buFont typeface="Arial" panose="020B0604020202020204" pitchFamily="34" charset="0"/>
              <a:buChar char="•"/>
            </a:pPr>
            <a:r>
              <a:rPr lang="en-US" sz="3600" dirty="0">
                <a:latin typeface="Amasis MT Pro" panose="02040504050005020304" pitchFamily="18" charset="0"/>
              </a:rPr>
              <a:t>Recommendations for a successful IPO </a:t>
            </a:r>
          </a:p>
          <a:p>
            <a:pPr marL="571500" indent="-571500">
              <a:buFont typeface="Arial" panose="020B0604020202020204" pitchFamily="34" charset="0"/>
              <a:buChar char="•"/>
            </a:pPr>
            <a:r>
              <a:rPr lang="en-US" sz="3600" dirty="0">
                <a:latin typeface="Amasis MT Pro" panose="02040504050005020304" pitchFamily="18" charset="0"/>
              </a:rPr>
              <a:t>An analysis of their content categories that highlights the top 5 categories with the </a:t>
            </a:r>
          </a:p>
          <a:p>
            <a:pPr marL="571500" indent="-571500">
              <a:buFont typeface="Arial" panose="020B0604020202020204" pitchFamily="34" charset="0"/>
              <a:buChar char="•"/>
            </a:pPr>
            <a:r>
              <a:rPr lang="en-US" sz="3600" dirty="0">
                <a:latin typeface="Amasis MT Pro" panose="02040504050005020304" pitchFamily="18" charset="0"/>
              </a:rPr>
              <a:t>largest aggregate popularity </a:t>
            </a:r>
          </a:p>
          <a:p>
            <a:pPr marL="571500" indent="-571500">
              <a:buFont typeface="Arial" panose="020B0604020202020204" pitchFamily="34" charset="0"/>
              <a:buChar char="•"/>
            </a:pPr>
            <a:endParaRPr lang="en-US" sz="3600" dirty="0">
              <a:latin typeface="Amasis MT Pro" panose="020405040500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578956" y="0"/>
            <a:ext cx="11586439" cy="10287000"/>
          </a:xfrm>
          <a:prstGeom prst="rect">
            <a:avLst/>
          </a:prstGeom>
          <a:solidFill>
            <a:srgbClr val="A100FF"/>
          </a:solidFill>
          <a:ln>
            <a:solidFill>
              <a:srgbClr val="A100FF"/>
            </a:solidFill>
          </a:ln>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7"/>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latin typeface="Amasis MT Pro Black" panose="02040A04050005020304" pitchFamily="18" charset="0"/>
              </a:rPr>
              <a:t>Problem</a:t>
            </a:r>
          </a:p>
        </p:txBody>
      </p:sp>
      <p:sp>
        <p:nvSpPr>
          <p:cNvPr id="22" name="Arrow: Pentagon 21">
            <a:extLst>
              <a:ext uri="{FF2B5EF4-FFF2-40B4-BE49-F238E27FC236}">
                <a16:creationId xmlns:a16="http://schemas.microsoft.com/office/drawing/2014/main" id="{5131C852-F201-2D96-BAB5-300131099609}"/>
              </a:ext>
            </a:extLst>
          </p:cNvPr>
          <p:cNvSpPr/>
          <p:nvPr/>
        </p:nvSpPr>
        <p:spPr>
          <a:xfrm>
            <a:off x="-304799" y="5295900"/>
            <a:ext cx="11049000" cy="4270248"/>
          </a:xfrm>
          <a:prstGeom prst="homePlat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buFont typeface="Arial" panose="020B0604020202020204" pitchFamily="34" charset="0"/>
              <a:buChar char="•"/>
            </a:pPr>
            <a:r>
              <a:rPr lang="en-US" sz="3600" dirty="0">
                <a:solidFill>
                  <a:schemeClr val="tx1"/>
                </a:solidFill>
                <a:latin typeface="Amasis MT Pro" panose="02040504050005020304" pitchFamily="18" charset="0"/>
              </a:rPr>
              <a:t>Over </a:t>
            </a:r>
            <a:r>
              <a:rPr lang="en-US" sz="3600" u="sng" dirty="0">
                <a:solidFill>
                  <a:schemeClr val="tx1"/>
                </a:solidFill>
                <a:latin typeface="Amasis MT Pro" panose="02040504050005020304" pitchFamily="18" charset="0"/>
              </a:rPr>
              <a:t>100,000</a:t>
            </a:r>
            <a:r>
              <a:rPr lang="en-US" sz="3600" dirty="0">
                <a:solidFill>
                  <a:schemeClr val="tx1"/>
                </a:solidFill>
                <a:latin typeface="Amasis MT Pro" panose="02040504050005020304" pitchFamily="18" charset="0"/>
              </a:rPr>
              <a:t> posts per day</a:t>
            </a:r>
          </a:p>
          <a:p>
            <a:pPr marL="571500" indent="-571500">
              <a:buFont typeface="Arial" panose="020B0604020202020204" pitchFamily="34" charset="0"/>
              <a:buChar char="•"/>
            </a:pPr>
            <a:r>
              <a:rPr lang="en-US" sz="3600" dirty="0">
                <a:solidFill>
                  <a:schemeClr val="tx1"/>
                </a:solidFill>
                <a:latin typeface="Amasis MT Pro" panose="02040504050005020304" pitchFamily="18" charset="0"/>
              </a:rPr>
              <a:t>Over </a:t>
            </a:r>
            <a:r>
              <a:rPr lang="en-US" sz="3600" u="sng" dirty="0">
                <a:solidFill>
                  <a:schemeClr val="tx1"/>
                </a:solidFill>
                <a:latin typeface="Amasis MT Pro" panose="02040504050005020304" pitchFamily="18" charset="0"/>
              </a:rPr>
              <a:t>36,500,000</a:t>
            </a:r>
            <a:r>
              <a:rPr lang="en-US" sz="3600" dirty="0">
                <a:solidFill>
                  <a:schemeClr val="tx1"/>
                </a:solidFill>
                <a:latin typeface="Amasis MT Pro" panose="02040504050005020304" pitchFamily="18" charset="0"/>
              </a:rPr>
              <a:t> posts per year</a:t>
            </a:r>
          </a:p>
          <a:p>
            <a:pPr marL="571500" indent="-571500">
              <a:buFont typeface="Arial" panose="020B0604020202020204" pitchFamily="34" charset="0"/>
              <a:buChar char="•"/>
            </a:pPr>
            <a:r>
              <a:rPr lang="en-US" sz="3600" dirty="0">
                <a:solidFill>
                  <a:schemeClr val="tx1"/>
                </a:solidFill>
                <a:latin typeface="Amasis MT Pro" panose="02040504050005020304" pitchFamily="18" charset="0"/>
              </a:rPr>
              <a:t>The challenge lies in harnessing this vast data resources effectively. </a:t>
            </a:r>
          </a:p>
          <a:p>
            <a:pPr marL="571500" indent="-571500">
              <a:buFont typeface="Arial" panose="020B0604020202020204" pitchFamily="34" charset="0"/>
              <a:buChar char="•"/>
            </a:pPr>
            <a:r>
              <a:rPr lang="en-US" sz="3600" dirty="0">
                <a:solidFill>
                  <a:schemeClr val="tx1"/>
                </a:solidFill>
                <a:latin typeface="Amasis MT Pro" panose="02040504050005020304" pitchFamily="18" charset="0"/>
              </a:rPr>
              <a:t>The goal is to analyze and identify Social Buzz's top 5 most popular content </a:t>
            </a:r>
          </a:p>
          <a:p>
            <a:pPr marL="571500" indent="-571500">
              <a:buFont typeface="Arial" panose="020B0604020202020204" pitchFamily="34" charset="0"/>
              <a:buChar char="•"/>
            </a:pPr>
            <a:r>
              <a:rPr lang="en-US" sz="3600" dirty="0">
                <a:solidFill>
                  <a:schemeClr val="tx1"/>
                </a:solidFill>
                <a:latin typeface="Amasis MT Pro" panose="02040504050005020304" pitchFamily="18" charset="0"/>
              </a:rPr>
              <a:t>Categories of content.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A100FF"/>
          </a:solidFill>
        </p:spPr>
        <p:txBody>
          <a:bodyPr/>
          <a:lstStyle/>
          <a:p>
            <a:endParaRPr lang="en-US"/>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txBody>
            <a:bodyPr/>
            <a:lstStyle/>
            <a:p>
              <a:endParaRPr lang="en-US"/>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0" name="Freeform 30"/>
          <p:cNvSpPr/>
          <p:nvPr/>
        </p:nvSpPr>
        <p:spPr>
          <a:xfrm>
            <a:off x="11443639" y="6953289"/>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latin typeface="Amasis MT Pro Black" panose="02040A04050005020304" pitchFamily="18" charset="0"/>
              </a:rPr>
              <a:t>The </a:t>
            </a:r>
            <a:r>
              <a:rPr lang="en-US" sz="8000" b="1" spc="-80" dirty="0">
                <a:latin typeface="Amasis MT Pro Black" panose="02040A04050005020304" pitchFamily="18" charset="0"/>
              </a:rPr>
              <a:t>Analytics</a:t>
            </a:r>
            <a:r>
              <a:rPr lang="en-US" sz="8000" spc="-80" dirty="0">
                <a:latin typeface="Amasis MT Pro Black" panose="02040A04050005020304" pitchFamily="18" charset="0"/>
              </a:rPr>
              <a:t> team</a:t>
            </a:r>
          </a:p>
        </p:txBody>
      </p:sp>
      <p:sp>
        <p:nvSpPr>
          <p:cNvPr id="32" name="TextBox 31">
            <a:extLst>
              <a:ext uri="{FF2B5EF4-FFF2-40B4-BE49-F238E27FC236}">
                <a16:creationId xmlns:a16="http://schemas.microsoft.com/office/drawing/2014/main" id="{DA2B1206-269F-92F7-C107-0136AF85B29A}"/>
              </a:ext>
            </a:extLst>
          </p:cNvPr>
          <p:cNvSpPr txBox="1"/>
          <p:nvPr/>
        </p:nvSpPr>
        <p:spPr>
          <a:xfrm>
            <a:off x="14031987" y="1272972"/>
            <a:ext cx="3575018" cy="1384995"/>
          </a:xfrm>
          <a:prstGeom prst="rect">
            <a:avLst/>
          </a:prstGeom>
          <a:noFill/>
        </p:spPr>
        <p:txBody>
          <a:bodyPr wrap="none" rtlCol="0">
            <a:spAutoFit/>
          </a:bodyPr>
          <a:lstStyle/>
          <a:p>
            <a:r>
              <a:rPr lang="en-US" sz="2800" b="1" dirty="0">
                <a:latin typeface="Amasis MT Pro" panose="02040504050005020304" pitchFamily="18" charset="0"/>
              </a:rPr>
              <a:t>ANDREW FLEMING</a:t>
            </a:r>
          </a:p>
          <a:p>
            <a:r>
              <a:rPr lang="en-US" sz="2800" b="1" dirty="0">
                <a:latin typeface="Amasis MT Pro" panose="02040504050005020304" pitchFamily="18" charset="0"/>
              </a:rPr>
              <a:t>Chief Technology</a:t>
            </a:r>
          </a:p>
          <a:p>
            <a:r>
              <a:rPr lang="en-US" sz="2800" b="1" dirty="0">
                <a:latin typeface="Amasis MT Pro" panose="02040504050005020304" pitchFamily="18" charset="0"/>
              </a:rPr>
              <a:t>Architect</a:t>
            </a:r>
          </a:p>
        </p:txBody>
      </p:sp>
      <p:sp>
        <p:nvSpPr>
          <p:cNvPr id="33" name="TextBox 32">
            <a:extLst>
              <a:ext uri="{FF2B5EF4-FFF2-40B4-BE49-F238E27FC236}">
                <a16:creationId xmlns:a16="http://schemas.microsoft.com/office/drawing/2014/main" id="{26FAFFF2-622E-81B6-F397-62A571C2DF60}"/>
              </a:ext>
            </a:extLst>
          </p:cNvPr>
          <p:cNvSpPr txBox="1"/>
          <p:nvPr/>
        </p:nvSpPr>
        <p:spPr>
          <a:xfrm>
            <a:off x="14063022" y="4586560"/>
            <a:ext cx="3732560" cy="954107"/>
          </a:xfrm>
          <a:prstGeom prst="rect">
            <a:avLst/>
          </a:prstGeom>
          <a:noFill/>
        </p:spPr>
        <p:txBody>
          <a:bodyPr wrap="none" rtlCol="0">
            <a:spAutoFit/>
          </a:bodyPr>
          <a:lstStyle/>
          <a:p>
            <a:r>
              <a:rPr lang="en-US" sz="2800" b="1" dirty="0">
                <a:latin typeface="Amasis MT Pro" panose="02040504050005020304" pitchFamily="18" charset="0"/>
              </a:rPr>
              <a:t>MARCUS ROMPTON</a:t>
            </a:r>
          </a:p>
          <a:p>
            <a:r>
              <a:rPr lang="en-US" sz="2800" b="1" dirty="0">
                <a:latin typeface="Amasis MT Pro" panose="02040504050005020304" pitchFamily="18" charset="0"/>
              </a:rPr>
              <a:t>Senior Principal</a:t>
            </a:r>
          </a:p>
        </p:txBody>
      </p:sp>
      <p:pic>
        <p:nvPicPr>
          <p:cNvPr id="39" name="Picture 38" descr="A person in a white dress&#10;&#10;Description automatically generated">
            <a:extLst>
              <a:ext uri="{FF2B5EF4-FFF2-40B4-BE49-F238E27FC236}">
                <a16:creationId xmlns:a16="http://schemas.microsoft.com/office/drawing/2014/main" id="{86E8D384-0E4A-4696-F1C3-EFFD64F84523}"/>
              </a:ext>
            </a:extLst>
          </p:cNvPr>
          <p:cNvPicPr>
            <a:picLocks noChangeAspect="1"/>
          </p:cNvPicPr>
          <p:nvPr/>
        </p:nvPicPr>
        <p:blipFill rotWithShape="1">
          <a:blip r:embed="rId7">
            <a:extLst>
              <a:ext uri="{28A0092B-C50C-407E-A947-70E740481C1C}">
                <a14:useLocalDpi xmlns:a14="http://schemas.microsoft.com/office/drawing/2010/main" val="0"/>
              </a:ext>
            </a:extLst>
          </a:blip>
          <a:srcRect l="37409" b="31750"/>
          <a:stretch/>
        </p:blipFill>
        <p:spPr>
          <a:xfrm>
            <a:off x="11452039" y="6953289"/>
            <a:ext cx="2123086" cy="2123082"/>
          </a:xfrm>
          <a:prstGeom prst="ellipse">
            <a:avLst/>
          </a:prstGeom>
          <a:ln w="63500" cap="rnd">
            <a:solidFill>
              <a:srgbClr val="2086AA"/>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2" name="TextBox 41">
            <a:extLst>
              <a:ext uri="{FF2B5EF4-FFF2-40B4-BE49-F238E27FC236}">
                <a16:creationId xmlns:a16="http://schemas.microsoft.com/office/drawing/2014/main" id="{C9502D81-9297-E866-542B-6F27F08CB1AD}"/>
              </a:ext>
            </a:extLst>
          </p:cNvPr>
          <p:cNvSpPr txBox="1"/>
          <p:nvPr/>
        </p:nvSpPr>
        <p:spPr>
          <a:xfrm>
            <a:off x="14063022" y="7784814"/>
            <a:ext cx="3626057" cy="954107"/>
          </a:xfrm>
          <a:prstGeom prst="rect">
            <a:avLst/>
          </a:prstGeom>
          <a:noFill/>
        </p:spPr>
        <p:txBody>
          <a:bodyPr wrap="none" rtlCol="0">
            <a:spAutoFit/>
          </a:bodyPr>
          <a:lstStyle/>
          <a:p>
            <a:r>
              <a:rPr lang="en-US" sz="2800" b="1" dirty="0">
                <a:latin typeface="Amasis MT Pro" panose="02040504050005020304" pitchFamily="18" charset="0"/>
              </a:rPr>
              <a:t>Aashritha Venepally</a:t>
            </a:r>
          </a:p>
          <a:p>
            <a:r>
              <a:rPr lang="en-US" sz="2800" b="1" dirty="0">
                <a:latin typeface="Amasis MT Pro" panose="02040504050005020304" pitchFamily="18" charset="0"/>
              </a:rPr>
              <a:t>Data Analyst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latin typeface="Amasis MT Pro Black" panose="02040A04050005020304" pitchFamily="18"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5A9AF468-5ECB-BE7F-7878-73C0249BD599}"/>
              </a:ext>
            </a:extLst>
          </p:cNvPr>
          <p:cNvSpPr txBox="1"/>
          <p:nvPr/>
        </p:nvSpPr>
        <p:spPr>
          <a:xfrm>
            <a:off x="3902766" y="1498301"/>
            <a:ext cx="5421677" cy="6463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3600" b="1" dirty="0">
                <a:latin typeface="Amasis MT Pro" panose="02040504050005020304" pitchFamily="18" charset="0"/>
              </a:rPr>
              <a:t>Understanding the Data</a:t>
            </a:r>
          </a:p>
        </p:txBody>
      </p:sp>
      <p:sp>
        <p:nvSpPr>
          <p:cNvPr id="42" name="TextBox 41">
            <a:extLst>
              <a:ext uri="{FF2B5EF4-FFF2-40B4-BE49-F238E27FC236}">
                <a16:creationId xmlns:a16="http://schemas.microsoft.com/office/drawing/2014/main" id="{F2899917-1766-A246-F02D-FC96CD0F4F53}"/>
              </a:ext>
            </a:extLst>
          </p:cNvPr>
          <p:cNvSpPr txBox="1"/>
          <p:nvPr/>
        </p:nvSpPr>
        <p:spPr>
          <a:xfrm>
            <a:off x="5852377" y="2943095"/>
            <a:ext cx="3281668" cy="6463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3600" b="1" dirty="0">
                <a:latin typeface="Amasis MT Pro" panose="02040504050005020304" pitchFamily="18" charset="0"/>
              </a:rPr>
              <a:t>Data </a:t>
            </a:r>
            <a:r>
              <a:rPr lang="en-US" sz="3600" b="1" dirty="0">
                <a:solidFill>
                  <a:schemeClr val="dk1"/>
                </a:solidFill>
                <a:latin typeface="Amasis MT Pro" panose="02040504050005020304" pitchFamily="18" charset="0"/>
              </a:rPr>
              <a:t>Cleaning</a:t>
            </a:r>
          </a:p>
        </p:txBody>
      </p:sp>
      <p:sp>
        <p:nvSpPr>
          <p:cNvPr id="44" name="TextBox 43">
            <a:extLst>
              <a:ext uri="{FF2B5EF4-FFF2-40B4-BE49-F238E27FC236}">
                <a16:creationId xmlns:a16="http://schemas.microsoft.com/office/drawing/2014/main" id="{205F9B25-E962-4454-3778-3F59F2F4DBB6}"/>
              </a:ext>
            </a:extLst>
          </p:cNvPr>
          <p:cNvSpPr txBox="1"/>
          <p:nvPr/>
        </p:nvSpPr>
        <p:spPr>
          <a:xfrm>
            <a:off x="7565736" y="4550466"/>
            <a:ext cx="3555782" cy="646331"/>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path path="circle">
              <a:fillToRect r="100000" b="100000"/>
            </a:path>
            <a:tileRect l="-100000" t="-100000"/>
          </a:gra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3600" b="1" dirty="0">
                <a:latin typeface="Amasis MT Pro" panose="02040504050005020304" pitchFamily="18" charset="0"/>
              </a:rPr>
              <a:t>Data </a:t>
            </a:r>
            <a:r>
              <a:rPr lang="en-US" sz="3600" b="1" dirty="0">
                <a:solidFill>
                  <a:schemeClr val="dk1"/>
                </a:solidFill>
                <a:latin typeface="Amasis MT Pro" panose="02040504050005020304" pitchFamily="18" charset="0"/>
              </a:rPr>
              <a:t>Modelling</a:t>
            </a:r>
          </a:p>
        </p:txBody>
      </p:sp>
      <p:sp>
        <p:nvSpPr>
          <p:cNvPr id="45" name="TextBox 44">
            <a:extLst>
              <a:ext uri="{FF2B5EF4-FFF2-40B4-BE49-F238E27FC236}">
                <a16:creationId xmlns:a16="http://schemas.microsoft.com/office/drawing/2014/main" id="{0E0F526B-3724-3290-6A4F-5E04C477D725}"/>
              </a:ext>
            </a:extLst>
          </p:cNvPr>
          <p:cNvSpPr txBox="1"/>
          <p:nvPr/>
        </p:nvSpPr>
        <p:spPr>
          <a:xfrm>
            <a:off x="9457939" y="6245015"/>
            <a:ext cx="3223959" cy="6463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3600" b="1" dirty="0">
                <a:latin typeface="Amasis MT Pro" panose="02040504050005020304" pitchFamily="18" charset="0"/>
              </a:rPr>
              <a:t>Data </a:t>
            </a:r>
            <a:r>
              <a:rPr lang="en-US" sz="3600" b="1" dirty="0">
                <a:solidFill>
                  <a:schemeClr val="dk1"/>
                </a:solidFill>
                <a:latin typeface="Amasis MT Pro" panose="02040504050005020304" pitchFamily="18" charset="0"/>
              </a:rPr>
              <a:t>Analysis</a:t>
            </a:r>
          </a:p>
        </p:txBody>
      </p:sp>
      <p:sp>
        <p:nvSpPr>
          <p:cNvPr id="46" name="TextBox 45">
            <a:extLst>
              <a:ext uri="{FF2B5EF4-FFF2-40B4-BE49-F238E27FC236}">
                <a16:creationId xmlns:a16="http://schemas.microsoft.com/office/drawing/2014/main" id="{4824ADC7-19BB-53AC-6046-C0436D6D5A3B}"/>
              </a:ext>
            </a:extLst>
          </p:cNvPr>
          <p:cNvSpPr txBox="1"/>
          <p:nvPr/>
        </p:nvSpPr>
        <p:spPr>
          <a:xfrm>
            <a:off x="11312278" y="7867550"/>
            <a:ext cx="3902030" cy="6463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3600" b="1">
                <a:latin typeface="Amasis MT Pro" panose="02040504050005020304" pitchFamily="18" charset="0"/>
              </a:rPr>
              <a:t>Uncover </a:t>
            </a:r>
            <a:r>
              <a:rPr lang="en-US" sz="3600" b="1" dirty="0">
                <a:solidFill>
                  <a:schemeClr val="dk1"/>
                </a:solidFill>
                <a:latin typeface="Amasis MT Pro" panose="02040504050005020304" pitchFamily="18" charset="0"/>
              </a:rPr>
              <a:t>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557169" y="8318203"/>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Amasis MT Pro Black" panose="02040A04050005020304" pitchFamily="18" charset="0"/>
              </a:rPr>
              <a:t>Insights</a:t>
            </a:r>
          </a:p>
        </p:txBody>
      </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467600" y="8512323"/>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563600" y="8286199"/>
            <a:ext cx="2972219" cy="881758"/>
          </a:xfrm>
          <a:prstGeom prst="rect">
            <a:avLst/>
          </a:prstGeom>
        </p:spPr>
      </p:pic>
      <p:sp>
        <p:nvSpPr>
          <p:cNvPr id="20" name="TextBox 19">
            <a:extLst>
              <a:ext uri="{FF2B5EF4-FFF2-40B4-BE49-F238E27FC236}">
                <a16:creationId xmlns:a16="http://schemas.microsoft.com/office/drawing/2014/main" id="{BDF674DA-F415-8C8A-C14B-BA4523ABF991}"/>
              </a:ext>
            </a:extLst>
          </p:cNvPr>
          <p:cNvSpPr txBox="1"/>
          <p:nvPr/>
        </p:nvSpPr>
        <p:spPr>
          <a:xfrm>
            <a:off x="53443" y="5883049"/>
            <a:ext cx="5979670" cy="2185214"/>
          </a:xfrm>
          <a:prstGeom prst="rect">
            <a:avLst/>
          </a:prstGeom>
          <a:noFill/>
        </p:spPr>
        <p:txBody>
          <a:bodyPr wrap="square" rtlCol="0">
            <a:spAutoFit/>
          </a:bodyPr>
          <a:lstStyle/>
          <a:p>
            <a:pPr algn="ctr"/>
            <a:r>
              <a:rPr lang="en-US" sz="3600" b="1" dirty="0">
                <a:solidFill>
                  <a:schemeClr val="bg1"/>
                </a:solidFill>
                <a:latin typeface="Amasis MT Pro" panose="02040504050005020304" pitchFamily="18" charset="0"/>
              </a:rPr>
              <a:t>Unique Categories</a:t>
            </a:r>
          </a:p>
          <a:p>
            <a:pPr algn="ctr"/>
            <a:endParaRPr lang="en-US" sz="4000" b="1" dirty="0">
              <a:latin typeface="Amasis MT Pro Black" panose="02040A04050005020304" pitchFamily="18" charset="0"/>
            </a:endParaRPr>
          </a:p>
          <a:p>
            <a:pPr algn="ctr"/>
            <a:r>
              <a:rPr lang="en-US" sz="6000" b="1" dirty="0">
                <a:latin typeface="Amasis MT Pro Black" panose="02040A04050005020304" pitchFamily="18" charset="0"/>
              </a:rPr>
              <a:t>16</a:t>
            </a:r>
            <a:endParaRPr lang="en-US" sz="3600" b="1" dirty="0">
              <a:solidFill>
                <a:schemeClr val="bg1"/>
              </a:solidFill>
              <a:latin typeface="Amasis MT Pro Black" panose="02040A04050005020304" pitchFamily="18" charset="0"/>
            </a:endParaRPr>
          </a:p>
        </p:txBody>
      </p:sp>
      <p:sp>
        <p:nvSpPr>
          <p:cNvPr id="21" name="TextBox 20">
            <a:extLst>
              <a:ext uri="{FF2B5EF4-FFF2-40B4-BE49-F238E27FC236}">
                <a16:creationId xmlns:a16="http://schemas.microsoft.com/office/drawing/2014/main" id="{2CDC18E4-8924-6E91-1303-6D5D8AF32F01}"/>
              </a:ext>
            </a:extLst>
          </p:cNvPr>
          <p:cNvSpPr txBox="1"/>
          <p:nvPr/>
        </p:nvSpPr>
        <p:spPr>
          <a:xfrm>
            <a:off x="1201549" y="2606362"/>
            <a:ext cx="13716000" cy="1938992"/>
          </a:xfrm>
          <a:prstGeom prst="rect">
            <a:avLst/>
          </a:prstGeom>
          <a:noFill/>
        </p:spPr>
        <p:txBody>
          <a:bodyPr wrap="square" rtlCol="0">
            <a:spAutoFit/>
          </a:bodyPr>
          <a:lstStyle/>
          <a:p>
            <a:pPr algn="l">
              <a:buFont typeface="Arial" panose="020B0604020202020204" pitchFamily="34" charset="0"/>
              <a:buChar char="•"/>
            </a:pPr>
            <a:r>
              <a:rPr lang="en-US" sz="4000" b="0" i="0" dirty="0">
                <a:effectLst/>
                <a:latin typeface="Amasis MT Pro" panose="02040504050005020304" pitchFamily="18" charset="0"/>
              </a:rPr>
              <a:t>How many unique categories are there?</a:t>
            </a:r>
          </a:p>
          <a:p>
            <a:pPr algn="l">
              <a:buFont typeface="Arial" panose="020B0604020202020204" pitchFamily="34" charset="0"/>
              <a:buChar char="•"/>
            </a:pPr>
            <a:r>
              <a:rPr lang="en-US" sz="4000" b="0" i="0" dirty="0">
                <a:effectLst/>
                <a:latin typeface="Amasis MT Pro" panose="02040504050005020304" pitchFamily="18" charset="0"/>
              </a:rPr>
              <a:t>How many reactions are there to the most popular category?</a:t>
            </a:r>
          </a:p>
          <a:p>
            <a:pPr algn="l">
              <a:buFont typeface="Arial" panose="020B0604020202020204" pitchFamily="34" charset="0"/>
              <a:buChar char="•"/>
            </a:pPr>
            <a:r>
              <a:rPr lang="en-US" sz="4000" b="0" i="0" dirty="0">
                <a:effectLst/>
                <a:latin typeface="Amasis MT Pro" panose="02040504050005020304" pitchFamily="18" charset="0"/>
              </a:rPr>
              <a:t>What was the month with the most posts?</a:t>
            </a:r>
          </a:p>
        </p:txBody>
      </p:sp>
      <p:sp>
        <p:nvSpPr>
          <p:cNvPr id="23" name="TextBox 22">
            <a:extLst>
              <a:ext uri="{FF2B5EF4-FFF2-40B4-BE49-F238E27FC236}">
                <a16:creationId xmlns:a16="http://schemas.microsoft.com/office/drawing/2014/main" id="{1550012E-6342-0C81-F50C-B21624ED6D57}"/>
              </a:ext>
            </a:extLst>
          </p:cNvPr>
          <p:cNvSpPr txBox="1"/>
          <p:nvPr/>
        </p:nvSpPr>
        <p:spPr>
          <a:xfrm>
            <a:off x="5990394" y="5839097"/>
            <a:ext cx="5681683" cy="2123658"/>
          </a:xfrm>
          <a:prstGeom prst="rect">
            <a:avLst/>
          </a:prstGeom>
          <a:noFill/>
        </p:spPr>
        <p:txBody>
          <a:bodyPr wrap="square" rtlCol="0">
            <a:spAutoFit/>
          </a:bodyPr>
          <a:lstStyle/>
          <a:p>
            <a:pPr algn="ctr"/>
            <a:r>
              <a:rPr lang="en-US" sz="3600" b="1" dirty="0">
                <a:solidFill>
                  <a:schemeClr val="bg1"/>
                </a:solidFill>
                <a:latin typeface="Amasis MT Pro" panose="02040504050005020304" pitchFamily="18" charset="0"/>
              </a:rPr>
              <a:t>Reactions to “ANIMAL” Posts</a:t>
            </a:r>
          </a:p>
          <a:p>
            <a:pPr algn="ctr"/>
            <a:r>
              <a:rPr lang="en-US" sz="6000" b="1" dirty="0">
                <a:latin typeface="Amasis MT Pro Black" panose="02040A04050005020304" pitchFamily="18" charset="0"/>
              </a:rPr>
              <a:t>1897</a:t>
            </a:r>
          </a:p>
        </p:txBody>
      </p:sp>
      <p:sp>
        <p:nvSpPr>
          <p:cNvPr id="24" name="TextBox 23">
            <a:extLst>
              <a:ext uri="{FF2B5EF4-FFF2-40B4-BE49-F238E27FC236}">
                <a16:creationId xmlns:a16="http://schemas.microsoft.com/office/drawing/2014/main" id="{AA6805C9-F4FB-CF8C-4B77-B8AD382822A2}"/>
              </a:ext>
            </a:extLst>
          </p:cNvPr>
          <p:cNvSpPr txBox="1"/>
          <p:nvPr/>
        </p:nvSpPr>
        <p:spPr>
          <a:xfrm>
            <a:off x="12288463" y="5915306"/>
            <a:ext cx="5258171" cy="2123658"/>
          </a:xfrm>
          <a:prstGeom prst="rect">
            <a:avLst/>
          </a:prstGeom>
          <a:noFill/>
        </p:spPr>
        <p:txBody>
          <a:bodyPr wrap="none" rtlCol="0">
            <a:spAutoFit/>
          </a:bodyPr>
          <a:lstStyle/>
          <a:p>
            <a:pPr algn="ctr"/>
            <a:r>
              <a:rPr lang="en-US" sz="3600" b="1" dirty="0">
                <a:solidFill>
                  <a:schemeClr val="bg1"/>
                </a:solidFill>
                <a:latin typeface="Amasis MT Pro" panose="02040504050005020304" pitchFamily="18" charset="0"/>
              </a:rPr>
              <a:t>Month with most posts</a:t>
            </a:r>
          </a:p>
          <a:p>
            <a:pPr algn="ctr"/>
            <a:endParaRPr lang="en-US" sz="3600" b="1" dirty="0">
              <a:solidFill>
                <a:schemeClr val="bg1"/>
              </a:solidFill>
              <a:latin typeface="Amasis MT Pro" panose="02040504050005020304" pitchFamily="18" charset="0"/>
            </a:endParaRPr>
          </a:p>
          <a:p>
            <a:pPr algn="ctr"/>
            <a:r>
              <a:rPr lang="en-US" sz="6000" b="1" dirty="0">
                <a:latin typeface="Amasis MT Pro Black" panose="02040A04050005020304" pitchFamily="18" charset="0"/>
              </a:rPr>
              <a:t>MAY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42" name="Picture 41">
            <a:extLst>
              <a:ext uri="{FF2B5EF4-FFF2-40B4-BE49-F238E27FC236}">
                <a16:creationId xmlns:a16="http://schemas.microsoft.com/office/drawing/2014/main" id="{BB341A3B-B475-B77D-E048-5A189FBF3FF1}"/>
              </a:ext>
            </a:extLst>
          </p:cNvPr>
          <p:cNvPicPr>
            <a:picLocks noChangeAspect="1"/>
          </p:cNvPicPr>
          <p:nvPr/>
        </p:nvPicPr>
        <p:blipFill>
          <a:blip r:embed="rId5"/>
          <a:stretch>
            <a:fillRect/>
          </a:stretch>
        </p:blipFill>
        <p:spPr>
          <a:xfrm>
            <a:off x="2386482" y="342900"/>
            <a:ext cx="15901517" cy="843142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35" name="Chart 34">
            <a:extLst>
              <a:ext uri="{FF2B5EF4-FFF2-40B4-BE49-F238E27FC236}">
                <a16:creationId xmlns:a16="http://schemas.microsoft.com/office/drawing/2014/main" id="{CFB5D89A-EF8A-64FD-EA3B-54D015BE3AF0}"/>
              </a:ext>
            </a:extLst>
          </p:cNvPr>
          <p:cNvGraphicFramePr/>
          <p:nvPr>
            <p:extLst>
              <p:ext uri="{D42A27DB-BD31-4B8C-83A1-F6EECF244321}">
                <p14:modId xmlns:p14="http://schemas.microsoft.com/office/powerpoint/2010/main" val="2824188884"/>
              </p:ext>
            </p:extLst>
          </p:nvPr>
        </p:nvGraphicFramePr>
        <p:xfrm>
          <a:off x="622619" y="1079500"/>
          <a:ext cx="15892627" cy="92075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729</TotalTime>
  <Words>341</Words>
  <Application>Microsoft Office PowerPoint</Application>
  <PresentationFormat>Custom</PresentationFormat>
  <Paragraphs>106</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Graphik Regular</vt:lpstr>
      <vt:lpstr>Aptos</vt:lpstr>
      <vt:lpstr>Amasis MT Pro</vt:lpstr>
      <vt:lpstr>Arial</vt:lpstr>
      <vt:lpstr>Clear Sans Regular Bold</vt:lpstr>
      <vt:lpstr>Amasis MT Pro Black</vt:lpstr>
      <vt:lpstr>Aptos Display</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vaashritha20@gmail.com</cp:lastModifiedBy>
  <cp:revision>39</cp:revision>
  <dcterms:created xsi:type="dcterms:W3CDTF">2006-08-16T00:00:00Z</dcterms:created>
  <dcterms:modified xsi:type="dcterms:W3CDTF">2024-03-20T04:35:11Z</dcterms:modified>
  <dc:identifier>DAEhDyfaYKE</dc:identifier>
</cp:coreProperties>
</file>