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8"/>
  </p:notesMasterIdLst>
  <p:sldIdLst>
    <p:sldId id="256" r:id="rId2"/>
    <p:sldId id="270" r:id="rId3"/>
    <p:sldId id="271" r:id="rId4"/>
    <p:sldId id="272" r:id="rId5"/>
    <p:sldId id="273" r:id="rId6"/>
    <p:sldId id="274" r:id="rId7"/>
    <p:sldId id="261" r:id="rId8"/>
    <p:sldId id="263" r:id="rId9"/>
    <p:sldId id="276" r:id="rId10"/>
    <p:sldId id="277" r:id="rId11"/>
    <p:sldId id="278" r:id="rId12"/>
    <p:sldId id="279" r:id="rId13"/>
    <p:sldId id="280" r:id="rId14"/>
    <p:sldId id="281" r:id="rId15"/>
    <p:sldId id="282" r:id="rId16"/>
    <p:sldId id="283" r:id="rId17"/>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381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0C7681"/>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537F67"/>
          </a:solidFill>
        </a:fill>
      </a:tcStyle>
    </a:firstCol>
    <a:lastRow>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537F67"/>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008728"/>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97492"/>
              <a:satOff val="-3125"/>
              <a:lumOff val="27021"/>
            </a:schemeClr>
          </a:solidFill>
        </a:fill>
      </a:tcStyle>
    </a:wholeTbl>
    <a:band2H>
      <a:tcTxStyle/>
      <a:tcStyle>
        <a:tcBdr/>
        <a:fill>
          <a:solidFill>
            <a:srgbClr val="FFFB00"/>
          </a:solidFill>
        </a:fill>
      </a:tcStyle>
    </a:band2H>
    <a:firstCol>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410732"/>
            </a:schemeClr>
          </a:solidFill>
        </a:fill>
      </a:tcStyle>
    </a:firstCol>
    <a:lastRow>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38100" cap="flat">
              <a:solidFill>
                <a:schemeClr val="accent4">
                  <a:hueOff val="-410732"/>
                </a:schemeClr>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97492"/>
              <a:satOff val="-3125"/>
              <a:lumOff val="27021"/>
            </a:schemeClr>
          </a:solidFill>
        </a:fill>
      </a:tcStyle>
    </a:lastRow>
    <a:firstRow>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737021"/>
            </a:schemeClr>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DF9DFE"/>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chemeClr val="accent6">
              <a:hueOff val="114748"/>
              <a:satOff val="1446"/>
              <a:lumOff val="-8963"/>
            </a:schemeClr>
          </a:solid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chemeClr val="accent6">
                  <a:hueOff val="114748"/>
                  <a:satOff val="1446"/>
                  <a:lumOff val="-8963"/>
                </a:schemeClr>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chemeClr val="accent6">
              <a:satOff val="-21357"/>
              <a:lumOff val="-20662"/>
            </a:schemeClr>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E71AB1-D56A-4300-B042-85D979EAB3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3EE9BA-B503-4AC9-A332-DA4FA9D91F7F}">
      <dgm:prSet/>
      <dgm:spPr>
        <a:solidFill>
          <a:schemeClr val="bg1">
            <a:lumMod val="75000"/>
            <a:lumOff val="25000"/>
            <a:alpha val="68000"/>
          </a:schemeClr>
        </a:solidFill>
      </dgm:spPr>
      <dgm:t>
        <a:bodyPr/>
        <a:lstStyle/>
        <a:p>
          <a:r>
            <a:rPr lang="en-US" b="1" i="0" baseline="0"/>
            <a:t>Key Features:</a:t>
          </a:r>
          <a:endParaRPr lang="en-US"/>
        </a:p>
      </dgm:t>
    </dgm:pt>
    <dgm:pt modelId="{5751C389-1A19-4C42-9D8C-1579B3EE794F}" type="parTrans" cxnId="{5BE9386E-E956-44CB-860A-71EEF3A6D2ED}">
      <dgm:prSet/>
      <dgm:spPr/>
      <dgm:t>
        <a:bodyPr/>
        <a:lstStyle/>
        <a:p>
          <a:endParaRPr lang="en-US"/>
        </a:p>
      </dgm:t>
    </dgm:pt>
    <dgm:pt modelId="{60E5EDFB-31D9-460E-B7BB-CEE6014B55B0}" type="sibTrans" cxnId="{5BE9386E-E956-44CB-860A-71EEF3A6D2ED}">
      <dgm:prSet/>
      <dgm:spPr/>
      <dgm:t>
        <a:bodyPr/>
        <a:lstStyle/>
        <a:p>
          <a:endParaRPr lang="en-US"/>
        </a:p>
      </dgm:t>
    </dgm:pt>
    <dgm:pt modelId="{F24DB164-BD96-4887-BE75-3E43948873E7}">
      <dgm:prSet/>
      <dgm:spPr>
        <a:gradFill flip="none" rotWithShape="0">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l="50000" t="50000" r="50000" b="50000"/>
          </a:path>
          <a:tileRect/>
        </a:gradFill>
      </dgm:spPr>
      <dgm:t>
        <a:bodyPr/>
        <a:lstStyle/>
        <a:p>
          <a:r>
            <a:rPr lang="en-US" b="1" i="0" baseline="0" dirty="0"/>
            <a:t>Lifestyle Habits:</a:t>
          </a:r>
          <a:r>
            <a:rPr lang="en-US" b="0" i="0" baseline="0" dirty="0"/>
            <a:t> SMOKING, ALCOHOL CONSUMING, PEER_PRESSURE</a:t>
          </a:r>
          <a:endParaRPr lang="en-US" dirty="0"/>
        </a:p>
      </dgm:t>
    </dgm:pt>
    <dgm:pt modelId="{B6B496FA-179D-4490-B2DE-A53AD023F54D}" type="parTrans" cxnId="{A0505B79-587D-4B82-8BA9-C680DA0FE952}">
      <dgm:prSet/>
      <dgm:spPr/>
      <dgm:t>
        <a:bodyPr/>
        <a:lstStyle/>
        <a:p>
          <a:endParaRPr lang="en-US"/>
        </a:p>
      </dgm:t>
    </dgm:pt>
    <dgm:pt modelId="{97E00B47-71B7-41E8-A482-E9DF46604FB2}" type="sibTrans" cxnId="{A0505B79-587D-4B82-8BA9-C680DA0FE952}">
      <dgm:prSet/>
      <dgm:spPr/>
      <dgm:t>
        <a:bodyPr/>
        <a:lstStyle/>
        <a:p>
          <a:endParaRPr lang="en-US"/>
        </a:p>
      </dgm:t>
    </dgm:pt>
    <dgm:pt modelId="{F88042C9-8611-4E05-8EE7-B7C841852952}">
      <dgm:prSet/>
      <dgm:spPr>
        <a:gradFill flip="none" rotWithShape="0">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l="50000" t="50000" r="50000" b="50000"/>
          </a:path>
          <a:tileRect/>
        </a:gradFill>
      </dgm:spPr>
      <dgm:t>
        <a:bodyPr/>
        <a:lstStyle/>
        <a:p>
          <a:r>
            <a:rPr lang="en-US" b="1" i="0" baseline="0" dirty="0"/>
            <a:t>Symptoms &amp; Conditions:</a:t>
          </a:r>
          <a:r>
            <a:rPr lang="en-US" b="0" i="0" baseline="0" dirty="0"/>
            <a:t> YELLOW_FINGERS, COUGHING, CHEST PAIN, SHORTNESS OF BREATH, FATIGUE</a:t>
          </a:r>
          <a:endParaRPr lang="en-US" dirty="0"/>
        </a:p>
      </dgm:t>
    </dgm:pt>
    <dgm:pt modelId="{C01BF9AB-22D6-4200-9670-EE50E6B991AF}" type="parTrans" cxnId="{A6EE7283-CEF5-4C25-910F-7C8FDFF2BFDB}">
      <dgm:prSet/>
      <dgm:spPr/>
      <dgm:t>
        <a:bodyPr/>
        <a:lstStyle/>
        <a:p>
          <a:endParaRPr lang="en-US"/>
        </a:p>
      </dgm:t>
    </dgm:pt>
    <dgm:pt modelId="{5ED085D5-B5FA-4047-B692-AD22F26A2CBD}" type="sibTrans" cxnId="{A6EE7283-CEF5-4C25-910F-7C8FDFF2BFDB}">
      <dgm:prSet/>
      <dgm:spPr/>
      <dgm:t>
        <a:bodyPr/>
        <a:lstStyle/>
        <a:p>
          <a:endParaRPr lang="en-US"/>
        </a:p>
      </dgm:t>
    </dgm:pt>
    <dgm:pt modelId="{8C5C7B15-61D7-4CB8-9E71-8FE8DA3CD72D}">
      <dgm:prSet/>
      <dgm:spPr>
        <a:solidFill>
          <a:schemeClr val="bg1">
            <a:lumMod val="75000"/>
            <a:lumOff val="25000"/>
          </a:schemeClr>
        </a:solidFill>
      </dgm:spPr>
      <dgm:t>
        <a:bodyPr/>
        <a:lstStyle/>
        <a:p>
          <a:r>
            <a:rPr lang="en-US" b="1" i="0" baseline="0" dirty="0"/>
            <a:t>Psychological &amp; Medical History:</a:t>
          </a:r>
          <a:r>
            <a:rPr lang="en-US" b="0" i="0" baseline="0" dirty="0"/>
            <a:t> ANXIETY, CHRONIC DISEASE, ALLERGY</a:t>
          </a:r>
          <a:endParaRPr lang="en-US" dirty="0"/>
        </a:p>
      </dgm:t>
    </dgm:pt>
    <dgm:pt modelId="{FB9C66D8-DABE-405F-9913-4473166199B8}" type="parTrans" cxnId="{F77DD5B5-D9C8-4C66-929A-9540D6014617}">
      <dgm:prSet/>
      <dgm:spPr/>
      <dgm:t>
        <a:bodyPr/>
        <a:lstStyle/>
        <a:p>
          <a:endParaRPr lang="en-US"/>
        </a:p>
      </dgm:t>
    </dgm:pt>
    <dgm:pt modelId="{F789AD3B-9BC5-4CB6-9E08-657FC559CBD2}" type="sibTrans" cxnId="{F77DD5B5-D9C8-4C66-929A-9540D6014617}">
      <dgm:prSet/>
      <dgm:spPr/>
      <dgm:t>
        <a:bodyPr/>
        <a:lstStyle/>
        <a:p>
          <a:endParaRPr lang="en-US"/>
        </a:p>
      </dgm:t>
    </dgm:pt>
    <dgm:pt modelId="{896245B8-DB25-4E88-AC42-D02AE3138834}">
      <dgm:prSet/>
      <dgm:spPr>
        <a:gradFill flip="none" rotWithShape="0">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l="50000" t="50000" r="50000" b="50000"/>
          </a:path>
          <a:tileRect/>
        </a:gradFill>
      </dgm:spPr>
      <dgm:t>
        <a:bodyPr/>
        <a:lstStyle/>
        <a:p>
          <a:r>
            <a:rPr lang="en-US"/>
            <a:t>Target Variable:</a:t>
          </a:r>
        </a:p>
      </dgm:t>
    </dgm:pt>
    <dgm:pt modelId="{A7CC0495-163D-464B-AADD-B868D4CF011A}" type="parTrans" cxnId="{FABA0402-A9F2-4FDB-8A6D-5A2BD748B608}">
      <dgm:prSet/>
      <dgm:spPr/>
      <dgm:t>
        <a:bodyPr/>
        <a:lstStyle/>
        <a:p>
          <a:endParaRPr lang="en-US"/>
        </a:p>
      </dgm:t>
    </dgm:pt>
    <dgm:pt modelId="{9488930F-041D-4D89-9392-B32608A233BB}" type="sibTrans" cxnId="{FABA0402-A9F2-4FDB-8A6D-5A2BD748B608}">
      <dgm:prSet/>
      <dgm:spPr/>
      <dgm:t>
        <a:bodyPr/>
        <a:lstStyle/>
        <a:p>
          <a:endParaRPr lang="en-US"/>
        </a:p>
      </dgm:t>
    </dgm:pt>
    <dgm:pt modelId="{9879AE70-2C5F-4118-A9D9-2E87BDF60557}">
      <dgm:prSet/>
      <dgm:spPr>
        <a:gradFill flip="none" rotWithShape="0">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l="50000" t="50000" r="50000" b="50000"/>
          </a:path>
          <a:tileRect/>
        </a:gradFill>
      </dgm:spPr>
      <dgm:t>
        <a:bodyPr/>
        <a:lstStyle/>
        <a:p>
          <a:r>
            <a:rPr lang="en-US"/>
            <a:t>Lung Cancer presence= YES</a:t>
          </a:r>
          <a:br>
            <a:rPr lang="en-US"/>
          </a:br>
          <a:r>
            <a:rPr lang="en-US"/>
            <a:t>Lung Cancer Absence =NO</a:t>
          </a:r>
        </a:p>
      </dgm:t>
    </dgm:pt>
    <dgm:pt modelId="{2144F971-F157-4FAD-9E65-E8800D7F772A}" type="parTrans" cxnId="{4C7C561A-D90F-4DFF-929A-974412CACB47}">
      <dgm:prSet/>
      <dgm:spPr/>
      <dgm:t>
        <a:bodyPr/>
        <a:lstStyle/>
        <a:p>
          <a:endParaRPr lang="en-US"/>
        </a:p>
      </dgm:t>
    </dgm:pt>
    <dgm:pt modelId="{0B837D54-0071-4D82-9E70-6EE9923B3150}" type="sibTrans" cxnId="{4C7C561A-D90F-4DFF-929A-974412CACB47}">
      <dgm:prSet/>
      <dgm:spPr/>
      <dgm:t>
        <a:bodyPr/>
        <a:lstStyle/>
        <a:p>
          <a:endParaRPr lang="en-US"/>
        </a:p>
      </dgm:t>
    </dgm:pt>
    <dgm:pt modelId="{FF7381AC-9EC1-4473-8E5E-A76C184ED55A}" type="pres">
      <dgm:prSet presAssocID="{6BE71AB1-D56A-4300-B042-85D979EAB369}" presName="linear" presStyleCnt="0">
        <dgm:presLayoutVars>
          <dgm:animLvl val="lvl"/>
          <dgm:resizeHandles val="exact"/>
        </dgm:presLayoutVars>
      </dgm:prSet>
      <dgm:spPr/>
    </dgm:pt>
    <dgm:pt modelId="{29489644-BCAE-48E0-851A-FB1BB94256D4}" type="pres">
      <dgm:prSet presAssocID="{A23EE9BA-B503-4AC9-A332-DA4FA9D91F7F}" presName="parentText" presStyleLbl="node1" presStyleIdx="0" presStyleCnt="6">
        <dgm:presLayoutVars>
          <dgm:chMax val="0"/>
          <dgm:bulletEnabled val="1"/>
        </dgm:presLayoutVars>
      </dgm:prSet>
      <dgm:spPr/>
    </dgm:pt>
    <dgm:pt modelId="{239784BC-BD2D-4A68-9606-A0DFED7E0390}" type="pres">
      <dgm:prSet presAssocID="{60E5EDFB-31D9-460E-B7BB-CEE6014B55B0}" presName="spacer" presStyleCnt="0"/>
      <dgm:spPr/>
    </dgm:pt>
    <dgm:pt modelId="{F0E824C7-DCA1-4654-8B65-0945F0575DCF}" type="pres">
      <dgm:prSet presAssocID="{F24DB164-BD96-4887-BE75-3E43948873E7}" presName="parentText" presStyleLbl="node1" presStyleIdx="1" presStyleCnt="6">
        <dgm:presLayoutVars>
          <dgm:chMax val="0"/>
          <dgm:bulletEnabled val="1"/>
        </dgm:presLayoutVars>
      </dgm:prSet>
      <dgm:spPr/>
    </dgm:pt>
    <dgm:pt modelId="{5AEF08FC-78EA-4F61-9674-FEFD795CCE5F}" type="pres">
      <dgm:prSet presAssocID="{97E00B47-71B7-41E8-A482-E9DF46604FB2}" presName="spacer" presStyleCnt="0"/>
      <dgm:spPr/>
    </dgm:pt>
    <dgm:pt modelId="{2875CA0C-18E0-4340-A332-92BB514C53F4}" type="pres">
      <dgm:prSet presAssocID="{F88042C9-8611-4E05-8EE7-B7C841852952}" presName="parentText" presStyleLbl="node1" presStyleIdx="2" presStyleCnt="6">
        <dgm:presLayoutVars>
          <dgm:chMax val="0"/>
          <dgm:bulletEnabled val="1"/>
        </dgm:presLayoutVars>
      </dgm:prSet>
      <dgm:spPr/>
    </dgm:pt>
    <dgm:pt modelId="{236CD613-CD2A-4515-B5AC-C37A788276B7}" type="pres">
      <dgm:prSet presAssocID="{5ED085D5-B5FA-4047-B692-AD22F26A2CBD}" presName="spacer" presStyleCnt="0"/>
      <dgm:spPr/>
    </dgm:pt>
    <dgm:pt modelId="{78BD0ECD-47DE-43EF-88F8-363A2B4CC9C7}" type="pres">
      <dgm:prSet presAssocID="{8C5C7B15-61D7-4CB8-9E71-8FE8DA3CD72D}" presName="parentText" presStyleLbl="node1" presStyleIdx="3" presStyleCnt="6">
        <dgm:presLayoutVars>
          <dgm:chMax val="0"/>
          <dgm:bulletEnabled val="1"/>
        </dgm:presLayoutVars>
      </dgm:prSet>
      <dgm:spPr/>
    </dgm:pt>
    <dgm:pt modelId="{8C8D701F-B172-42A8-905A-5215E49AEDD4}" type="pres">
      <dgm:prSet presAssocID="{F789AD3B-9BC5-4CB6-9E08-657FC559CBD2}" presName="spacer" presStyleCnt="0"/>
      <dgm:spPr/>
    </dgm:pt>
    <dgm:pt modelId="{4A43F95A-57E5-4F5B-A846-74140E2EBF63}" type="pres">
      <dgm:prSet presAssocID="{896245B8-DB25-4E88-AC42-D02AE3138834}" presName="parentText" presStyleLbl="node1" presStyleIdx="4" presStyleCnt="6">
        <dgm:presLayoutVars>
          <dgm:chMax val="0"/>
          <dgm:bulletEnabled val="1"/>
        </dgm:presLayoutVars>
      </dgm:prSet>
      <dgm:spPr/>
    </dgm:pt>
    <dgm:pt modelId="{FFB1EAF6-8093-41C7-B70D-7F4251C28BF9}" type="pres">
      <dgm:prSet presAssocID="{9488930F-041D-4D89-9392-B32608A233BB}" presName="spacer" presStyleCnt="0"/>
      <dgm:spPr/>
    </dgm:pt>
    <dgm:pt modelId="{E51D8536-0FA5-4A86-8951-135C6F2736E1}" type="pres">
      <dgm:prSet presAssocID="{9879AE70-2C5F-4118-A9D9-2E87BDF60557}" presName="parentText" presStyleLbl="node1" presStyleIdx="5" presStyleCnt="6">
        <dgm:presLayoutVars>
          <dgm:chMax val="0"/>
          <dgm:bulletEnabled val="1"/>
        </dgm:presLayoutVars>
      </dgm:prSet>
      <dgm:spPr/>
    </dgm:pt>
  </dgm:ptLst>
  <dgm:cxnLst>
    <dgm:cxn modelId="{FABA0402-A9F2-4FDB-8A6D-5A2BD748B608}" srcId="{6BE71AB1-D56A-4300-B042-85D979EAB369}" destId="{896245B8-DB25-4E88-AC42-D02AE3138834}" srcOrd="4" destOrd="0" parTransId="{A7CC0495-163D-464B-AADD-B868D4CF011A}" sibTransId="{9488930F-041D-4D89-9392-B32608A233BB}"/>
    <dgm:cxn modelId="{FD6A7B19-99FC-4BD2-8246-596298DF1432}" type="presOf" srcId="{F24DB164-BD96-4887-BE75-3E43948873E7}" destId="{F0E824C7-DCA1-4654-8B65-0945F0575DCF}" srcOrd="0" destOrd="0" presId="urn:microsoft.com/office/officeart/2005/8/layout/vList2"/>
    <dgm:cxn modelId="{4C7C561A-D90F-4DFF-929A-974412CACB47}" srcId="{6BE71AB1-D56A-4300-B042-85D979EAB369}" destId="{9879AE70-2C5F-4118-A9D9-2E87BDF60557}" srcOrd="5" destOrd="0" parTransId="{2144F971-F157-4FAD-9E65-E8800D7F772A}" sibTransId="{0B837D54-0071-4D82-9E70-6EE9923B3150}"/>
    <dgm:cxn modelId="{F551ED1F-57BF-4A5F-B431-336389659627}" type="presOf" srcId="{896245B8-DB25-4E88-AC42-D02AE3138834}" destId="{4A43F95A-57E5-4F5B-A846-74140E2EBF63}" srcOrd="0" destOrd="0" presId="urn:microsoft.com/office/officeart/2005/8/layout/vList2"/>
    <dgm:cxn modelId="{856D745D-DF63-44C5-BEE5-BD777099FA55}" type="presOf" srcId="{6BE71AB1-D56A-4300-B042-85D979EAB369}" destId="{FF7381AC-9EC1-4473-8E5E-A76C184ED55A}" srcOrd="0" destOrd="0" presId="urn:microsoft.com/office/officeart/2005/8/layout/vList2"/>
    <dgm:cxn modelId="{78CB0160-0F10-4F93-B004-956D49D7A50A}" type="presOf" srcId="{A23EE9BA-B503-4AC9-A332-DA4FA9D91F7F}" destId="{29489644-BCAE-48E0-851A-FB1BB94256D4}" srcOrd="0" destOrd="0" presId="urn:microsoft.com/office/officeart/2005/8/layout/vList2"/>
    <dgm:cxn modelId="{5BE9386E-E956-44CB-860A-71EEF3A6D2ED}" srcId="{6BE71AB1-D56A-4300-B042-85D979EAB369}" destId="{A23EE9BA-B503-4AC9-A332-DA4FA9D91F7F}" srcOrd="0" destOrd="0" parTransId="{5751C389-1A19-4C42-9D8C-1579B3EE794F}" sibTransId="{60E5EDFB-31D9-460E-B7BB-CEE6014B55B0}"/>
    <dgm:cxn modelId="{A0505B79-587D-4B82-8BA9-C680DA0FE952}" srcId="{6BE71AB1-D56A-4300-B042-85D979EAB369}" destId="{F24DB164-BD96-4887-BE75-3E43948873E7}" srcOrd="1" destOrd="0" parTransId="{B6B496FA-179D-4490-B2DE-A53AD023F54D}" sibTransId="{97E00B47-71B7-41E8-A482-E9DF46604FB2}"/>
    <dgm:cxn modelId="{A6EE7283-CEF5-4C25-910F-7C8FDFF2BFDB}" srcId="{6BE71AB1-D56A-4300-B042-85D979EAB369}" destId="{F88042C9-8611-4E05-8EE7-B7C841852952}" srcOrd="2" destOrd="0" parTransId="{C01BF9AB-22D6-4200-9670-EE50E6B991AF}" sibTransId="{5ED085D5-B5FA-4047-B692-AD22F26A2CBD}"/>
    <dgm:cxn modelId="{4814299B-1E57-4034-BF61-2EE1104EBD6D}" type="presOf" srcId="{8C5C7B15-61D7-4CB8-9E71-8FE8DA3CD72D}" destId="{78BD0ECD-47DE-43EF-88F8-363A2B4CC9C7}" srcOrd="0" destOrd="0" presId="urn:microsoft.com/office/officeart/2005/8/layout/vList2"/>
    <dgm:cxn modelId="{49DB94B3-ABB9-45F2-A64C-DD483EEB730C}" type="presOf" srcId="{F88042C9-8611-4E05-8EE7-B7C841852952}" destId="{2875CA0C-18E0-4340-A332-92BB514C53F4}" srcOrd="0" destOrd="0" presId="urn:microsoft.com/office/officeart/2005/8/layout/vList2"/>
    <dgm:cxn modelId="{F77DD5B5-D9C8-4C66-929A-9540D6014617}" srcId="{6BE71AB1-D56A-4300-B042-85D979EAB369}" destId="{8C5C7B15-61D7-4CB8-9E71-8FE8DA3CD72D}" srcOrd="3" destOrd="0" parTransId="{FB9C66D8-DABE-405F-9913-4473166199B8}" sibTransId="{F789AD3B-9BC5-4CB6-9E08-657FC559CBD2}"/>
    <dgm:cxn modelId="{4DA6FAC6-C6BD-401F-A27C-0CCD8D05AF64}" type="presOf" srcId="{9879AE70-2C5F-4118-A9D9-2E87BDF60557}" destId="{E51D8536-0FA5-4A86-8951-135C6F2736E1}" srcOrd="0" destOrd="0" presId="urn:microsoft.com/office/officeart/2005/8/layout/vList2"/>
    <dgm:cxn modelId="{B4980E3D-E7D2-4085-9C8D-D76D9EB58469}" type="presParOf" srcId="{FF7381AC-9EC1-4473-8E5E-A76C184ED55A}" destId="{29489644-BCAE-48E0-851A-FB1BB94256D4}" srcOrd="0" destOrd="0" presId="urn:microsoft.com/office/officeart/2005/8/layout/vList2"/>
    <dgm:cxn modelId="{28A4331E-9CA7-4165-9F20-A9E7E968202C}" type="presParOf" srcId="{FF7381AC-9EC1-4473-8E5E-A76C184ED55A}" destId="{239784BC-BD2D-4A68-9606-A0DFED7E0390}" srcOrd="1" destOrd="0" presId="urn:microsoft.com/office/officeart/2005/8/layout/vList2"/>
    <dgm:cxn modelId="{02D89FAF-F60E-46EC-9B9E-9725C89B09E6}" type="presParOf" srcId="{FF7381AC-9EC1-4473-8E5E-A76C184ED55A}" destId="{F0E824C7-DCA1-4654-8B65-0945F0575DCF}" srcOrd="2" destOrd="0" presId="urn:microsoft.com/office/officeart/2005/8/layout/vList2"/>
    <dgm:cxn modelId="{825B22A8-D350-4967-81AD-0C29A829F74B}" type="presParOf" srcId="{FF7381AC-9EC1-4473-8E5E-A76C184ED55A}" destId="{5AEF08FC-78EA-4F61-9674-FEFD795CCE5F}" srcOrd="3" destOrd="0" presId="urn:microsoft.com/office/officeart/2005/8/layout/vList2"/>
    <dgm:cxn modelId="{BB0C1795-61EF-4A94-988B-92D7D6614601}" type="presParOf" srcId="{FF7381AC-9EC1-4473-8E5E-A76C184ED55A}" destId="{2875CA0C-18E0-4340-A332-92BB514C53F4}" srcOrd="4" destOrd="0" presId="urn:microsoft.com/office/officeart/2005/8/layout/vList2"/>
    <dgm:cxn modelId="{0F183F1D-EF28-4BF0-84DB-0320F8A4E694}" type="presParOf" srcId="{FF7381AC-9EC1-4473-8E5E-A76C184ED55A}" destId="{236CD613-CD2A-4515-B5AC-C37A788276B7}" srcOrd="5" destOrd="0" presId="urn:microsoft.com/office/officeart/2005/8/layout/vList2"/>
    <dgm:cxn modelId="{9499AA50-4743-4011-8361-F6130B199D53}" type="presParOf" srcId="{FF7381AC-9EC1-4473-8E5E-A76C184ED55A}" destId="{78BD0ECD-47DE-43EF-88F8-363A2B4CC9C7}" srcOrd="6" destOrd="0" presId="urn:microsoft.com/office/officeart/2005/8/layout/vList2"/>
    <dgm:cxn modelId="{E2105601-3DE1-4DC1-BABE-1F0F8D9DB658}" type="presParOf" srcId="{FF7381AC-9EC1-4473-8E5E-A76C184ED55A}" destId="{8C8D701F-B172-42A8-905A-5215E49AEDD4}" srcOrd="7" destOrd="0" presId="urn:microsoft.com/office/officeart/2005/8/layout/vList2"/>
    <dgm:cxn modelId="{E85D3FBD-014F-4697-AA7F-A9E13BE9A843}" type="presParOf" srcId="{FF7381AC-9EC1-4473-8E5E-A76C184ED55A}" destId="{4A43F95A-57E5-4F5B-A846-74140E2EBF63}" srcOrd="8" destOrd="0" presId="urn:microsoft.com/office/officeart/2005/8/layout/vList2"/>
    <dgm:cxn modelId="{15D46B63-1005-47D7-999D-7D493D082538}" type="presParOf" srcId="{FF7381AC-9EC1-4473-8E5E-A76C184ED55A}" destId="{FFB1EAF6-8093-41C7-B70D-7F4251C28BF9}" srcOrd="9" destOrd="0" presId="urn:microsoft.com/office/officeart/2005/8/layout/vList2"/>
    <dgm:cxn modelId="{3273E0CE-BB4E-4A2D-A258-D99E32968E3C}" type="presParOf" srcId="{FF7381AC-9EC1-4473-8E5E-A76C184ED55A}" destId="{E51D8536-0FA5-4A86-8951-135C6F2736E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89644-BCAE-48E0-851A-FB1BB94256D4}">
      <dsp:nvSpPr>
        <dsp:cNvPr id="0" name=""/>
        <dsp:cNvSpPr/>
      </dsp:nvSpPr>
      <dsp:spPr>
        <a:xfrm>
          <a:off x="0" y="794658"/>
          <a:ext cx="9779000" cy="1046418"/>
        </a:xfrm>
        <a:prstGeom prst="roundRect">
          <a:avLst/>
        </a:prstGeom>
        <a:solidFill>
          <a:schemeClr val="bg1">
            <a:lumMod val="75000"/>
            <a:lumOff val="25000"/>
            <a:alpha val="68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baseline="0"/>
            <a:t>Key Features:</a:t>
          </a:r>
          <a:endParaRPr lang="en-US" sz="2700" kern="1200"/>
        </a:p>
      </dsp:txBody>
      <dsp:txXfrm>
        <a:off x="51082" y="845740"/>
        <a:ext cx="9676836" cy="944254"/>
      </dsp:txXfrm>
    </dsp:sp>
    <dsp:sp modelId="{F0E824C7-DCA1-4654-8B65-0945F0575DCF}">
      <dsp:nvSpPr>
        <dsp:cNvPr id="0" name=""/>
        <dsp:cNvSpPr/>
      </dsp:nvSpPr>
      <dsp:spPr>
        <a:xfrm>
          <a:off x="0" y="1918837"/>
          <a:ext cx="9779000" cy="1046418"/>
        </a:xfrm>
        <a:prstGeom prst="roundRect">
          <a:avLst/>
        </a:prstGeom>
        <a:gradFill flip="none" rotWithShape="0">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l="50000" t="50000" r="50000" b="50000"/>
          </a:path>
          <a:tileRect/>
        </a:gra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baseline="0" dirty="0"/>
            <a:t>Lifestyle Habits:</a:t>
          </a:r>
          <a:r>
            <a:rPr lang="en-US" sz="2700" b="0" i="0" kern="1200" baseline="0" dirty="0"/>
            <a:t> SMOKING, ALCOHOL CONSUMING, PEER_PRESSURE</a:t>
          </a:r>
          <a:endParaRPr lang="en-US" sz="2700" kern="1200" dirty="0"/>
        </a:p>
      </dsp:txBody>
      <dsp:txXfrm>
        <a:off x="51082" y="1969919"/>
        <a:ext cx="9676836" cy="944254"/>
      </dsp:txXfrm>
    </dsp:sp>
    <dsp:sp modelId="{2875CA0C-18E0-4340-A332-92BB514C53F4}">
      <dsp:nvSpPr>
        <dsp:cNvPr id="0" name=""/>
        <dsp:cNvSpPr/>
      </dsp:nvSpPr>
      <dsp:spPr>
        <a:xfrm>
          <a:off x="0" y="3043016"/>
          <a:ext cx="9779000" cy="1046418"/>
        </a:xfrm>
        <a:prstGeom prst="roundRect">
          <a:avLst/>
        </a:prstGeom>
        <a:gradFill flip="none" rotWithShape="0">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l="50000" t="50000" r="50000" b="50000"/>
          </a:path>
          <a:tileRect/>
        </a:gra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baseline="0" dirty="0"/>
            <a:t>Symptoms &amp; Conditions:</a:t>
          </a:r>
          <a:r>
            <a:rPr lang="en-US" sz="2700" b="0" i="0" kern="1200" baseline="0" dirty="0"/>
            <a:t> YELLOW_FINGERS, COUGHING, CHEST PAIN, SHORTNESS OF BREATH, FATIGUE</a:t>
          </a:r>
          <a:endParaRPr lang="en-US" sz="2700" kern="1200" dirty="0"/>
        </a:p>
      </dsp:txBody>
      <dsp:txXfrm>
        <a:off x="51082" y="3094098"/>
        <a:ext cx="9676836" cy="944254"/>
      </dsp:txXfrm>
    </dsp:sp>
    <dsp:sp modelId="{78BD0ECD-47DE-43EF-88F8-363A2B4CC9C7}">
      <dsp:nvSpPr>
        <dsp:cNvPr id="0" name=""/>
        <dsp:cNvSpPr/>
      </dsp:nvSpPr>
      <dsp:spPr>
        <a:xfrm>
          <a:off x="0" y="4167195"/>
          <a:ext cx="9779000" cy="1046418"/>
        </a:xfrm>
        <a:prstGeom prst="roundRect">
          <a:avLst/>
        </a:prstGeom>
        <a:solidFill>
          <a:schemeClr val="bg1">
            <a:lumMod val="75000"/>
            <a:lumOff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i="0" kern="1200" baseline="0" dirty="0"/>
            <a:t>Psychological &amp; Medical History:</a:t>
          </a:r>
          <a:r>
            <a:rPr lang="en-US" sz="2700" b="0" i="0" kern="1200" baseline="0" dirty="0"/>
            <a:t> ANXIETY, CHRONIC DISEASE, ALLERGY</a:t>
          </a:r>
          <a:endParaRPr lang="en-US" sz="2700" kern="1200" dirty="0"/>
        </a:p>
      </dsp:txBody>
      <dsp:txXfrm>
        <a:off x="51082" y="4218277"/>
        <a:ext cx="9676836" cy="944254"/>
      </dsp:txXfrm>
    </dsp:sp>
    <dsp:sp modelId="{4A43F95A-57E5-4F5B-A846-74140E2EBF63}">
      <dsp:nvSpPr>
        <dsp:cNvPr id="0" name=""/>
        <dsp:cNvSpPr/>
      </dsp:nvSpPr>
      <dsp:spPr>
        <a:xfrm>
          <a:off x="0" y="5291373"/>
          <a:ext cx="9779000" cy="1046418"/>
        </a:xfrm>
        <a:prstGeom prst="roundRect">
          <a:avLst/>
        </a:prstGeom>
        <a:gradFill flip="none" rotWithShape="0">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l="50000" t="50000" r="50000" b="50000"/>
          </a:path>
          <a:tileRect/>
        </a:gra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Target Variable:</a:t>
          </a:r>
        </a:p>
      </dsp:txBody>
      <dsp:txXfrm>
        <a:off x="51082" y="5342455"/>
        <a:ext cx="9676836" cy="944254"/>
      </dsp:txXfrm>
    </dsp:sp>
    <dsp:sp modelId="{E51D8536-0FA5-4A86-8951-135C6F2736E1}">
      <dsp:nvSpPr>
        <dsp:cNvPr id="0" name=""/>
        <dsp:cNvSpPr/>
      </dsp:nvSpPr>
      <dsp:spPr>
        <a:xfrm>
          <a:off x="0" y="6415552"/>
          <a:ext cx="9779000" cy="1046418"/>
        </a:xfrm>
        <a:prstGeom prst="roundRect">
          <a:avLst/>
        </a:prstGeom>
        <a:gradFill flip="none" rotWithShape="0">
          <a:gsLst>
            <a:gs pos="0">
              <a:schemeClr val="bg1">
                <a:lumMod val="75000"/>
                <a:lumOff val="25000"/>
                <a:shade val="30000"/>
                <a:satMod val="115000"/>
              </a:schemeClr>
            </a:gs>
            <a:gs pos="50000">
              <a:schemeClr val="bg1">
                <a:lumMod val="75000"/>
                <a:lumOff val="25000"/>
                <a:shade val="67500"/>
                <a:satMod val="115000"/>
              </a:schemeClr>
            </a:gs>
            <a:gs pos="100000">
              <a:schemeClr val="bg1">
                <a:lumMod val="75000"/>
                <a:lumOff val="25000"/>
                <a:shade val="100000"/>
                <a:satMod val="115000"/>
              </a:schemeClr>
            </a:gs>
          </a:gsLst>
          <a:path path="circle">
            <a:fillToRect l="50000" t="50000" r="50000" b="50000"/>
          </a:path>
          <a:tileRect/>
        </a:gra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Lung Cancer presence= YES</a:t>
          </a:r>
          <a:br>
            <a:rPr lang="en-US" sz="2700" kern="1200"/>
          </a:br>
          <a:r>
            <a:rPr lang="en-US" sz="2700" kern="1200"/>
            <a:t>Lung Cancer Absence =NO</a:t>
          </a:r>
        </a:p>
      </dsp:txBody>
      <dsp:txXfrm>
        <a:off x="51082" y="6466634"/>
        <a:ext cx="9676836" cy="9442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Shape 168">
            <a:extLst>
              <a:ext uri="{FF2B5EF4-FFF2-40B4-BE49-F238E27FC236}">
                <a16:creationId xmlns:a16="http://schemas.microsoft.com/office/drawing/2014/main" id="{B7CFA375-030F-4456-A0DC-89990B1C1141}"/>
              </a:ext>
            </a:extLst>
          </p:cNvPr>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Shape 169">
            <a:extLst>
              <a:ext uri="{FF2B5EF4-FFF2-40B4-BE49-F238E27FC236}">
                <a16:creationId xmlns:a16="http://schemas.microsoft.com/office/drawing/2014/main" id="{BE4CED94-9E26-4A74-95FA-790CACED6632}"/>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sym typeface="Helvetica Neue"/>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1pPr>
    <a:lvl2pPr marL="742950" indent="-28575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2pPr>
    <a:lvl3pPr marL="11430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3pPr>
    <a:lvl4pPr marL="16002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4pPr>
    <a:lvl5pPr marL="20574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3300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90538" y="2244726"/>
            <a:ext cx="18002924" cy="4775200"/>
          </a:xfrm>
        </p:spPr>
        <p:txBody>
          <a:bodyPr anchor="b">
            <a:normAutofit/>
          </a:bodyPr>
          <a:lstStyle>
            <a:lvl1pPr algn="ctr">
              <a:defRPr sz="9600"/>
            </a:lvl1pPr>
          </a:lstStyle>
          <a:p>
            <a:r>
              <a:rPr lang="en-US"/>
              <a:t>Click to edit Master title style</a:t>
            </a:r>
            <a:endParaRPr lang="en-US" dirty="0"/>
          </a:p>
        </p:txBody>
      </p:sp>
      <p:sp>
        <p:nvSpPr>
          <p:cNvPr id="3" name="Subtitle 2"/>
          <p:cNvSpPr>
            <a:spLocks noGrp="1"/>
          </p:cNvSpPr>
          <p:nvPr>
            <p:ph type="subTitle" idx="1"/>
          </p:nvPr>
        </p:nvSpPr>
        <p:spPr>
          <a:xfrm>
            <a:off x="3190538" y="7204076"/>
            <a:ext cx="18002924"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357260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7612" y="8578745"/>
            <a:ext cx="20735128" cy="1638710"/>
          </a:xfrm>
        </p:spPr>
        <p:txBody>
          <a:bodyPr anchor="b">
            <a:normAutofit/>
          </a:bodyPr>
          <a:lstStyle>
            <a:lvl1pPr>
              <a:defRPr sz="5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27612" y="1242643"/>
            <a:ext cx="20735128" cy="6759470"/>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827590" y="10217456"/>
            <a:ext cx="20731996" cy="1364944"/>
          </a:xfrm>
        </p:spPr>
        <p:txBody>
          <a:bodyPr>
            <a:normAutofit/>
          </a:bodyPr>
          <a:lstStyle>
            <a:lvl1pPr marL="0" indent="0" algn="ctr">
              <a:buNone/>
              <a:defRPr sz="36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388532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827590" y="1219201"/>
            <a:ext cx="20707524" cy="6849718"/>
          </a:xfrm>
        </p:spPr>
        <p:txBody>
          <a:bodyPr anchor="ctr"/>
          <a:lstStyle>
            <a:lvl1pPr>
              <a:defRPr sz="6400"/>
            </a:lvl1pPr>
          </a:lstStyle>
          <a:p>
            <a:r>
              <a:rPr lang="en-US"/>
              <a:t>Click to edit Master title style</a:t>
            </a:r>
            <a:endParaRPr lang="en-US" dirty="0"/>
          </a:p>
        </p:txBody>
      </p:sp>
      <p:sp>
        <p:nvSpPr>
          <p:cNvPr id="4" name="Text Placeholder 3"/>
          <p:cNvSpPr>
            <a:spLocks noGrp="1"/>
          </p:cNvSpPr>
          <p:nvPr>
            <p:ph type="body" sz="half" idx="2"/>
          </p:nvPr>
        </p:nvSpPr>
        <p:spPr>
          <a:xfrm>
            <a:off x="1827591" y="8409640"/>
            <a:ext cx="20707522" cy="3184372"/>
          </a:xfrm>
        </p:spPr>
        <p:txBody>
          <a:bodyPr anchor="ctr"/>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3398490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2424" y="1219200"/>
            <a:ext cx="18605504" cy="5985808"/>
          </a:xfrm>
        </p:spPr>
        <p:txBody>
          <a:bodyPr anchor="ctr"/>
          <a:lstStyle>
            <a:lvl1pPr>
              <a:defRPr sz="6400"/>
            </a:lvl1pPr>
          </a:lstStyle>
          <a:p>
            <a:r>
              <a:rPr lang="en-US"/>
              <a:t>Click to edit Master title style</a:t>
            </a:r>
            <a:endParaRPr lang="en-US" dirty="0"/>
          </a:p>
        </p:txBody>
      </p:sp>
      <p:sp>
        <p:nvSpPr>
          <p:cNvPr id="12" name="Text Placeholder 3"/>
          <p:cNvSpPr>
            <a:spLocks noGrp="1"/>
          </p:cNvSpPr>
          <p:nvPr>
            <p:ph type="body" sz="half" idx="13"/>
          </p:nvPr>
        </p:nvSpPr>
        <p:spPr>
          <a:xfrm>
            <a:off x="3441289" y="7220064"/>
            <a:ext cx="17504598" cy="853624"/>
          </a:xfrm>
        </p:spPr>
        <p:txBody>
          <a:bodyPr anchor="t">
            <a:normAutofit/>
          </a:bodyPr>
          <a:lstStyle>
            <a:lvl1pPr marL="0" indent="0" algn="r">
              <a:buNone/>
              <a:defRPr sz="28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4" name="Text Placeholder 3"/>
          <p:cNvSpPr>
            <a:spLocks noGrp="1"/>
          </p:cNvSpPr>
          <p:nvPr>
            <p:ph type="body" sz="half" idx="2"/>
          </p:nvPr>
        </p:nvSpPr>
        <p:spPr>
          <a:xfrm>
            <a:off x="1827588" y="8409642"/>
            <a:ext cx="20707524" cy="3172760"/>
          </a:xfrm>
        </p:spPr>
        <p:txBody>
          <a:bodyPr anchor="ctr">
            <a:normAutofit/>
          </a:bodyPr>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EC547C-EABC-4A57-B718-FE1F8F733F3F}" type="slidenum">
              <a:rPr lang="en-US" altLang="en-US" smtClean="0"/>
              <a:pPr/>
              <a:t>‹#›</a:t>
            </a:fld>
            <a:endParaRPr lang="en-US" altLang="en-US"/>
          </a:p>
        </p:txBody>
      </p:sp>
      <p:sp>
        <p:nvSpPr>
          <p:cNvPr id="11" name="TextBox 10"/>
          <p:cNvSpPr txBox="1"/>
          <p:nvPr/>
        </p:nvSpPr>
        <p:spPr>
          <a:xfrm>
            <a:off x="1673224" y="1470482"/>
            <a:ext cx="1219200" cy="1169552"/>
          </a:xfrm>
          <a:prstGeom prst="rect">
            <a:avLst/>
          </a:prstGeom>
        </p:spPr>
        <p:txBody>
          <a:bodyPr vert="horz" lIns="182880" tIns="91440" rIns="182880" bIns="9144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6000" dirty="0">
                <a:solidFill>
                  <a:schemeClr val="tx1"/>
                </a:solidFill>
                <a:effectLst/>
              </a:rPr>
              <a:t>“</a:t>
            </a:r>
          </a:p>
        </p:txBody>
      </p:sp>
      <p:sp>
        <p:nvSpPr>
          <p:cNvPr id="13" name="TextBox 12"/>
          <p:cNvSpPr txBox="1"/>
          <p:nvPr/>
        </p:nvSpPr>
        <p:spPr>
          <a:xfrm>
            <a:off x="21315912" y="5944186"/>
            <a:ext cx="1219200" cy="1169552"/>
          </a:xfrm>
          <a:prstGeom prst="rect">
            <a:avLst/>
          </a:prstGeom>
        </p:spPr>
        <p:txBody>
          <a:bodyPr vert="horz" lIns="182880" tIns="91440" rIns="182880" bIns="9144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6000" dirty="0">
                <a:solidFill>
                  <a:schemeClr val="tx1"/>
                </a:solidFill>
                <a:effectLst/>
              </a:rPr>
              <a:t>”</a:t>
            </a:r>
          </a:p>
        </p:txBody>
      </p:sp>
    </p:spTree>
    <p:extLst>
      <p:ext uri="{BB962C8B-B14F-4D97-AF65-F5344CB8AC3E}">
        <p14:creationId xmlns:p14="http://schemas.microsoft.com/office/powerpoint/2010/main" val="2655376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827613" y="4253885"/>
            <a:ext cx="20710654" cy="5023670"/>
          </a:xfrm>
        </p:spPr>
        <p:txBody>
          <a:bodyPr anchor="b"/>
          <a:lstStyle>
            <a:lvl1pPr>
              <a:defRPr sz="6400"/>
            </a:lvl1pPr>
          </a:lstStyle>
          <a:p>
            <a:r>
              <a:rPr lang="en-US"/>
              <a:t>Click to edit Master title style</a:t>
            </a:r>
            <a:endParaRPr lang="en-US" dirty="0"/>
          </a:p>
        </p:txBody>
      </p:sp>
      <p:sp>
        <p:nvSpPr>
          <p:cNvPr id="4" name="Text Placeholder 3"/>
          <p:cNvSpPr>
            <a:spLocks noGrp="1"/>
          </p:cNvSpPr>
          <p:nvPr>
            <p:ph type="body" sz="half" idx="2"/>
          </p:nvPr>
        </p:nvSpPr>
        <p:spPr>
          <a:xfrm>
            <a:off x="1827589" y="9301112"/>
            <a:ext cx="20707526" cy="2281288"/>
          </a:xfrm>
        </p:spPr>
        <p:txBody>
          <a:bodyPr anchor="t"/>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1734476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827588" y="1219201"/>
            <a:ext cx="20707524" cy="2651126"/>
          </a:xfrm>
        </p:spPr>
        <p:txBody>
          <a:bodyPr/>
          <a:lstStyle/>
          <a:p>
            <a:r>
              <a:rPr lang="en-US"/>
              <a:t>Click to edit Master title style</a:t>
            </a:r>
            <a:endParaRPr lang="en-US" dirty="0"/>
          </a:p>
        </p:txBody>
      </p:sp>
      <p:sp>
        <p:nvSpPr>
          <p:cNvPr id="7" name="Text Placeholder 2"/>
          <p:cNvSpPr>
            <a:spLocks noGrp="1"/>
          </p:cNvSpPr>
          <p:nvPr>
            <p:ph type="body" idx="1"/>
          </p:nvPr>
        </p:nvSpPr>
        <p:spPr>
          <a:xfrm>
            <a:off x="1827588" y="4176639"/>
            <a:ext cx="6597912" cy="1646610"/>
          </a:xfrm>
        </p:spPr>
        <p:txBody>
          <a:bodyPr anchor="b">
            <a:noAutofit/>
          </a:bodyPr>
          <a:lstStyle>
            <a:lvl1pPr marL="0" indent="0" algn="ctr">
              <a:lnSpc>
                <a:spcPct val="100000"/>
              </a:lnSpc>
              <a:buNone/>
              <a:defRPr sz="48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8" name="Text Placeholder 3"/>
          <p:cNvSpPr>
            <a:spLocks noGrp="1"/>
          </p:cNvSpPr>
          <p:nvPr>
            <p:ph type="body" sz="half" idx="15"/>
          </p:nvPr>
        </p:nvSpPr>
        <p:spPr>
          <a:xfrm>
            <a:off x="1827588" y="5823248"/>
            <a:ext cx="6597912" cy="5759152"/>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9" name="Text Placeholder 4"/>
          <p:cNvSpPr>
            <a:spLocks noGrp="1"/>
          </p:cNvSpPr>
          <p:nvPr>
            <p:ph type="body" sz="quarter" idx="3"/>
          </p:nvPr>
        </p:nvSpPr>
        <p:spPr>
          <a:xfrm>
            <a:off x="8889756" y="4176640"/>
            <a:ext cx="6597116" cy="1646608"/>
          </a:xfrm>
        </p:spPr>
        <p:txBody>
          <a:bodyPr anchor="b">
            <a:noAutofit/>
          </a:bodyPr>
          <a:lstStyle>
            <a:lvl1pPr marL="0" indent="0" algn="ctr">
              <a:lnSpc>
                <a:spcPct val="100000"/>
              </a:lnSpc>
              <a:buNone/>
              <a:defRPr sz="48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10" name="Text Placeholder 3"/>
          <p:cNvSpPr>
            <a:spLocks noGrp="1"/>
          </p:cNvSpPr>
          <p:nvPr>
            <p:ph type="body" sz="half" idx="16"/>
          </p:nvPr>
        </p:nvSpPr>
        <p:spPr>
          <a:xfrm>
            <a:off x="8889757" y="5823248"/>
            <a:ext cx="6599642" cy="5759152"/>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11" name="Text Placeholder 4"/>
          <p:cNvSpPr>
            <a:spLocks noGrp="1"/>
          </p:cNvSpPr>
          <p:nvPr>
            <p:ph type="body" sz="quarter" idx="13"/>
          </p:nvPr>
        </p:nvSpPr>
        <p:spPr>
          <a:xfrm>
            <a:off x="15946597" y="4176640"/>
            <a:ext cx="6582422" cy="1646608"/>
          </a:xfrm>
        </p:spPr>
        <p:txBody>
          <a:bodyPr anchor="b">
            <a:noAutofit/>
          </a:bodyPr>
          <a:lstStyle>
            <a:lvl1pPr marL="0" indent="0" algn="ctr">
              <a:lnSpc>
                <a:spcPct val="100000"/>
              </a:lnSpc>
              <a:buNone/>
              <a:defRPr sz="48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12" name="Text Placeholder 3"/>
          <p:cNvSpPr>
            <a:spLocks noGrp="1"/>
          </p:cNvSpPr>
          <p:nvPr>
            <p:ph type="body" sz="half" idx="17"/>
          </p:nvPr>
        </p:nvSpPr>
        <p:spPr>
          <a:xfrm>
            <a:off x="15952693" y="5823248"/>
            <a:ext cx="6582422" cy="5759152"/>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2823914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827590" y="1219201"/>
            <a:ext cx="20707524" cy="265112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827591" y="8391798"/>
            <a:ext cx="6597910" cy="1152524"/>
          </a:xfrm>
        </p:spPr>
        <p:txBody>
          <a:bodyPr anchor="b">
            <a:noAutofit/>
          </a:bodyPr>
          <a:lstStyle>
            <a:lvl1pPr marL="0" indent="0" algn="ctr">
              <a:lnSpc>
                <a:spcPct val="100000"/>
              </a:lnSpc>
              <a:buNone/>
              <a:defRPr sz="40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20" name="Picture Placeholder 2"/>
          <p:cNvSpPr>
            <a:spLocks noGrp="1" noChangeAspect="1"/>
          </p:cNvSpPr>
          <p:nvPr>
            <p:ph type="pic" idx="15"/>
          </p:nvPr>
        </p:nvSpPr>
        <p:spPr>
          <a:xfrm>
            <a:off x="2184040" y="4597974"/>
            <a:ext cx="5880100" cy="3048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21" name="Text Placeholder 3"/>
          <p:cNvSpPr>
            <a:spLocks noGrp="1"/>
          </p:cNvSpPr>
          <p:nvPr>
            <p:ph type="body" sz="half" idx="18"/>
          </p:nvPr>
        </p:nvSpPr>
        <p:spPr>
          <a:xfrm>
            <a:off x="1827591" y="9544322"/>
            <a:ext cx="6597910" cy="2038076"/>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22" name="Text Placeholder 4"/>
          <p:cNvSpPr>
            <a:spLocks noGrp="1"/>
          </p:cNvSpPr>
          <p:nvPr>
            <p:ph type="body" sz="quarter" idx="3"/>
          </p:nvPr>
        </p:nvSpPr>
        <p:spPr>
          <a:xfrm>
            <a:off x="8885403" y="8391798"/>
            <a:ext cx="6597966" cy="1152524"/>
          </a:xfrm>
        </p:spPr>
        <p:txBody>
          <a:bodyPr anchor="b">
            <a:noAutofit/>
          </a:bodyPr>
          <a:lstStyle>
            <a:lvl1pPr marL="0" indent="0" algn="ctr">
              <a:lnSpc>
                <a:spcPct val="100000"/>
              </a:lnSpc>
              <a:buNone/>
              <a:defRPr sz="40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23" name="Picture Placeholder 2"/>
          <p:cNvSpPr>
            <a:spLocks noGrp="1" noChangeAspect="1"/>
          </p:cNvSpPr>
          <p:nvPr>
            <p:ph type="pic" idx="21"/>
          </p:nvPr>
        </p:nvSpPr>
        <p:spPr>
          <a:xfrm>
            <a:off x="9137993" y="4597974"/>
            <a:ext cx="5861050" cy="3048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24" name="Text Placeholder 3"/>
          <p:cNvSpPr>
            <a:spLocks noGrp="1"/>
          </p:cNvSpPr>
          <p:nvPr>
            <p:ph type="body" sz="half" idx="19"/>
          </p:nvPr>
        </p:nvSpPr>
        <p:spPr>
          <a:xfrm>
            <a:off x="8882696" y="9544320"/>
            <a:ext cx="6600672" cy="2038076"/>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25" name="Text Placeholder 4"/>
          <p:cNvSpPr>
            <a:spLocks noGrp="1"/>
          </p:cNvSpPr>
          <p:nvPr>
            <p:ph type="body" sz="quarter" idx="13"/>
          </p:nvPr>
        </p:nvSpPr>
        <p:spPr>
          <a:xfrm>
            <a:off x="15946846" y="8391798"/>
            <a:ext cx="6579800" cy="1152524"/>
          </a:xfrm>
        </p:spPr>
        <p:txBody>
          <a:bodyPr anchor="b">
            <a:noAutofit/>
          </a:bodyPr>
          <a:lstStyle>
            <a:lvl1pPr marL="0" indent="0" algn="ctr">
              <a:lnSpc>
                <a:spcPct val="100000"/>
              </a:lnSpc>
              <a:buNone/>
              <a:defRPr sz="40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26" name="Picture Placeholder 2"/>
          <p:cNvSpPr>
            <a:spLocks noGrp="1" noChangeAspect="1"/>
          </p:cNvSpPr>
          <p:nvPr>
            <p:ph type="pic" idx="22"/>
          </p:nvPr>
        </p:nvSpPr>
        <p:spPr>
          <a:xfrm>
            <a:off x="16305607" y="4597974"/>
            <a:ext cx="5864226" cy="3048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27" name="Text Placeholder 3"/>
          <p:cNvSpPr>
            <a:spLocks noGrp="1"/>
          </p:cNvSpPr>
          <p:nvPr>
            <p:ph type="body" sz="half" idx="20"/>
          </p:nvPr>
        </p:nvSpPr>
        <p:spPr>
          <a:xfrm>
            <a:off x="15946596" y="9544323"/>
            <a:ext cx="6588516" cy="2038074"/>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3547888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560876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1" y="1219199"/>
            <a:ext cx="5085314" cy="103632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827589" y="1219199"/>
            <a:ext cx="15317410" cy="103632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3460892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p:nvPr>
        </p:nvSpPr>
        <p:spPr>
          <a:xfrm>
            <a:off x="1206500" y="12268782"/>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lvl="0"/>
            <a:r>
              <a:rPr lang="en-US"/>
              <a:t>Click to edit Master text styles</a:t>
            </a:r>
          </a:p>
        </p:txBody>
      </p:sp>
      <p:sp>
        <p:nvSpPr>
          <p:cNvPr id="12" name="Body Level One…"/>
          <p:cNvSpPr txBox="1">
            <a:spLocks noGrp="1"/>
          </p:cNvSpPr>
          <p:nvPr>
            <p:ph type="body" sz="quarter" idx="1"/>
          </p:nvPr>
        </p:nvSpPr>
        <p:spPr>
          <a:xfrm>
            <a:off x="1206500" y="7357839"/>
            <a:ext cx="21971000" cy="2006601"/>
          </a:xfrm>
          <a:prstGeom prst="rect">
            <a:avLst/>
          </a:prstGeom>
        </p:spPr>
        <p:txBody>
          <a:bodyPr/>
          <a:lstStyle>
            <a:lvl1pPr marL="0" indent="0" defTabSz="825500">
              <a:spcBef>
                <a:spcPts val="0"/>
              </a:spcBef>
              <a:buSzTx/>
              <a:buNone/>
              <a:defRPr sz="3400">
                <a:latin typeface="Times New Roman"/>
                <a:ea typeface="Times New Roman"/>
                <a:cs typeface="Times New Roman"/>
                <a:sym typeface="Times New Roman"/>
              </a:defRPr>
            </a:lvl1pPr>
            <a:lvl2pPr marL="0" indent="457200" defTabSz="825500">
              <a:spcBef>
                <a:spcPts val="0"/>
              </a:spcBef>
              <a:buSzTx/>
              <a:buNone/>
              <a:defRPr sz="3400">
                <a:latin typeface="Times New Roman"/>
                <a:ea typeface="Times New Roman"/>
                <a:cs typeface="Times New Roman"/>
                <a:sym typeface="Times New Roman"/>
              </a:defRPr>
            </a:lvl2pPr>
            <a:lvl3pPr marL="0" indent="914400" defTabSz="825500">
              <a:spcBef>
                <a:spcPts val="0"/>
              </a:spcBef>
              <a:buSzTx/>
              <a:buNone/>
              <a:defRPr sz="3400">
                <a:latin typeface="Times New Roman"/>
                <a:ea typeface="Times New Roman"/>
                <a:cs typeface="Times New Roman"/>
                <a:sym typeface="Times New Roman"/>
              </a:defRPr>
            </a:lvl3pPr>
            <a:lvl4pPr marL="0" indent="1371600" defTabSz="825500">
              <a:spcBef>
                <a:spcPts val="0"/>
              </a:spcBef>
              <a:buSzTx/>
              <a:buNone/>
              <a:defRPr sz="3400">
                <a:latin typeface="Times New Roman"/>
                <a:ea typeface="Times New Roman"/>
                <a:cs typeface="Times New Roman"/>
                <a:sym typeface="Times New Roman"/>
              </a:defRPr>
            </a:lvl4pPr>
            <a:lvl5pPr marL="0" indent="1828800" defTabSz="825500">
              <a:spcBef>
                <a:spcPts val="0"/>
              </a:spcBef>
              <a:buSzTx/>
              <a:buNone/>
              <a:defRPr sz="3400">
                <a:latin typeface="Times New Roman"/>
                <a:ea typeface="Times New Roman"/>
                <a:cs typeface="Times New Roman"/>
                <a:sym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Presentation Title"/>
          <p:cNvSpPr txBox="1">
            <a:spLocks noGrp="1"/>
          </p:cNvSpPr>
          <p:nvPr>
            <p:ph type="title"/>
          </p:nvPr>
        </p:nvSpPr>
        <p:spPr>
          <a:xfrm>
            <a:off x="1206500" y="2621719"/>
            <a:ext cx="21971000" cy="4648201"/>
          </a:xfrm>
          <a:prstGeom prst="rect">
            <a:avLst/>
          </a:prstGeom>
        </p:spPr>
        <p:txBody>
          <a:bodyPr anchor="b"/>
          <a:lstStyle>
            <a:lvl1pPr defTabSz="355600">
              <a:defRPr sz="12000" spc="-119"/>
            </a:lvl1pPr>
          </a:lstStyle>
          <a:p>
            <a:r>
              <a:rPr lang="en-US"/>
              <a:t>Click to edit Master title style</a:t>
            </a:r>
            <a:endParaRPr/>
          </a:p>
        </p:txBody>
      </p:sp>
      <p:sp>
        <p:nvSpPr>
          <p:cNvPr id="5" name="Slide Number">
            <a:extLst>
              <a:ext uri="{FF2B5EF4-FFF2-40B4-BE49-F238E27FC236}">
                <a16:creationId xmlns:a16="http://schemas.microsoft.com/office/drawing/2014/main" id="{8819923D-ED48-4DF2-9B01-97D4EF3A0ACA}"/>
              </a:ext>
            </a:extLst>
          </p:cNvPr>
          <p:cNvSpPr txBox="1">
            <a:spLocks noGrp="1" noChangeArrowheads="1"/>
          </p:cNvSpPr>
          <p:nvPr>
            <p:ph type="sldNum" sz="quarter" idx="22"/>
          </p:nvPr>
        </p:nvSpPr>
        <p:spPr>
          <a:ln/>
        </p:spPr>
        <p:txBody>
          <a:bodyPr/>
          <a:lstStyle>
            <a:lvl1pPr>
              <a:defRPr/>
            </a:lvl1pPr>
          </a:lstStyle>
          <a:p>
            <a:fld id="{1BF8B5B7-B89F-4B92-842B-5C62B987D1C5}" type="slidenum">
              <a:rPr lang="en-US" altLang="en-US"/>
              <a:pPr/>
              <a:t>‹#›</a:t>
            </a:fld>
            <a:endParaRPr lang="en-US" altLang="en-US"/>
          </a:p>
        </p:txBody>
      </p:sp>
    </p:spTree>
    <p:extLst>
      <p:ext uri="{BB962C8B-B14F-4D97-AF65-F5344CB8AC3E}">
        <p14:creationId xmlns:p14="http://schemas.microsoft.com/office/powerpoint/2010/main" val="264752157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p:nvPr>
        </p:nvSpPr>
        <p:spPr>
          <a:prstGeom prst="rect">
            <a:avLst/>
          </a:prstGeom>
        </p:spPr>
        <p:txBody>
          <a:bodyPr/>
          <a:lstStyle/>
          <a:p>
            <a:r>
              <a:rPr lang="en-US"/>
              <a:t>Click to edit Master title style</a:t>
            </a:r>
            <a:endParaRPr/>
          </a:p>
        </p:txBody>
      </p:sp>
      <p:sp>
        <p:nvSpPr>
          <p:cNvPr id="43" name="Slide Subtitle"/>
          <p:cNvSpPr txBox="1">
            <a:spLocks noGrp="1"/>
          </p:cNvSpPr>
          <p:nvPr>
            <p:ph type="body" sz="quarter" idx="2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3400">
                <a:latin typeface="Times New Roman"/>
                <a:ea typeface="Times New Roman"/>
                <a:cs typeface="Times New Roman"/>
                <a:sym typeface="Times New Roman"/>
              </a:defRPr>
            </a:lvl1pPr>
          </a:lstStyle>
          <a:p>
            <a:pPr lvl="0"/>
            <a:r>
              <a:rPr lang="en-US"/>
              <a:t>Click to edit Master text styles</a:t>
            </a:r>
          </a:p>
        </p:txBody>
      </p:sp>
      <p:sp>
        <p:nvSpPr>
          <p:cNvPr id="44" name="Body Level One…"/>
          <p:cNvSpPr txBox="1">
            <a:spLocks noGrp="1"/>
          </p:cNvSpPr>
          <p:nvPr>
            <p:ph type="body" idx="1"/>
          </p:nvPr>
        </p:nvSpPr>
        <p:spPr>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Slide Number">
            <a:extLst>
              <a:ext uri="{FF2B5EF4-FFF2-40B4-BE49-F238E27FC236}">
                <a16:creationId xmlns:a16="http://schemas.microsoft.com/office/drawing/2014/main" id="{9C96464B-4655-4C6C-A8F3-87AF3C454E89}"/>
              </a:ext>
            </a:extLst>
          </p:cNvPr>
          <p:cNvSpPr txBox="1">
            <a:spLocks noGrp="1" noChangeArrowheads="1"/>
          </p:cNvSpPr>
          <p:nvPr>
            <p:ph type="sldNum" sz="quarter" idx="22"/>
          </p:nvPr>
        </p:nvSpPr>
        <p:spPr>
          <a:ln/>
        </p:spPr>
        <p:txBody>
          <a:bodyPr/>
          <a:lstStyle>
            <a:lvl1pPr>
              <a:defRPr/>
            </a:lvl1pPr>
          </a:lstStyle>
          <a:p>
            <a:fld id="{99591D24-B7E1-461C-B28E-796B4AD9921A}" type="slidenum">
              <a:rPr lang="en-US" altLang="en-US"/>
              <a:pPr/>
              <a:t>‹#›</a:t>
            </a:fld>
            <a:endParaRPr lang="en-US" altLang="en-US"/>
          </a:p>
        </p:txBody>
      </p:sp>
    </p:spTree>
    <p:extLst>
      <p:ext uri="{BB962C8B-B14F-4D97-AF65-F5344CB8AC3E}">
        <p14:creationId xmlns:p14="http://schemas.microsoft.com/office/powerpoint/2010/main" val="34006046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2534736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3400">
                <a:latin typeface="Times New Roman"/>
                <a:ea typeface="Times New Roman"/>
                <a:cs typeface="Times New Roman"/>
                <a:sym typeface="Times New Roman"/>
              </a:defRPr>
            </a:lvl1pPr>
          </a:lstStyle>
          <a:p>
            <a:pPr lvl="0"/>
            <a:r>
              <a:rPr lang="en-US"/>
              <a:t>Click to edit Master text styles</a:t>
            </a:r>
          </a:p>
        </p:txBody>
      </p:sp>
      <p:sp>
        <p:nvSpPr>
          <p:cNvPr id="61" name="Angular stone architecture in light and shadow"/>
          <p:cNvSpPr>
            <a:spLocks noGrp="1"/>
          </p:cNvSpPr>
          <p:nvPr>
            <p:ph type="pic" idx="22"/>
          </p:nvPr>
        </p:nvSpPr>
        <p:spPr>
          <a:xfrm>
            <a:off x="12382500" y="0"/>
            <a:ext cx="21945600" cy="13716001"/>
          </a:xfrm>
          <a:prstGeom prst="rect">
            <a:avLst/>
          </a:prstGeom>
        </p:spPr>
        <p:txBody>
          <a:bodyPr lIns="91439" tIns="45719" rIns="91439" bIns="45719">
            <a:noAutofit/>
          </a:bodyPr>
          <a:lstStyle/>
          <a:p>
            <a:pPr lvl="0"/>
            <a:endParaRPr noProof="0">
              <a:sym typeface="Graphik Light"/>
            </a:endParaRPr>
          </a:p>
        </p:txBody>
      </p:sp>
      <p:sp>
        <p:nvSpPr>
          <p:cNvPr id="62" name="Slide Title"/>
          <p:cNvSpPr txBox="1">
            <a:spLocks noGrp="1"/>
          </p:cNvSpPr>
          <p:nvPr>
            <p:ph type="title"/>
          </p:nvPr>
        </p:nvSpPr>
        <p:spPr>
          <a:xfrm>
            <a:off x="1206500" y="635000"/>
            <a:ext cx="9779000" cy="1689100"/>
          </a:xfrm>
          <a:prstGeom prst="rect">
            <a:avLst/>
          </a:prstGeom>
        </p:spPr>
        <p:txBody>
          <a:bodyPr/>
          <a:lstStyle/>
          <a:p>
            <a:r>
              <a:rPr lang="en-US"/>
              <a:t>Click to edit Master title style</a:t>
            </a:r>
            <a:endParaRPr/>
          </a:p>
        </p:txBody>
      </p:sp>
      <p:sp>
        <p:nvSpPr>
          <p:cNvPr id="63" name="Body Level One…"/>
          <p:cNvSpPr txBox="1">
            <a:spLocks noGrp="1"/>
          </p:cNvSpPr>
          <p:nvPr>
            <p:ph type="body" sz="half" idx="1"/>
          </p:nvPr>
        </p:nvSpPr>
        <p:spPr>
          <a:xfrm>
            <a:off x="1206500" y="4248504"/>
            <a:ext cx="9779000" cy="82566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a:extLst>
              <a:ext uri="{FF2B5EF4-FFF2-40B4-BE49-F238E27FC236}">
                <a16:creationId xmlns:a16="http://schemas.microsoft.com/office/drawing/2014/main" id="{41659919-A612-4C3E-90A0-B770CCC8893A}"/>
              </a:ext>
            </a:extLst>
          </p:cNvPr>
          <p:cNvSpPr txBox="1">
            <a:spLocks noGrp="1" noChangeArrowheads="1"/>
          </p:cNvSpPr>
          <p:nvPr>
            <p:ph type="sldNum" sz="quarter" idx="23"/>
          </p:nvPr>
        </p:nvSpPr>
        <p:spPr>
          <a:xfrm>
            <a:off x="23558500" y="12484100"/>
            <a:ext cx="361950" cy="403225"/>
          </a:xfrm>
        </p:spPr>
        <p:txBody>
          <a:bodyPr/>
          <a:lstStyle>
            <a:lvl1pPr>
              <a:defRPr sz="1800">
                <a:solidFill>
                  <a:schemeClr val="accent1"/>
                </a:solidFill>
              </a:defRPr>
            </a:lvl1pPr>
          </a:lstStyle>
          <a:p>
            <a:fld id="{12D66913-65B7-45BE-AB3F-FD8B077FCE15}" type="slidenum">
              <a:rPr lang="en-US" altLang="en-US"/>
              <a:pPr/>
              <a:t>‹#›</a:t>
            </a:fld>
            <a:endParaRPr lang="en-US" altLang="en-US"/>
          </a:p>
        </p:txBody>
      </p:sp>
    </p:spTree>
    <p:extLst>
      <p:ext uri="{BB962C8B-B14F-4D97-AF65-F5344CB8AC3E}">
        <p14:creationId xmlns:p14="http://schemas.microsoft.com/office/powerpoint/2010/main" val="298755856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p:nvPr>
        </p:nvSpPr>
        <p:spPr>
          <a:xfrm>
            <a:off x="1206500" y="3906899"/>
            <a:ext cx="21971004" cy="4648201"/>
          </a:xfrm>
          <a:prstGeom prst="rect">
            <a:avLst/>
          </a:prstGeom>
        </p:spPr>
        <p:txBody>
          <a:bodyPr anchor="ctr"/>
          <a:lstStyle>
            <a:lvl1pPr>
              <a:defRPr sz="12000" spc="-119"/>
            </a:lvl1pPr>
          </a:lstStyle>
          <a:p>
            <a:r>
              <a:rPr lang="en-US"/>
              <a:t>Click to edit Master title style</a:t>
            </a:r>
            <a:endParaRPr/>
          </a:p>
        </p:txBody>
      </p:sp>
      <p:sp>
        <p:nvSpPr>
          <p:cNvPr id="3" name="Slide Number">
            <a:extLst>
              <a:ext uri="{FF2B5EF4-FFF2-40B4-BE49-F238E27FC236}">
                <a16:creationId xmlns:a16="http://schemas.microsoft.com/office/drawing/2014/main" id="{9B25A645-4D55-4E76-B08F-6EE3C4990E0E}"/>
              </a:ext>
            </a:extLst>
          </p:cNvPr>
          <p:cNvSpPr txBox="1">
            <a:spLocks noGrp="1" noChangeArrowheads="1"/>
          </p:cNvSpPr>
          <p:nvPr>
            <p:ph type="sldNum" sz="quarter" idx="10"/>
          </p:nvPr>
        </p:nvSpPr>
        <p:spPr>
          <a:ln/>
        </p:spPr>
        <p:txBody>
          <a:bodyPr/>
          <a:lstStyle>
            <a:lvl1pPr>
              <a:defRPr/>
            </a:lvl1pPr>
          </a:lstStyle>
          <a:p>
            <a:fld id="{BC8BBF12-77BA-4BD0-A956-B1177C98CC3F}" type="slidenum">
              <a:rPr lang="en-US" altLang="en-US"/>
              <a:pPr/>
              <a:t>‹#›</a:t>
            </a:fld>
            <a:endParaRPr lang="en-US" altLang="en-US"/>
          </a:p>
        </p:txBody>
      </p:sp>
    </p:spTree>
    <p:extLst>
      <p:ext uri="{BB962C8B-B14F-4D97-AF65-F5344CB8AC3E}">
        <p14:creationId xmlns:p14="http://schemas.microsoft.com/office/powerpoint/2010/main" val="41025085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8488" y="1314453"/>
            <a:ext cx="19467024" cy="5705474"/>
          </a:xfrm>
        </p:spPr>
        <p:txBody>
          <a:bodyPr anchor="b">
            <a:normAutofit/>
          </a:bodyPr>
          <a:lstStyle>
            <a:lvl1pPr>
              <a:defRPr sz="6800"/>
            </a:lvl1pPr>
          </a:lstStyle>
          <a:p>
            <a:r>
              <a:rPr lang="en-US"/>
              <a:t>Click to edit Master title style</a:t>
            </a:r>
            <a:endParaRPr lang="en-US" dirty="0"/>
          </a:p>
        </p:txBody>
      </p:sp>
      <p:sp>
        <p:nvSpPr>
          <p:cNvPr id="3" name="Text Placeholder 2"/>
          <p:cNvSpPr>
            <a:spLocks noGrp="1"/>
          </p:cNvSpPr>
          <p:nvPr>
            <p:ph type="body" idx="1"/>
          </p:nvPr>
        </p:nvSpPr>
        <p:spPr>
          <a:xfrm>
            <a:off x="2458488" y="7204077"/>
            <a:ext cx="19467024" cy="3000374"/>
          </a:xfrm>
        </p:spPr>
        <p:txBody>
          <a:bodyPr/>
          <a:lstStyle>
            <a:lvl1pPr marL="0" indent="0" algn="ctr">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931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7591" y="1219201"/>
            <a:ext cx="20707522" cy="26526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827590" y="4176639"/>
            <a:ext cx="10212008" cy="7405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806" y="4176639"/>
            <a:ext cx="10188308" cy="7405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255455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7591" y="1219201"/>
            <a:ext cx="20707522"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3609" y="4176640"/>
            <a:ext cx="9758398" cy="1647824"/>
          </a:xfrm>
        </p:spPr>
        <p:txBody>
          <a:bodyPr anchor="b"/>
          <a:lstStyle>
            <a:lvl1pPr marL="0" indent="0">
              <a:lnSpc>
                <a:spcPct val="100000"/>
              </a:lnSpc>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827590" y="5824464"/>
            <a:ext cx="10214416" cy="5757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804006" y="4176640"/>
            <a:ext cx="9731108" cy="1647824"/>
          </a:xfrm>
        </p:spPr>
        <p:txBody>
          <a:bodyPr anchor="b"/>
          <a:lstStyle>
            <a:lvl1pPr marL="0" indent="0">
              <a:lnSpc>
                <a:spcPct val="100000"/>
              </a:lnSpc>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4401" y="5824464"/>
            <a:ext cx="10190714" cy="57579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283674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310717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D4A5C2-6930-4AB1-91DE-92F9FCCA6101}" type="slidenum">
              <a:rPr lang="en-US" altLang="en-US" smtClean="0"/>
              <a:pPr/>
              <a:t>‹#›</a:t>
            </a:fld>
            <a:endParaRPr lang="en-US" altLang="en-US"/>
          </a:p>
        </p:txBody>
      </p:sp>
    </p:spTree>
    <p:extLst>
      <p:ext uri="{BB962C8B-B14F-4D97-AF65-F5344CB8AC3E}">
        <p14:creationId xmlns:p14="http://schemas.microsoft.com/office/powerpoint/2010/main" val="6787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4457" y="1219200"/>
            <a:ext cx="7864474" cy="4724400"/>
          </a:xfrm>
        </p:spPr>
        <p:txBody>
          <a:bodyPr anchor="b">
            <a:normAutofit/>
          </a:bodyPr>
          <a:lstStyle>
            <a:lvl1pPr>
              <a:defRPr sz="5600"/>
            </a:lvl1pPr>
          </a:lstStyle>
          <a:p>
            <a:r>
              <a:rPr lang="en-US"/>
              <a:t>Click to edit Master title style</a:t>
            </a:r>
            <a:endParaRPr lang="en-US" dirty="0"/>
          </a:p>
        </p:txBody>
      </p:sp>
      <p:sp>
        <p:nvSpPr>
          <p:cNvPr id="3" name="Content Placeholder 2"/>
          <p:cNvSpPr>
            <a:spLocks noGrp="1"/>
          </p:cNvSpPr>
          <p:nvPr>
            <p:ph idx="1"/>
          </p:nvPr>
        </p:nvSpPr>
        <p:spPr>
          <a:xfrm>
            <a:off x="10156128" y="1219200"/>
            <a:ext cx="12378984" cy="10363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34457" y="5943601"/>
            <a:ext cx="7864474" cy="5638798"/>
          </a:xfrm>
        </p:spPr>
        <p:txBody>
          <a:bodyPr/>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343378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34455" y="1219200"/>
            <a:ext cx="11859546" cy="4724400"/>
          </a:xfrm>
        </p:spPr>
        <p:txBody>
          <a:bodyPr anchor="b">
            <a:normAutofit/>
          </a:bodyPr>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9608" y="1517762"/>
            <a:ext cx="6510712" cy="9766076"/>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827588" y="5943600"/>
            <a:ext cx="11869900" cy="5638800"/>
          </a:xfrm>
        </p:spPr>
        <p:txBody>
          <a:bodyPr>
            <a:normAutofit/>
          </a:bodyPr>
          <a:lstStyle>
            <a:lvl1pPr marL="0" indent="0" algn="ctr">
              <a:buNone/>
              <a:defRPr sz="36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38890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7591" y="1219201"/>
            <a:ext cx="20707522" cy="265264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7590" y="4192128"/>
            <a:ext cx="20707524" cy="73902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57472" y="11766551"/>
            <a:ext cx="5486400" cy="730250"/>
          </a:xfrm>
          <a:prstGeom prst="rect">
            <a:avLst/>
          </a:prstGeom>
        </p:spPr>
        <p:txBody>
          <a:bodyPr vert="horz" lIns="91440" tIns="45720" rIns="91440" bIns="45720" rtlCol="0" anchor="ctr"/>
          <a:lstStyle>
            <a:lvl1pPr algn="r">
              <a:defRPr sz="2000">
                <a:solidFill>
                  <a:schemeClr val="tx1">
                    <a:tint val="75000"/>
                  </a:schemeClr>
                </a:solidFill>
              </a:defRPr>
            </a:lvl1pPr>
          </a:lstStyle>
          <a:p>
            <a:fld id="{48A87A34-81AB-432B-8DAE-1953F412C126}" type="datetimeFigureOut">
              <a:rPr lang="en-US" dirty="0"/>
              <a:pPr/>
              <a:t>4/23/2025</a:t>
            </a:fld>
            <a:endParaRPr lang="en-US" dirty="0"/>
          </a:p>
        </p:txBody>
      </p:sp>
      <p:sp>
        <p:nvSpPr>
          <p:cNvPr id="5" name="Footer Placeholder 4"/>
          <p:cNvSpPr>
            <a:spLocks noGrp="1"/>
          </p:cNvSpPr>
          <p:nvPr>
            <p:ph type="ftr" sz="quarter" idx="3"/>
          </p:nvPr>
        </p:nvSpPr>
        <p:spPr>
          <a:xfrm>
            <a:off x="1827589" y="11766551"/>
            <a:ext cx="13345730" cy="730250"/>
          </a:xfrm>
          <a:prstGeom prst="rect">
            <a:avLst/>
          </a:prstGeom>
        </p:spPr>
        <p:txBody>
          <a:bodyPr vert="horz" lIns="91440" tIns="45720" rIns="91440" bIns="45720" rtlCol="0" anchor="ctr"/>
          <a:lstStyle>
            <a:lvl1pPr algn="l">
              <a:defRPr sz="2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028023" y="11766551"/>
            <a:ext cx="1507090" cy="730250"/>
          </a:xfrm>
          <a:prstGeom prst="rect">
            <a:avLst/>
          </a:prstGeom>
        </p:spPr>
        <p:txBody>
          <a:bodyPr vert="horz" lIns="91440" tIns="45720" rIns="91440" bIns="45720" rtlCol="0" anchor="ctr"/>
          <a:lstStyle>
            <a:lvl1pPr algn="r">
              <a:defRPr sz="2000">
                <a:solidFill>
                  <a:schemeClr val="tx1">
                    <a:tint val="75000"/>
                  </a:schemeClr>
                </a:solidFill>
              </a:defRPr>
            </a:lvl1pPr>
          </a:lstStyle>
          <a:p>
            <a:fld id="{B0EC547C-EABC-4A57-B718-FE1F8F733F3F}" type="slidenum">
              <a:rPr lang="en-US" altLang="en-US" smtClean="0"/>
              <a:pPr/>
              <a:t>‹#›</a:t>
            </a:fld>
            <a:endParaRPr lang="en-US" altLang="en-US"/>
          </a:p>
        </p:txBody>
      </p:sp>
    </p:spTree>
    <p:extLst>
      <p:ext uri="{BB962C8B-B14F-4D97-AF65-F5344CB8AC3E}">
        <p14:creationId xmlns:p14="http://schemas.microsoft.com/office/powerpoint/2010/main" val="3183189886"/>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xStyles>
    <p:titleStyle>
      <a:lvl1pPr algn="ctr" defTabSz="1828800" rtl="0" eaLnBrk="1" latinLnBrk="0" hangingPunct="1">
        <a:lnSpc>
          <a:spcPct val="90000"/>
        </a:lnSpc>
        <a:spcBef>
          <a:spcPct val="0"/>
        </a:spcBef>
        <a:buNone/>
        <a:defRPr sz="6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457200" indent="-457200" algn="l" defTabSz="1828800" rtl="0" eaLnBrk="1" latinLnBrk="0" hangingPunct="1">
        <a:lnSpc>
          <a:spcPct val="120000"/>
        </a:lnSpc>
        <a:spcBef>
          <a:spcPts val="2000"/>
        </a:spcBef>
        <a:buFont typeface="Arial" panose="020B0604020202020204" pitchFamily="34" charset="0"/>
        <a:buChar char="•"/>
        <a:defRPr sz="4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1371600" indent="-457200" algn="l" defTabSz="1828800" rtl="0" eaLnBrk="1" latinLnBrk="0" hangingPunct="1">
        <a:lnSpc>
          <a:spcPct val="120000"/>
        </a:lnSpc>
        <a:spcBef>
          <a:spcPts val="1000"/>
        </a:spcBef>
        <a:buFont typeface="Arial" panose="020B0604020202020204" pitchFamily="34" charset="0"/>
        <a:buChar char="•"/>
        <a:defRPr sz="3600" kern="1200">
          <a:solidFill>
            <a:schemeClr val="tx1"/>
          </a:solidFill>
          <a:effectLst>
            <a:outerShdw blurRad="50800" dist="38100" dir="2700000" algn="tl" rotWithShape="0">
              <a:srgbClr val="000000">
                <a:alpha val="48000"/>
              </a:srgbClr>
            </a:outerShdw>
          </a:effectLst>
          <a:latin typeface="+mn-lt"/>
          <a:ea typeface="+mn-ea"/>
          <a:cs typeface="+mn-cs"/>
        </a:defRPr>
      </a:lvl2pPr>
      <a:lvl3pPr marL="2286000" indent="-457200" algn="l" defTabSz="1828800" rtl="0" eaLnBrk="1" latinLnBrk="0" hangingPunct="1">
        <a:lnSpc>
          <a:spcPct val="120000"/>
        </a:lnSpc>
        <a:spcBef>
          <a:spcPts val="1000"/>
        </a:spcBef>
        <a:buFont typeface="Arial" panose="020B0604020202020204" pitchFamily="34" charset="0"/>
        <a:buChar char="•"/>
        <a:defRPr sz="3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3200400" indent="-457200" algn="l" defTabSz="1828800" rtl="0" eaLnBrk="1" latinLnBrk="0" hangingPunct="1">
        <a:lnSpc>
          <a:spcPct val="120000"/>
        </a:lnSpc>
        <a:spcBef>
          <a:spcPts val="1000"/>
        </a:spcBef>
        <a:buFont typeface="Arial" panose="020B0604020202020204" pitchFamily="34" charset="0"/>
        <a:buChar char="•"/>
        <a:defRPr sz="2800" kern="1200">
          <a:solidFill>
            <a:schemeClr val="tx1"/>
          </a:solidFill>
          <a:effectLst>
            <a:outerShdw blurRad="50800" dist="38100" dir="2700000" algn="tl" rotWithShape="0">
              <a:srgbClr val="000000">
                <a:alpha val="48000"/>
              </a:srgbClr>
            </a:outerShdw>
          </a:effectLst>
          <a:latin typeface="+mn-lt"/>
          <a:ea typeface="+mn-ea"/>
          <a:cs typeface="+mn-cs"/>
        </a:defRPr>
      </a:lvl4pPr>
      <a:lvl5pPr marL="4114800" indent="-457200" algn="l" defTabSz="1828800" rtl="0" eaLnBrk="1" latinLnBrk="0" hangingPunct="1">
        <a:lnSpc>
          <a:spcPct val="120000"/>
        </a:lnSpc>
        <a:spcBef>
          <a:spcPts val="10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5pPr>
      <a:lvl6pPr marL="5029200" indent="-457200" algn="l" defTabSz="1828800" rtl="0" eaLnBrk="1" latinLnBrk="0" hangingPunct="1">
        <a:lnSpc>
          <a:spcPct val="120000"/>
        </a:lnSpc>
        <a:spcBef>
          <a:spcPts val="10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6pPr>
      <a:lvl7pPr marL="5943600" indent="-457200" algn="l" defTabSz="1828800" rtl="0" eaLnBrk="1" latinLnBrk="0" hangingPunct="1">
        <a:lnSpc>
          <a:spcPct val="120000"/>
        </a:lnSpc>
        <a:spcBef>
          <a:spcPts val="10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7pPr>
      <a:lvl8pPr marL="6858000" indent="-457200" algn="l" defTabSz="1828800" rtl="0" eaLnBrk="1" latinLnBrk="0" hangingPunct="1">
        <a:lnSpc>
          <a:spcPct val="120000"/>
        </a:lnSpc>
        <a:spcBef>
          <a:spcPts val="10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8pPr>
      <a:lvl9pPr marL="7772400" indent="-457200" algn="l" defTabSz="1828800" rtl="0" eaLnBrk="1" latinLnBrk="0" hangingPunct="1">
        <a:lnSpc>
          <a:spcPct val="120000"/>
        </a:lnSpc>
        <a:spcBef>
          <a:spcPts val="10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ashritha Goud Marupalli 700764122…">
            <a:extLst>
              <a:ext uri="{FF2B5EF4-FFF2-40B4-BE49-F238E27FC236}">
                <a16:creationId xmlns:a16="http://schemas.microsoft.com/office/drawing/2014/main" id="{05747911-1229-4C28-8E9A-D102B65CB6DC}"/>
              </a:ext>
            </a:extLst>
          </p:cNvPr>
          <p:cNvSpPr txBox="1">
            <a:spLocks noGrp="1" noChangeArrowheads="1"/>
          </p:cNvSpPr>
          <p:nvPr>
            <p:ph type="body" sz="quarter" idx="1"/>
          </p:nvPr>
        </p:nvSpPr>
        <p:spPr>
          <a:xfrm>
            <a:off x="6539948" y="7215809"/>
            <a:ext cx="10628244" cy="2623654"/>
          </a:xfrm>
        </p:spPr>
        <p:txBody>
          <a:bodyPr>
            <a:normAutofit fontScale="92500" lnSpcReduction="10000"/>
          </a:bodyPr>
          <a:lstStyle/>
          <a:p>
            <a:pPr algn="just" eaLnBrk="1" hangingPunct="1">
              <a:spcBef>
                <a:spcPct val="0"/>
              </a:spcBef>
            </a:pPr>
            <a:r>
              <a:rPr lang="en-US" altLang="en-US" sz="4000" dirty="0">
                <a:latin typeface="Times New Roman" panose="02020603050405020304" pitchFamily="18" charset="0"/>
                <a:ea typeface="Graphik Light"/>
                <a:cs typeface="Times New Roman" panose="02020603050405020304" pitchFamily="18" charset="0"/>
                <a:sym typeface="Times New Roman" panose="02020603050405020304" pitchFamily="18" charset="0"/>
              </a:rPr>
              <a:t>Aashritha Goud </a:t>
            </a:r>
            <a:r>
              <a:rPr lang="en-US" altLang="en-US" sz="4000" dirty="0" err="1">
                <a:latin typeface="Times New Roman" panose="02020603050405020304" pitchFamily="18" charset="0"/>
                <a:ea typeface="Graphik Light"/>
                <a:cs typeface="Times New Roman" panose="02020603050405020304" pitchFamily="18" charset="0"/>
                <a:sym typeface="Times New Roman" panose="02020603050405020304" pitchFamily="18" charset="0"/>
              </a:rPr>
              <a:t>Marupalli</a:t>
            </a:r>
            <a:r>
              <a:rPr lang="en-US" altLang="en-US" sz="4000" dirty="0">
                <a:latin typeface="Times New Roman" panose="02020603050405020304" pitchFamily="18" charset="0"/>
                <a:ea typeface="Graphik Light"/>
                <a:cs typeface="Times New Roman" panose="02020603050405020304" pitchFamily="18" charset="0"/>
                <a:sym typeface="Times New Roman" panose="02020603050405020304" pitchFamily="18" charset="0"/>
              </a:rPr>
              <a:t> 700764122</a:t>
            </a:r>
          </a:p>
          <a:p>
            <a:pPr algn="just" eaLnBrk="1" hangingPunct="1">
              <a:spcBef>
                <a:spcPct val="0"/>
              </a:spcBef>
            </a:pPr>
            <a:r>
              <a:rPr lang="en-US" altLang="en-US" sz="4000" dirty="0">
                <a:latin typeface="Times New Roman" panose="02020603050405020304" pitchFamily="18" charset="0"/>
                <a:ea typeface="Graphik Light"/>
                <a:cs typeface="Times New Roman" panose="02020603050405020304" pitchFamily="18" charset="0"/>
                <a:sym typeface="Times New Roman" panose="02020603050405020304" pitchFamily="18" charset="0"/>
              </a:rPr>
              <a:t>Bhavani Bhimavaram 700752330</a:t>
            </a:r>
          </a:p>
          <a:p>
            <a:pPr algn="just" eaLnBrk="1" hangingPunct="1">
              <a:spcBef>
                <a:spcPct val="0"/>
              </a:spcBef>
            </a:pPr>
            <a:r>
              <a:rPr lang="en-US" altLang="en-US" sz="4000" dirty="0">
                <a:latin typeface="Times New Roman" panose="02020603050405020304" pitchFamily="18" charset="0"/>
                <a:ea typeface="Graphik Light"/>
                <a:cs typeface="Times New Roman" panose="02020603050405020304" pitchFamily="18" charset="0"/>
                <a:sym typeface="Times New Roman" panose="02020603050405020304" pitchFamily="18" charset="0"/>
              </a:rPr>
              <a:t>Rohini </a:t>
            </a:r>
            <a:r>
              <a:rPr lang="en-US" altLang="en-US" sz="4000" dirty="0" err="1">
                <a:latin typeface="Times New Roman" panose="02020603050405020304" pitchFamily="18" charset="0"/>
                <a:ea typeface="Graphik Light"/>
                <a:cs typeface="Times New Roman" panose="02020603050405020304" pitchFamily="18" charset="0"/>
                <a:sym typeface="Times New Roman" panose="02020603050405020304" pitchFamily="18" charset="0"/>
              </a:rPr>
              <a:t>Muniganti</a:t>
            </a:r>
            <a:r>
              <a:rPr lang="en-US" altLang="en-US" sz="4000" dirty="0">
                <a:latin typeface="Times New Roman" panose="02020603050405020304" pitchFamily="18" charset="0"/>
                <a:ea typeface="Graphik Light"/>
                <a:cs typeface="Times New Roman" panose="02020603050405020304" pitchFamily="18" charset="0"/>
                <a:sym typeface="Times New Roman" panose="02020603050405020304" pitchFamily="18" charset="0"/>
              </a:rPr>
              <a:t> 700762192</a:t>
            </a:r>
          </a:p>
          <a:p>
            <a:pPr algn="just" eaLnBrk="1" hangingPunct="1">
              <a:spcBef>
                <a:spcPct val="0"/>
              </a:spcBef>
            </a:pPr>
            <a:r>
              <a:rPr lang="en-US" altLang="en-US" sz="4000" dirty="0">
                <a:latin typeface="Times New Roman" panose="02020603050405020304" pitchFamily="18" charset="0"/>
                <a:ea typeface="Graphik Light"/>
                <a:cs typeface="Times New Roman" panose="02020603050405020304" pitchFamily="18" charset="0"/>
                <a:sym typeface="Times New Roman" panose="02020603050405020304" pitchFamily="18" charset="0"/>
              </a:rPr>
              <a:t>Jahnavi Kandi 700758103</a:t>
            </a:r>
          </a:p>
        </p:txBody>
      </p:sp>
      <p:sp>
        <p:nvSpPr>
          <p:cNvPr id="173" name="Title 1">
            <a:extLst>
              <a:ext uri="{FF2B5EF4-FFF2-40B4-BE49-F238E27FC236}">
                <a16:creationId xmlns:a16="http://schemas.microsoft.com/office/drawing/2014/main" id="{2FE737C6-30A1-4C11-9F56-2E6302F184E4}"/>
              </a:ext>
            </a:extLst>
          </p:cNvPr>
          <p:cNvSpPr txBox="1">
            <a:spLocks noGrp="1"/>
          </p:cNvSpPr>
          <p:nvPr>
            <p:ph type="title"/>
          </p:nvPr>
        </p:nvSpPr>
        <p:spPr>
          <a:xfrm>
            <a:off x="1206500" y="1697038"/>
            <a:ext cx="21971000" cy="4648200"/>
          </a:xfrm>
        </p:spPr>
        <p:txBody>
          <a:bodyPr>
            <a:normAutofit fontScale="90000"/>
          </a:bodyPr>
          <a:lstStyle/>
          <a:p>
            <a:pPr eaLnBrk="1" fontAlgn="auto" hangingPunct="1">
              <a:spcBef>
                <a:spcPts val="0"/>
              </a:spcBef>
              <a:spcAft>
                <a:spcPts val="0"/>
              </a:spcAft>
              <a:defRPr/>
            </a:pPr>
            <a:r>
              <a:t>Lung Cancer Prediction Using Machine Learning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1F1BF-A340-F434-8DE3-21C83268B6A1}"/>
            </a:ext>
          </a:extLst>
        </p:cNvPr>
        <p:cNvGrpSpPr/>
        <p:nvPr/>
      </p:nvGrpSpPr>
      <p:grpSpPr>
        <a:xfrm>
          <a:off x="0" y="0"/>
          <a:ext cx="0" cy="0"/>
          <a:chOff x="0" y="0"/>
          <a:chExt cx="0" cy="0"/>
        </a:xfrm>
      </p:grpSpPr>
      <p:sp>
        <p:nvSpPr>
          <p:cNvPr id="199" name="Title 1">
            <a:extLst>
              <a:ext uri="{FF2B5EF4-FFF2-40B4-BE49-F238E27FC236}">
                <a16:creationId xmlns:a16="http://schemas.microsoft.com/office/drawing/2014/main" id="{5130754B-AA51-3980-EAC6-491EA6F95FF7}"/>
              </a:ext>
            </a:extLst>
          </p:cNvPr>
          <p:cNvSpPr txBox="1">
            <a:spLocks noGrp="1"/>
          </p:cNvSpPr>
          <p:nvPr>
            <p:ph type="title"/>
          </p:nvPr>
        </p:nvSpPr>
        <p:spPr>
          <a:xfrm>
            <a:off x="1206500" y="635000"/>
            <a:ext cx="21971000" cy="1689100"/>
          </a:xfrm>
        </p:spPr>
        <p:txBody>
          <a:bodyPr anchor="ctr">
            <a:normAutofit fontScale="90000"/>
          </a:bodyPr>
          <a:lstStyle>
            <a:lvl1pPr defTabSz="2316421">
              <a:defRPr sz="9500" spc="-95"/>
            </a:lvl1pPr>
          </a:lstStyle>
          <a:p>
            <a:pPr eaLnBrk="1" fontAlgn="auto" hangingPunct="1">
              <a:spcBef>
                <a:spcPts val="0"/>
              </a:spcBef>
              <a:spcAft>
                <a:spcPts val="0"/>
              </a:spcAft>
              <a:defRPr/>
            </a:pPr>
            <a:r>
              <a:rPr lang="en-US" sz="11100" dirty="0"/>
              <a:t>Exploratory Data Analysis (EDA)</a:t>
            </a:r>
          </a:p>
        </p:txBody>
      </p:sp>
      <p:sp>
        <p:nvSpPr>
          <p:cNvPr id="12291" name="Slide Subtitle">
            <a:extLst>
              <a:ext uri="{FF2B5EF4-FFF2-40B4-BE49-F238E27FC236}">
                <a16:creationId xmlns:a16="http://schemas.microsoft.com/office/drawing/2014/main" id="{A8EEEA01-D4FF-E8A4-1A21-977C578BDE8B}"/>
              </a:ext>
            </a:extLst>
          </p:cNvPr>
          <p:cNvSpPr txBox="1">
            <a:spLocks noGrp="1" noChangeArrowheads="1"/>
          </p:cNvSpPr>
          <p:nvPr>
            <p:ph type="body" sz="half" idx="4294967295"/>
          </p:nvPr>
        </p:nvSpPr>
        <p:spPr>
          <a:xfrm>
            <a:off x="13398500" y="4375150"/>
            <a:ext cx="10985500" cy="6845300"/>
          </a:xfrm>
        </p:spPr>
        <p:txBody>
          <a:bodyPr anchor="t">
            <a:normAutofit/>
          </a:bodyPr>
          <a:lstStyle/>
          <a:p>
            <a:pPr>
              <a:buNone/>
            </a:pPr>
            <a:r>
              <a:rPr lang="en-US" b="1" dirty="0"/>
              <a:t>Lifestyle Correlations:</a:t>
            </a:r>
            <a:endParaRPr lang="en-US" dirty="0"/>
          </a:p>
          <a:p>
            <a:pPr>
              <a:buFont typeface="Arial" panose="020B0604020202020204" pitchFamily="34" charset="0"/>
              <a:buChar char="•"/>
            </a:pPr>
            <a:r>
              <a:rPr lang="en-US" dirty="0"/>
              <a:t>Smokers and alcohol consumers show a significantly higher risk of lung cancer.</a:t>
            </a:r>
          </a:p>
          <a:p>
            <a:pPr>
              <a:buFont typeface="Arial" panose="020B0604020202020204" pitchFamily="34" charset="0"/>
              <a:buChar char="•"/>
            </a:pPr>
            <a:r>
              <a:rPr lang="en-US" dirty="0"/>
              <a:t>A categorical plot visualizes the combined influence of smoking and alcohol consumption on lung cancer cases.</a:t>
            </a:r>
          </a:p>
        </p:txBody>
      </p:sp>
      <p:sp>
        <p:nvSpPr>
          <p:cNvPr id="4" name="TextBox 3">
            <a:extLst>
              <a:ext uri="{FF2B5EF4-FFF2-40B4-BE49-F238E27FC236}">
                <a16:creationId xmlns:a16="http://schemas.microsoft.com/office/drawing/2014/main" id="{AF316461-FAE8-2C5F-4ABD-40688C5F0565}"/>
              </a:ext>
            </a:extLst>
          </p:cNvPr>
          <p:cNvSpPr txBox="1"/>
          <p:nvPr/>
        </p:nvSpPr>
        <p:spPr>
          <a:xfrm>
            <a:off x="1351722" y="2594470"/>
            <a:ext cx="18466904" cy="14106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spcBef>
                <a:spcPct val="0"/>
              </a:spcBef>
              <a:spcAft>
                <a:spcPts val="600"/>
              </a:spcAft>
            </a:pPr>
            <a:r>
              <a:rPr lang="en-US" kern="1200" dirty="0"/>
              <a:t>To identify patterns, correlations, and trends in the dataset that could influence lung cancer predictions</a:t>
            </a:r>
            <a:endParaRPr lang="en-US" altLang="en-US" kern="1200" dirty="0"/>
          </a:p>
        </p:txBody>
      </p:sp>
      <p:pic>
        <p:nvPicPr>
          <p:cNvPr id="5" name="Picture 4">
            <a:extLst>
              <a:ext uri="{FF2B5EF4-FFF2-40B4-BE49-F238E27FC236}">
                <a16:creationId xmlns:a16="http://schemas.microsoft.com/office/drawing/2014/main" id="{BD0380F0-4644-6500-2EB5-22DF42D9CDF1}"/>
              </a:ext>
            </a:extLst>
          </p:cNvPr>
          <p:cNvPicPr>
            <a:picLocks noChangeAspect="1"/>
          </p:cNvPicPr>
          <p:nvPr/>
        </p:nvPicPr>
        <p:blipFill>
          <a:blip r:embed="rId2"/>
          <a:stretch>
            <a:fillRect/>
          </a:stretch>
        </p:blipFill>
        <p:spPr>
          <a:xfrm>
            <a:off x="765296" y="4275483"/>
            <a:ext cx="11201418" cy="6944205"/>
          </a:xfrm>
          <a:prstGeom prst="rect">
            <a:avLst/>
          </a:prstGeom>
        </p:spPr>
      </p:pic>
    </p:spTree>
    <p:extLst>
      <p:ext uri="{BB962C8B-B14F-4D97-AF65-F5344CB8AC3E}">
        <p14:creationId xmlns:p14="http://schemas.microsoft.com/office/powerpoint/2010/main" val="220474007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4B6E3F-2936-ED59-A252-28C11D1E8868}"/>
              </a:ext>
            </a:extLst>
          </p:cNvPr>
          <p:cNvPicPr>
            <a:picLocks noChangeAspect="1"/>
          </p:cNvPicPr>
          <p:nvPr/>
        </p:nvPicPr>
        <p:blipFill>
          <a:blip r:embed="rId2"/>
          <a:srcRect t="12587"/>
          <a:stretch/>
        </p:blipFill>
        <p:spPr>
          <a:xfrm>
            <a:off x="11264050" y="635000"/>
            <a:ext cx="12797733" cy="11870134"/>
          </a:xfrm>
          <a:prstGeom prst="rect">
            <a:avLst/>
          </a:prstGeom>
          <a:noFill/>
        </p:spPr>
      </p:pic>
      <p:sp>
        <p:nvSpPr>
          <p:cNvPr id="11" name="Title 3">
            <a:extLst>
              <a:ext uri="{FF2B5EF4-FFF2-40B4-BE49-F238E27FC236}">
                <a16:creationId xmlns:a16="http://schemas.microsoft.com/office/drawing/2014/main" id="{3545A049-AC25-D0C0-2B1E-98E1924019F6}"/>
              </a:ext>
            </a:extLst>
          </p:cNvPr>
          <p:cNvSpPr>
            <a:spLocks noGrp="1"/>
          </p:cNvSpPr>
          <p:nvPr>
            <p:ph type="title"/>
          </p:nvPr>
        </p:nvSpPr>
        <p:spPr/>
        <p:txBody>
          <a:bodyPr/>
          <a:lstStyle/>
          <a:p>
            <a:r>
              <a:rPr lang="en-US" dirty="0"/>
              <a:t>EDA</a:t>
            </a:r>
          </a:p>
        </p:txBody>
      </p:sp>
      <p:sp>
        <p:nvSpPr>
          <p:cNvPr id="13" name="Text Placeholder 4">
            <a:extLst>
              <a:ext uri="{FF2B5EF4-FFF2-40B4-BE49-F238E27FC236}">
                <a16:creationId xmlns:a16="http://schemas.microsoft.com/office/drawing/2014/main" id="{E1E79643-8F49-3B69-2C23-5829AC399CE3}"/>
              </a:ext>
            </a:extLst>
          </p:cNvPr>
          <p:cNvSpPr>
            <a:spLocks noGrp="1"/>
          </p:cNvSpPr>
          <p:nvPr>
            <p:ph type="body" sz="half" idx="1"/>
          </p:nvPr>
        </p:nvSpPr>
        <p:spPr/>
        <p:txBody>
          <a:bodyPr/>
          <a:lstStyle/>
          <a:p>
            <a:r>
              <a:rPr lang="en-US" dirty="0"/>
              <a:t>A </a:t>
            </a:r>
            <a:r>
              <a:rPr lang="en-US" b="1" dirty="0"/>
              <a:t>confusion matrix</a:t>
            </a:r>
            <a:r>
              <a:rPr lang="en-US" dirty="0"/>
              <a:t> was used to evaluate the performance of classification models by comparing predicted labels against actual labels.</a:t>
            </a:r>
            <a:br>
              <a:rPr lang="en-US" dirty="0"/>
            </a:br>
            <a:r>
              <a:rPr lang="en-US" dirty="0"/>
              <a:t>It provides insights into </a:t>
            </a:r>
            <a:r>
              <a:rPr lang="en-US" b="1" dirty="0"/>
              <a:t>true positives, false positives, true negatives, and false negatives</a:t>
            </a:r>
            <a:r>
              <a:rPr lang="en-US" dirty="0"/>
              <a:t>, helping assess model accuracy and error types.</a:t>
            </a:r>
          </a:p>
        </p:txBody>
      </p:sp>
    </p:spTree>
    <p:extLst>
      <p:ext uri="{BB962C8B-B14F-4D97-AF65-F5344CB8AC3E}">
        <p14:creationId xmlns:p14="http://schemas.microsoft.com/office/powerpoint/2010/main" val="77059967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F957-C360-1EBA-E6FC-8E6B42FEA02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Machine Learning Models &amp; Methodology</a:t>
            </a:r>
          </a:p>
        </p:txBody>
      </p:sp>
      <p:sp>
        <p:nvSpPr>
          <p:cNvPr id="3" name="Text Placeholder 2">
            <a:extLst>
              <a:ext uri="{FF2B5EF4-FFF2-40B4-BE49-F238E27FC236}">
                <a16:creationId xmlns:a16="http://schemas.microsoft.com/office/drawing/2014/main" id="{C9AA8E29-2D8F-CF80-FB06-4B8B0A1B8EC5}"/>
              </a:ext>
            </a:extLst>
          </p:cNvPr>
          <p:cNvSpPr>
            <a:spLocks noGrp="1"/>
          </p:cNvSpPr>
          <p:nvPr>
            <p:ph type="body" sz="quarter" idx="21"/>
          </p:nvPr>
        </p:nvSpPr>
        <p:spPr>
          <a:xfrm>
            <a:off x="1131178" y="4314066"/>
            <a:ext cx="21971000" cy="1003300"/>
          </a:xfrm>
        </p:spPr>
        <p:txBody>
          <a:bodyPr/>
          <a:lstStyle/>
          <a:p>
            <a:r>
              <a:rPr lang="en-US" sz="4400" dirty="0"/>
              <a:t>Methodology:</a:t>
            </a:r>
          </a:p>
        </p:txBody>
      </p:sp>
      <p:sp>
        <p:nvSpPr>
          <p:cNvPr id="5" name="Rectangle 1">
            <a:extLst>
              <a:ext uri="{FF2B5EF4-FFF2-40B4-BE49-F238E27FC236}">
                <a16:creationId xmlns:a16="http://schemas.microsoft.com/office/drawing/2014/main" id="{AF229F4E-791F-BCD9-09D8-2A96F769A2DB}"/>
              </a:ext>
            </a:extLst>
          </p:cNvPr>
          <p:cNvSpPr>
            <a:spLocks noGrp="1" noChangeArrowheads="1"/>
          </p:cNvSpPr>
          <p:nvPr>
            <p:ph type="body" idx="1"/>
          </p:nvPr>
        </p:nvSpPr>
        <p:spPr bwMode="auto">
          <a:xfrm>
            <a:off x="1051107" y="5759589"/>
            <a:ext cx="159686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was preprocessed by encoding categorical variables and removing null/duplicate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and labels were split into training and testing sets using an 80:20 ratio.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Standardization was applied where necessary to improve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model was trained, evaluated, and compared using metrics like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precision, recall, F1-score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confusion matrix</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93479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E03D-0F88-4A11-B5A5-3D744E18B2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Machine Learning Models &amp; Methodology</a:t>
            </a:r>
            <a:endParaRPr lang="en-US" dirty="0"/>
          </a:p>
        </p:txBody>
      </p:sp>
      <p:sp>
        <p:nvSpPr>
          <p:cNvPr id="3" name="Text Placeholder 2">
            <a:extLst>
              <a:ext uri="{FF2B5EF4-FFF2-40B4-BE49-F238E27FC236}">
                <a16:creationId xmlns:a16="http://schemas.microsoft.com/office/drawing/2014/main" id="{DF5AC29D-3793-090C-A71C-99D952E9C2BF}"/>
              </a:ext>
            </a:extLst>
          </p:cNvPr>
          <p:cNvSpPr>
            <a:spLocks noGrp="1"/>
          </p:cNvSpPr>
          <p:nvPr>
            <p:ph type="body" sz="quarter" idx="21"/>
          </p:nvPr>
        </p:nvSpPr>
        <p:spPr>
          <a:xfrm>
            <a:off x="1612900" y="3871843"/>
            <a:ext cx="21971000" cy="1003300"/>
          </a:xfrm>
        </p:spPr>
        <p:txBody>
          <a:bodyPr/>
          <a:lstStyle/>
          <a:p>
            <a:r>
              <a:rPr lang="en-US" sz="4400" b="1" dirty="0"/>
              <a:t>Models Implemented:</a:t>
            </a:r>
          </a:p>
          <a:p>
            <a:endParaRPr lang="en-US" dirty="0"/>
          </a:p>
        </p:txBody>
      </p:sp>
      <p:sp>
        <p:nvSpPr>
          <p:cNvPr id="4" name="Text Placeholder 3">
            <a:extLst>
              <a:ext uri="{FF2B5EF4-FFF2-40B4-BE49-F238E27FC236}">
                <a16:creationId xmlns:a16="http://schemas.microsoft.com/office/drawing/2014/main" id="{8DB2B78D-09BF-3FE4-EC81-5CD87AA5D93B}"/>
              </a:ext>
            </a:extLst>
          </p:cNvPr>
          <p:cNvSpPr>
            <a:spLocks noGrp="1"/>
          </p:cNvSpPr>
          <p:nvPr>
            <p:ph type="body" idx="1"/>
          </p:nvPr>
        </p:nvSpPr>
        <p:spPr>
          <a:xfrm>
            <a:off x="1827589" y="5289408"/>
            <a:ext cx="20707524" cy="7390272"/>
          </a:xfrm>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cs typeface="Times New Roman" panose="02020603050405020304" pitchFamily="18" charset="0"/>
              </a:rPr>
              <a:t> A baseline linear classifier ideal for binary outcomes.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Decision Tree Classifier:</a:t>
            </a:r>
            <a:r>
              <a:rPr lang="en-US" dirty="0">
                <a:latin typeface="Times New Roman" panose="02020603050405020304" pitchFamily="18" charset="0"/>
                <a:cs typeface="Times New Roman" panose="02020603050405020304" pitchFamily="18" charset="0"/>
              </a:rPr>
              <a:t> Non-linear model that splits data based on feature thresholds.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Random Forest Classifier:</a:t>
            </a:r>
            <a:r>
              <a:rPr lang="en-US" dirty="0">
                <a:latin typeface="Times New Roman" panose="02020603050405020304" pitchFamily="18" charset="0"/>
                <a:cs typeface="Times New Roman" panose="02020603050405020304" pitchFamily="18" charset="0"/>
              </a:rPr>
              <a:t> Ensemble of decision trees for improved generalization.</a:t>
            </a:r>
          </a:p>
          <a:p>
            <a:pPr marL="0" indent="0">
              <a:buNone/>
            </a:pPr>
            <a:endParaRPr lang="en-US" dirty="0"/>
          </a:p>
        </p:txBody>
      </p:sp>
    </p:spTree>
    <p:extLst>
      <p:ext uri="{BB962C8B-B14F-4D97-AF65-F5344CB8AC3E}">
        <p14:creationId xmlns:p14="http://schemas.microsoft.com/office/powerpoint/2010/main" val="24011054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C1D391-12D8-B04A-F3C3-302CA07AF278}"/>
              </a:ext>
            </a:extLst>
          </p:cNvPr>
          <p:cNvSpPr>
            <a:spLocks noGrp="1"/>
          </p:cNvSpPr>
          <p:nvPr>
            <p:ph type="title"/>
          </p:nvPr>
        </p:nvSpPr>
        <p:spPr/>
        <p:txBody>
          <a:bodyPr/>
          <a:lstStyle/>
          <a:p>
            <a:r>
              <a:rPr lang="en-US" dirty="0"/>
              <a:t>Evaluation Metrics &amp; Results</a:t>
            </a:r>
          </a:p>
        </p:txBody>
      </p:sp>
      <p:sp>
        <p:nvSpPr>
          <p:cNvPr id="2" name="Text Placeholder 1">
            <a:extLst>
              <a:ext uri="{FF2B5EF4-FFF2-40B4-BE49-F238E27FC236}">
                <a16:creationId xmlns:a16="http://schemas.microsoft.com/office/drawing/2014/main" id="{52EE25A0-B44A-3F64-D6C3-A6EFA625FF6C}"/>
              </a:ext>
            </a:extLst>
          </p:cNvPr>
          <p:cNvSpPr>
            <a:spLocks noGrp="1"/>
          </p:cNvSpPr>
          <p:nvPr>
            <p:ph type="body" sz="quarter" idx="21"/>
          </p:nvPr>
        </p:nvSpPr>
        <p:spPr>
          <a:xfrm>
            <a:off x="1206500" y="3871843"/>
            <a:ext cx="21971000" cy="1003300"/>
          </a:xfrm>
        </p:spPr>
        <p:txBody>
          <a:bodyPr/>
          <a:lstStyle/>
          <a:p>
            <a:pPr>
              <a:buNone/>
            </a:pPr>
            <a:r>
              <a:rPr lang="en-US" dirty="0"/>
              <a:t>To evaluate and compare model performance, the following metrics were calculated:</a:t>
            </a:r>
          </a:p>
        </p:txBody>
      </p:sp>
      <p:sp>
        <p:nvSpPr>
          <p:cNvPr id="6" name="Rectangle 2">
            <a:extLst>
              <a:ext uri="{FF2B5EF4-FFF2-40B4-BE49-F238E27FC236}">
                <a16:creationId xmlns:a16="http://schemas.microsoft.com/office/drawing/2014/main" id="{60B4CEDF-B53E-58C5-C01D-F25313D98E4D}"/>
              </a:ext>
            </a:extLst>
          </p:cNvPr>
          <p:cNvSpPr>
            <a:spLocks noGrp="1" noChangeArrowheads="1"/>
          </p:cNvSpPr>
          <p:nvPr>
            <p:ph type="body" idx="1"/>
          </p:nvPr>
        </p:nvSpPr>
        <p:spPr bwMode="auto">
          <a:xfrm>
            <a:off x="1200426" y="5382881"/>
            <a:ext cx="2108075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5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Overall how often the model is correct.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a:t>
            </a:r>
            <a:r>
              <a:rPr kumimoji="0" lang="en-US" altLang="en-US" sz="5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all predicted positives, how many were truly positive (reduces false positives).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Recall:</a:t>
            </a:r>
            <a:r>
              <a:rPr kumimoji="0" lang="en-US" altLang="en-US" sz="5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all actual positives, how many were correctly predicted (reduces false negatives).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F1 Score:</a:t>
            </a:r>
            <a:r>
              <a:rPr kumimoji="0" lang="en-US" altLang="en-US" sz="5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balanced metric combining both precision and recall.</a:t>
            </a:r>
          </a:p>
        </p:txBody>
      </p:sp>
    </p:spTree>
    <p:extLst>
      <p:ext uri="{BB962C8B-B14F-4D97-AF65-F5344CB8AC3E}">
        <p14:creationId xmlns:p14="http://schemas.microsoft.com/office/powerpoint/2010/main" val="371553320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BF0F-935F-1939-F44C-D60F9BCA3CA8}"/>
              </a:ext>
            </a:extLst>
          </p:cNvPr>
          <p:cNvSpPr>
            <a:spLocks noGrp="1"/>
          </p:cNvSpPr>
          <p:nvPr>
            <p:ph type="title"/>
          </p:nvPr>
        </p:nvSpPr>
        <p:spPr/>
        <p:txBody>
          <a:bodyPr>
            <a:normAutofit/>
          </a:bodyPr>
          <a:lstStyle/>
          <a:p>
            <a:r>
              <a:rPr kumimoji="0" lang="en-US" altLang="en-US" sz="9600" b="1" i="0" u="none" strike="noStrike" cap="none" normalizeH="0" baseline="0" dirty="0">
                <a:ln>
                  <a:noFill/>
                </a:ln>
                <a:solidFill>
                  <a:schemeClr val="tx1"/>
                </a:solidFill>
                <a:effectLst/>
                <a:latin typeface="Arial" panose="020B0604020202020204" pitchFamily="34" charset="0"/>
              </a:rPr>
              <a:t>Results Summary:</a:t>
            </a:r>
            <a:br>
              <a:rPr kumimoji="0" lang="en-US" altLang="en-US" sz="9600" b="1" i="0" u="none" strike="noStrike" cap="none" normalizeH="0" baseline="0" dirty="0">
                <a:ln>
                  <a:noFill/>
                </a:ln>
                <a:solidFill>
                  <a:schemeClr val="tx1"/>
                </a:solidFill>
                <a:effectLst/>
                <a:latin typeface="Arial" panose="020B0604020202020204" pitchFamily="34" charset="0"/>
              </a:rPr>
            </a:br>
            <a:endParaRPr lang="en-US" dirty="0"/>
          </a:p>
        </p:txBody>
      </p:sp>
      <p:graphicFrame>
        <p:nvGraphicFramePr>
          <p:cNvPr id="5" name="Table 4">
            <a:extLst>
              <a:ext uri="{FF2B5EF4-FFF2-40B4-BE49-F238E27FC236}">
                <a16:creationId xmlns:a16="http://schemas.microsoft.com/office/drawing/2014/main" id="{A675690F-55DD-9D86-BE17-36F55D35A60E}"/>
              </a:ext>
            </a:extLst>
          </p:cNvPr>
          <p:cNvGraphicFramePr>
            <a:graphicFrameLocks noGrp="1"/>
          </p:cNvGraphicFramePr>
          <p:nvPr>
            <p:extLst>
              <p:ext uri="{D42A27DB-BD31-4B8C-83A1-F6EECF244321}">
                <p14:modId xmlns:p14="http://schemas.microsoft.com/office/powerpoint/2010/main" val="3212858467"/>
              </p:ext>
            </p:extLst>
          </p:nvPr>
        </p:nvGraphicFramePr>
        <p:xfrm>
          <a:off x="1206500" y="3658112"/>
          <a:ext cx="21275815" cy="4351208"/>
        </p:xfrm>
        <a:graphic>
          <a:graphicData uri="http://schemas.openxmlformats.org/drawingml/2006/table">
            <a:tbl>
              <a:tblPr/>
              <a:tblGrid>
                <a:gridCol w="4255163">
                  <a:extLst>
                    <a:ext uri="{9D8B030D-6E8A-4147-A177-3AD203B41FA5}">
                      <a16:colId xmlns:a16="http://schemas.microsoft.com/office/drawing/2014/main" val="2305031815"/>
                    </a:ext>
                  </a:extLst>
                </a:gridCol>
                <a:gridCol w="4255163">
                  <a:extLst>
                    <a:ext uri="{9D8B030D-6E8A-4147-A177-3AD203B41FA5}">
                      <a16:colId xmlns:a16="http://schemas.microsoft.com/office/drawing/2014/main" val="103946609"/>
                    </a:ext>
                  </a:extLst>
                </a:gridCol>
                <a:gridCol w="4255163">
                  <a:extLst>
                    <a:ext uri="{9D8B030D-6E8A-4147-A177-3AD203B41FA5}">
                      <a16:colId xmlns:a16="http://schemas.microsoft.com/office/drawing/2014/main" val="4201749541"/>
                    </a:ext>
                  </a:extLst>
                </a:gridCol>
                <a:gridCol w="4255163">
                  <a:extLst>
                    <a:ext uri="{9D8B030D-6E8A-4147-A177-3AD203B41FA5}">
                      <a16:colId xmlns:a16="http://schemas.microsoft.com/office/drawing/2014/main" val="3281475869"/>
                    </a:ext>
                  </a:extLst>
                </a:gridCol>
                <a:gridCol w="4255163">
                  <a:extLst>
                    <a:ext uri="{9D8B030D-6E8A-4147-A177-3AD203B41FA5}">
                      <a16:colId xmlns:a16="http://schemas.microsoft.com/office/drawing/2014/main" val="3367018512"/>
                    </a:ext>
                  </a:extLst>
                </a:gridCol>
              </a:tblGrid>
              <a:tr h="1087802">
                <a:tc>
                  <a:txBody>
                    <a:bodyPr/>
                    <a:lstStyle/>
                    <a:p>
                      <a:r>
                        <a:rPr lang="en-US" sz="4000" dirty="0">
                          <a:latin typeface="Times New Roman" panose="02020603050405020304" pitchFamily="18" charset="0"/>
                          <a:cs typeface="Times New Roman" panose="02020603050405020304" pitchFamily="18" charset="0"/>
                        </a:rPr>
                        <a:t>Model</a:t>
                      </a:r>
                    </a:p>
                  </a:txBody>
                  <a:tcPr anchor="ctr">
                    <a:lnL>
                      <a:noFill/>
                    </a:lnL>
                    <a:lnR>
                      <a:noFill/>
                    </a:lnR>
                    <a:lnT>
                      <a:noFill/>
                    </a:lnT>
                    <a:lnB>
                      <a:noFill/>
                    </a:lnB>
                    <a:noFill/>
                  </a:tcPr>
                </a:tc>
                <a:tc>
                  <a:txBody>
                    <a:bodyPr/>
                    <a:lstStyle/>
                    <a:p>
                      <a:r>
                        <a:rPr lang="en-US" sz="4000">
                          <a:latin typeface="Times New Roman" panose="02020603050405020304" pitchFamily="18" charset="0"/>
                          <a:cs typeface="Times New Roman" panose="02020603050405020304" pitchFamily="18" charset="0"/>
                        </a:rPr>
                        <a:t>Accuracy</a:t>
                      </a:r>
                    </a:p>
                  </a:txBody>
                  <a:tcPr anchor="ctr">
                    <a:lnL>
                      <a:noFill/>
                    </a:lnL>
                    <a:lnR>
                      <a:noFill/>
                    </a:lnR>
                    <a:lnT>
                      <a:noFill/>
                    </a:lnT>
                    <a:lnB>
                      <a:noFill/>
                    </a:lnB>
                    <a:noFill/>
                  </a:tcPr>
                </a:tc>
                <a:tc>
                  <a:txBody>
                    <a:bodyPr/>
                    <a:lstStyle/>
                    <a:p>
                      <a:r>
                        <a:rPr lang="en-US" sz="4000">
                          <a:latin typeface="Times New Roman" panose="02020603050405020304" pitchFamily="18" charset="0"/>
                          <a:cs typeface="Times New Roman" panose="02020603050405020304" pitchFamily="18" charset="0"/>
                        </a:rPr>
                        <a:t>Precision</a:t>
                      </a:r>
                    </a:p>
                  </a:txBody>
                  <a:tcPr anchor="ctr">
                    <a:lnL>
                      <a:noFill/>
                    </a:lnL>
                    <a:lnR>
                      <a:noFill/>
                    </a:lnR>
                    <a:lnT>
                      <a:noFill/>
                    </a:lnT>
                    <a:lnB>
                      <a:noFill/>
                    </a:lnB>
                    <a:noFill/>
                  </a:tcPr>
                </a:tc>
                <a:tc>
                  <a:txBody>
                    <a:bodyPr/>
                    <a:lstStyle/>
                    <a:p>
                      <a:r>
                        <a:rPr lang="en-US" sz="4000">
                          <a:latin typeface="Times New Roman" panose="02020603050405020304" pitchFamily="18" charset="0"/>
                          <a:cs typeface="Times New Roman" panose="02020603050405020304" pitchFamily="18" charset="0"/>
                        </a:rPr>
                        <a:t>Recall</a:t>
                      </a:r>
                    </a:p>
                  </a:txBody>
                  <a:tcPr anchor="ctr">
                    <a:lnL>
                      <a:noFill/>
                    </a:lnL>
                    <a:lnR>
                      <a:noFill/>
                    </a:lnR>
                    <a:lnT>
                      <a:noFill/>
                    </a:lnT>
                    <a:lnB>
                      <a:noFill/>
                    </a:lnB>
                    <a:noFill/>
                  </a:tcPr>
                </a:tc>
                <a:tc>
                  <a:txBody>
                    <a:bodyPr/>
                    <a:lstStyle/>
                    <a:p>
                      <a:r>
                        <a:rPr lang="en-US" sz="4000">
                          <a:latin typeface="Times New Roman" panose="02020603050405020304" pitchFamily="18" charset="0"/>
                          <a:cs typeface="Times New Roman" panose="02020603050405020304" pitchFamily="18" charset="0"/>
                        </a:rPr>
                        <a:t>F1 Score</a:t>
                      </a:r>
                    </a:p>
                  </a:txBody>
                  <a:tcPr anchor="ctr">
                    <a:lnL>
                      <a:noFill/>
                    </a:lnL>
                    <a:lnR>
                      <a:noFill/>
                    </a:lnR>
                    <a:lnT>
                      <a:noFill/>
                    </a:lnT>
                    <a:lnB>
                      <a:noFill/>
                    </a:lnB>
                    <a:noFill/>
                  </a:tcPr>
                </a:tc>
                <a:extLst>
                  <a:ext uri="{0D108BD9-81ED-4DB2-BD59-A6C34878D82A}">
                    <a16:rowId xmlns:a16="http://schemas.microsoft.com/office/drawing/2014/main" val="2672242019"/>
                  </a:ext>
                </a:extLst>
              </a:tr>
              <a:tr h="1087802">
                <a:tc>
                  <a:txBody>
                    <a:bodyPr/>
                    <a:lstStyle/>
                    <a:p>
                      <a:r>
                        <a:rPr lang="en-US" sz="4000">
                          <a:latin typeface="Times New Roman" panose="02020603050405020304" pitchFamily="18" charset="0"/>
                          <a:cs typeface="Times New Roman" panose="02020603050405020304" pitchFamily="18" charset="0"/>
                        </a:rPr>
                        <a:t>Logistic Regression</a:t>
                      </a:r>
                    </a:p>
                  </a:txBody>
                  <a:tcPr anchor="ctr">
                    <a:lnL>
                      <a:noFill/>
                    </a:lnL>
                    <a:lnR>
                      <a:noFill/>
                    </a:lnR>
                    <a:lnT>
                      <a:noFill/>
                    </a:lnT>
                    <a:lnB>
                      <a:noFill/>
                    </a:lnB>
                    <a:noFill/>
                  </a:tcPr>
                </a:tc>
                <a:tc>
                  <a:txBody>
                    <a:bodyPr/>
                    <a:lstStyle/>
                    <a:p>
                      <a:r>
                        <a:rPr lang="en-US" sz="4000" dirty="0">
                          <a:latin typeface="Times New Roman" panose="02020603050405020304" pitchFamily="18" charset="0"/>
                          <a:cs typeface="Times New Roman" panose="02020603050405020304" pitchFamily="18" charset="0"/>
                        </a:rPr>
                        <a:t>~</a:t>
                      </a:r>
                      <a:r>
                        <a:rPr lang="en-US" sz="4000" dirty="0"/>
                        <a:t>0.8871</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4000" dirty="0">
                          <a:latin typeface="Times New Roman" panose="02020603050405020304" pitchFamily="18" charset="0"/>
                          <a:cs typeface="Times New Roman" panose="02020603050405020304" pitchFamily="18" charset="0"/>
                        </a:rPr>
                        <a:t>~</a:t>
                      </a:r>
                      <a:r>
                        <a:rPr lang="en-US" sz="4000" dirty="0"/>
                        <a:t>0.8983</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4000" dirty="0">
                          <a:latin typeface="Times New Roman" panose="02020603050405020304" pitchFamily="18" charset="0"/>
                          <a:cs typeface="Times New Roman" panose="02020603050405020304" pitchFamily="18" charset="0"/>
                        </a:rPr>
                        <a:t>~</a:t>
                      </a:r>
                      <a:r>
                        <a:rPr lang="en-US" sz="4000" dirty="0"/>
                        <a:t>0.9815</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4000" dirty="0">
                          <a:latin typeface="Times New Roman" panose="02020603050405020304" pitchFamily="18" charset="0"/>
                          <a:cs typeface="Times New Roman" panose="02020603050405020304" pitchFamily="18" charset="0"/>
                        </a:rPr>
                        <a:t>~</a:t>
                      </a:r>
                      <a:r>
                        <a:rPr lang="en-US" sz="4000" dirty="0"/>
                        <a:t>0.9381</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043786811"/>
                  </a:ext>
                </a:extLst>
              </a:tr>
              <a:tr h="1087802">
                <a:tc>
                  <a:txBody>
                    <a:bodyPr/>
                    <a:lstStyle/>
                    <a:p>
                      <a:r>
                        <a:rPr lang="en-US" sz="4000">
                          <a:latin typeface="Times New Roman" panose="02020603050405020304" pitchFamily="18" charset="0"/>
                          <a:cs typeface="Times New Roman" panose="02020603050405020304" pitchFamily="18" charset="0"/>
                        </a:rPr>
                        <a:t>Decision Tree</a:t>
                      </a:r>
                    </a:p>
                  </a:txBody>
                  <a:tcPr anchor="ctr">
                    <a:lnL>
                      <a:noFill/>
                    </a:lnL>
                    <a:lnR>
                      <a:noFill/>
                    </a:lnR>
                    <a:lnT>
                      <a:noFill/>
                    </a:lnT>
                    <a:lnB>
                      <a:noFill/>
                    </a:lnB>
                    <a:noFill/>
                  </a:tcPr>
                </a:tc>
                <a:tc>
                  <a:txBody>
                    <a:bodyPr/>
                    <a:lstStyle/>
                    <a:p>
                      <a:r>
                        <a:rPr lang="en-US" sz="4000" dirty="0">
                          <a:latin typeface="Times New Roman" panose="02020603050405020304" pitchFamily="18" charset="0"/>
                          <a:cs typeface="Times New Roman" panose="02020603050405020304" pitchFamily="18" charset="0"/>
                        </a:rPr>
                        <a:t>~</a:t>
                      </a:r>
                      <a:r>
                        <a:rPr lang="en-US" sz="4000" dirty="0"/>
                        <a:t>0.8548</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4000" dirty="0">
                          <a:latin typeface="Times New Roman" panose="02020603050405020304" pitchFamily="18" charset="0"/>
                          <a:cs typeface="Times New Roman" panose="02020603050405020304" pitchFamily="18" charset="0"/>
                        </a:rPr>
                        <a:t>~</a:t>
                      </a:r>
                      <a:r>
                        <a:rPr lang="en-US" sz="4000" dirty="0"/>
                        <a:t>0.8814</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4000" dirty="0">
                          <a:latin typeface="Times New Roman" panose="02020603050405020304" pitchFamily="18" charset="0"/>
                          <a:cs typeface="Times New Roman" panose="02020603050405020304" pitchFamily="18" charset="0"/>
                        </a:rPr>
                        <a:t>~</a:t>
                      </a:r>
                      <a:r>
                        <a:rPr lang="en-US" sz="4000" dirty="0"/>
                        <a:t>0.9630</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4000">
                          <a:latin typeface="Times New Roman" panose="02020603050405020304" pitchFamily="18" charset="0"/>
                          <a:cs typeface="Times New Roman" panose="02020603050405020304" pitchFamily="18" charset="0"/>
                        </a:rPr>
                        <a:t>~</a:t>
                      </a:r>
                      <a:r>
                        <a:rPr lang="en-US" sz="4000"/>
                        <a:t>0.9204</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320063636"/>
                  </a:ext>
                </a:extLst>
              </a:tr>
              <a:tr h="1087802">
                <a:tc>
                  <a:txBody>
                    <a:bodyPr/>
                    <a:lstStyle/>
                    <a:p>
                      <a:r>
                        <a:rPr lang="en-US" sz="4000">
                          <a:latin typeface="Times New Roman" panose="02020603050405020304" pitchFamily="18" charset="0"/>
                          <a:cs typeface="Times New Roman" panose="02020603050405020304" pitchFamily="18" charset="0"/>
                        </a:rPr>
                        <a:t>Random Forest</a:t>
                      </a:r>
                    </a:p>
                  </a:txBody>
                  <a:tcPr anchor="ctr">
                    <a:lnL>
                      <a:noFill/>
                    </a:lnL>
                    <a:lnR>
                      <a:noFill/>
                    </a:lnR>
                    <a:lnT>
                      <a:noFill/>
                    </a:lnT>
                    <a:lnB>
                      <a:noFill/>
                    </a:lnB>
                    <a:noFill/>
                  </a:tcPr>
                </a:tc>
                <a:tc>
                  <a:txBody>
                    <a:bodyPr/>
                    <a:lstStyle/>
                    <a:p>
                      <a:r>
                        <a:rPr lang="en-US" sz="4000" dirty="0">
                          <a:latin typeface="Times New Roman" panose="02020603050405020304" pitchFamily="18" charset="0"/>
                          <a:cs typeface="Times New Roman" panose="02020603050405020304" pitchFamily="18" charset="0"/>
                        </a:rPr>
                        <a:t>~</a:t>
                      </a:r>
                      <a:r>
                        <a:rPr lang="en-US" sz="4000" dirty="0"/>
                        <a:t>0.8548</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4000" dirty="0">
                          <a:latin typeface="Times New Roman" panose="02020603050405020304" pitchFamily="18" charset="0"/>
                          <a:cs typeface="Times New Roman" panose="02020603050405020304" pitchFamily="18" charset="0"/>
                        </a:rPr>
                        <a:t>~</a:t>
                      </a:r>
                      <a:r>
                        <a:rPr lang="en-US" sz="4000" dirty="0"/>
                        <a:t>0.8814</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4000" dirty="0">
                          <a:latin typeface="Times New Roman" panose="02020603050405020304" pitchFamily="18" charset="0"/>
                          <a:cs typeface="Times New Roman" panose="02020603050405020304" pitchFamily="18" charset="0"/>
                        </a:rPr>
                        <a:t>~</a:t>
                      </a:r>
                      <a:r>
                        <a:rPr lang="en-US" sz="4000" dirty="0"/>
                        <a:t>0.9630</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4000" dirty="0">
                          <a:latin typeface="Times New Roman" panose="02020603050405020304" pitchFamily="18" charset="0"/>
                          <a:cs typeface="Times New Roman" panose="02020603050405020304" pitchFamily="18" charset="0"/>
                        </a:rPr>
                        <a:t>~</a:t>
                      </a:r>
                      <a:r>
                        <a:rPr lang="en-US" sz="4000" dirty="0"/>
                        <a:t>0.9204</a:t>
                      </a:r>
                      <a:endParaRPr lang="en-US" sz="4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3212628303"/>
                  </a:ext>
                </a:extLst>
              </a:tr>
            </a:tbl>
          </a:graphicData>
        </a:graphic>
      </p:graphicFrame>
      <p:sp>
        <p:nvSpPr>
          <p:cNvPr id="9" name="Rectangle 4">
            <a:extLst>
              <a:ext uri="{FF2B5EF4-FFF2-40B4-BE49-F238E27FC236}">
                <a16:creationId xmlns:a16="http://schemas.microsoft.com/office/drawing/2014/main" id="{2DE753E8-F5BA-7D2C-3DC0-25C4BF08F56F}"/>
              </a:ext>
            </a:extLst>
          </p:cNvPr>
          <p:cNvSpPr>
            <a:spLocks noChangeArrowheads="1"/>
          </p:cNvSpPr>
          <p:nvPr/>
        </p:nvSpPr>
        <p:spPr bwMode="auto">
          <a:xfrm>
            <a:off x="1206500" y="8221802"/>
            <a:ext cx="1707542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buFontTx/>
              <a:buChar char="•"/>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provided interpretable results but had slightly lower performance than ensemble methods.</a:t>
            </a:r>
            <a:endPar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performed the best after hyperparameter tuning, also showed improved and stable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after tuning with </a:t>
            </a:r>
            <a:r>
              <a:rPr kumimoji="0" lang="en-US" altLang="en-US" sz="4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GridSearchCV</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highest accuracy and balanced precision/recall.</a:t>
            </a:r>
          </a:p>
        </p:txBody>
      </p:sp>
    </p:spTree>
    <p:extLst>
      <p:ext uri="{BB962C8B-B14F-4D97-AF65-F5344CB8AC3E}">
        <p14:creationId xmlns:p14="http://schemas.microsoft.com/office/powerpoint/2010/main" val="240456052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E623-8679-25F3-F0B6-F75B7A7B1C13}"/>
              </a:ext>
            </a:extLst>
          </p:cNvPr>
          <p:cNvSpPr>
            <a:spLocks noGrp="1"/>
          </p:cNvSpPr>
          <p:nvPr>
            <p:ph type="title"/>
          </p:nvPr>
        </p:nvSpPr>
        <p:spPr>
          <a:xfrm>
            <a:off x="1441511" y="173108"/>
            <a:ext cx="20707522" cy="1310252"/>
          </a:xfrm>
        </p:spPr>
        <p:txBody>
          <a:bodyPr>
            <a:normAutofit fontScale="90000"/>
          </a:bodyPr>
          <a:lstStyle/>
          <a:p>
            <a:r>
              <a:rPr lang="en-US" b="1" dirty="0">
                <a:latin typeface="Times New Roman" panose="02020603050405020304" pitchFamily="18" charset="0"/>
                <a:cs typeface="Times New Roman" panose="02020603050405020304" pitchFamily="18" charset="0"/>
              </a:rPr>
              <a:t>Conclusion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A673D2D-D34D-932B-FFB8-2A9782C5D177}"/>
              </a:ext>
            </a:extLst>
          </p:cNvPr>
          <p:cNvSpPr>
            <a:spLocks noGrp="1"/>
          </p:cNvSpPr>
          <p:nvPr>
            <p:ph type="body" sz="quarter" idx="21"/>
          </p:nvPr>
        </p:nvSpPr>
        <p:spPr>
          <a:xfrm>
            <a:off x="1206500" y="1822450"/>
            <a:ext cx="21971000" cy="1003300"/>
          </a:xfrm>
        </p:spPr>
        <p:txBody>
          <a:bodyPr>
            <a:normAutofit/>
          </a:bodyPr>
          <a:lstStyle/>
          <a:p>
            <a:r>
              <a:rPr lang="en-US" sz="4000" b="1" dirty="0"/>
              <a:t>Key Takeaways:</a:t>
            </a:r>
          </a:p>
          <a:p>
            <a:endParaRPr lang="en-US" sz="4000" dirty="0"/>
          </a:p>
        </p:txBody>
      </p:sp>
      <p:sp>
        <p:nvSpPr>
          <p:cNvPr id="4" name="Text Placeholder 3">
            <a:extLst>
              <a:ext uri="{FF2B5EF4-FFF2-40B4-BE49-F238E27FC236}">
                <a16:creationId xmlns:a16="http://schemas.microsoft.com/office/drawing/2014/main" id="{4CF0B020-CAE8-B9B3-3C67-AD83F3F36E2B}"/>
              </a:ext>
            </a:extLst>
          </p:cNvPr>
          <p:cNvSpPr>
            <a:spLocks noGrp="1"/>
          </p:cNvSpPr>
          <p:nvPr>
            <p:ph type="body" idx="1"/>
          </p:nvPr>
        </p:nvSpPr>
        <p:spPr>
          <a:xfrm>
            <a:off x="868293" y="2578721"/>
            <a:ext cx="22647413" cy="8256588"/>
          </a:xfrm>
        </p:spPr>
        <p:txBody>
          <a:bodyPr>
            <a:no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Successfully built a lung cancer prediction system using machine learning techniques on survey-based health data.</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Applied </a:t>
            </a:r>
            <a:r>
              <a:rPr lang="en-US" b="1" dirty="0">
                <a:latin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Decision Tree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classifiers for binary classification.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hyperparameter tuning, </a:t>
            </a:r>
            <a:r>
              <a:rPr lang="en-US" b="1" dirty="0">
                <a:latin typeface="Times New Roman" panose="02020603050405020304" pitchFamily="18" charset="0"/>
                <a:cs typeface="Times New Roman" panose="02020603050405020304" pitchFamily="18" charset="0"/>
              </a:rPr>
              <a:t>Logistic Regression </a:t>
            </a:r>
            <a:r>
              <a:rPr lang="en-US" dirty="0">
                <a:latin typeface="Times New Roman" panose="02020603050405020304" pitchFamily="18" charset="0"/>
                <a:cs typeface="Times New Roman" panose="02020603050405020304" pitchFamily="18" charset="0"/>
              </a:rPr>
              <a:t>delivered the highest performance across all key evaluation metrics.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models were evaluated using </a:t>
            </a:r>
            <a:r>
              <a:rPr lang="en-US" b="1" dirty="0">
                <a:latin typeface="Times New Roman" panose="02020603050405020304" pitchFamily="18" charset="0"/>
                <a:cs typeface="Times New Roman" panose="02020603050405020304" pitchFamily="18" charset="0"/>
              </a:rPr>
              <a:t>accuracy, precision, recall, F1-score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confusion matrix</a:t>
            </a:r>
            <a:r>
              <a:rPr lang="en-US" dirty="0">
                <a:latin typeface="Times New Roman" panose="02020603050405020304" pitchFamily="18" charset="0"/>
                <a:cs typeface="Times New Roman" panose="02020603050405020304" pitchFamily="18" charset="0"/>
              </a:rPr>
              <a:t>, ensuring reliable performance analysis.</a:t>
            </a:r>
          </a:p>
          <a:p>
            <a:pPr>
              <a:buNone/>
            </a:pPr>
            <a:r>
              <a:rPr lang="en-US" b="1" dirty="0">
                <a:latin typeface="Times New Roman" panose="02020603050405020304" pitchFamily="18" charset="0"/>
                <a:cs typeface="Times New Roman" panose="02020603050405020304" pitchFamily="18" charset="0"/>
              </a:rPr>
              <a:t> Overall Impact: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demonstrates the potential of ML in assisting early-stage lung cancer detection using simple, accessible survey features.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support healthcare professionals with a quick, preliminary screening tool — especially in resource-constrained settings.</a:t>
            </a:r>
          </a:p>
          <a:p>
            <a:pPr marL="0" indent="0">
              <a:buNone/>
            </a:pPr>
            <a:r>
              <a:rPr lang="en-US"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42482009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C95E4-3C08-1A60-76F0-662451B439EB}"/>
              </a:ext>
            </a:extLst>
          </p:cNvPr>
          <p:cNvSpPr>
            <a:spLocks noGrp="1"/>
          </p:cNvSpPr>
          <p:nvPr>
            <p:ph type="title"/>
          </p:nvPr>
        </p:nvSpPr>
        <p:spPr>
          <a:xfrm>
            <a:off x="1827590" y="1219200"/>
            <a:ext cx="20707522" cy="2652642"/>
          </a:xfrm>
        </p:spPr>
        <p:txBody>
          <a:bodyPr vert="horz" lIns="91440" tIns="45720" rIns="91440" bIns="45720" rtlCol="0" anchor="ctr">
            <a:normAutofit/>
          </a:bodyPr>
          <a:lstStyle/>
          <a:p>
            <a:pPr defTabSz="914400"/>
            <a:r>
              <a:rPr lang="en-US" sz="3400"/>
              <a:t>Abstract</a:t>
            </a:r>
          </a:p>
        </p:txBody>
      </p:sp>
      <p:sp>
        <p:nvSpPr>
          <p:cNvPr id="11" name="Rectangle 10">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1000"/>
            <a:ext cx="24384000" cy="95250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6D69085-6BCB-2A23-E667-1F00DF264815}"/>
              </a:ext>
            </a:extLst>
          </p:cNvPr>
          <p:cNvSpPr>
            <a:spLocks noGrp="1"/>
          </p:cNvSpPr>
          <p:nvPr>
            <p:ph type="body" idx="1"/>
          </p:nvPr>
        </p:nvSpPr>
        <p:spPr>
          <a:xfrm>
            <a:off x="2933700" y="4927600"/>
            <a:ext cx="18495304" cy="6654800"/>
          </a:xfrm>
        </p:spPr>
        <p:txBody>
          <a:bodyPr vert="horz" lIns="91440" tIns="45720" rIns="91440" bIns="45720" rtlCol="0">
            <a:normAutofit/>
          </a:bodyPr>
          <a:lstStyle/>
          <a:p>
            <a:pPr indent="-228600" defTabSz="914400">
              <a:lnSpc>
                <a:spcPct val="110000"/>
              </a:lnSpc>
            </a:pPr>
            <a:endParaRPr lang="en-US" sz="3100" b="1"/>
          </a:p>
          <a:p>
            <a:pPr indent="-228600" defTabSz="914400">
              <a:lnSpc>
                <a:spcPct val="110000"/>
              </a:lnSpc>
            </a:pPr>
            <a:r>
              <a:rPr lang="en-US" sz="3100"/>
              <a:t>Lung cancer remains one of the most life-threatening diseases globally due to late-stage diagnosis. </a:t>
            </a:r>
          </a:p>
          <a:p>
            <a:pPr indent="-228600" defTabSz="914400">
              <a:lnSpc>
                <a:spcPct val="110000"/>
              </a:lnSpc>
            </a:pPr>
            <a:r>
              <a:rPr lang="en-US" sz="3100"/>
              <a:t>This project leverages supervised machine learning algorithms to predict the likelihood of lung cancer in individuals based on survey responses. </a:t>
            </a:r>
          </a:p>
          <a:p>
            <a:pPr indent="-228600" defTabSz="914400">
              <a:lnSpc>
                <a:spcPct val="110000"/>
              </a:lnSpc>
            </a:pPr>
            <a:r>
              <a:rPr lang="en-US" sz="3100"/>
              <a:t>The dataset includes demographic information and symptoms-related features. Various models including Logistic Regression, Decision Tree, Random Forest were trained and evaluated. </a:t>
            </a:r>
          </a:p>
          <a:p>
            <a:pPr indent="-228600" defTabSz="914400">
              <a:lnSpc>
                <a:spcPct val="110000"/>
              </a:lnSpc>
            </a:pPr>
            <a:r>
              <a:rPr lang="en-US" sz="3100"/>
              <a:t>The project focuses on preprocessing techniques, model training, performance evaluation, and selecting the best classifier to assist in early detection and potential life-saving interventions.</a:t>
            </a:r>
          </a:p>
          <a:p>
            <a:pPr indent="-228600" defTabSz="914400">
              <a:lnSpc>
                <a:spcPct val="110000"/>
              </a:lnSpc>
            </a:pPr>
            <a:endParaRPr lang="en-US" sz="3100"/>
          </a:p>
        </p:txBody>
      </p:sp>
    </p:spTree>
    <p:extLst>
      <p:ext uri="{BB962C8B-B14F-4D97-AF65-F5344CB8AC3E}">
        <p14:creationId xmlns:p14="http://schemas.microsoft.com/office/powerpoint/2010/main" val="196907700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E3D7A-0A0F-B3D7-DD01-72B05078B3D1}"/>
              </a:ext>
            </a:extLst>
          </p:cNvPr>
          <p:cNvSpPr>
            <a:spLocks noGrp="1"/>
          </p:cNvSpPr>
          <p:nvPr>
            <p:ph type="title"/>
          </p:nvPr>
        </p:nvSpPr>
        <p:spPr>
          <a:xfrm>
            <a:off x="1827590" y="1219200"/>
            <a:ext cx="20707522" cy="2652642"/>
          </a:xfrm>
        </p:spPr>
        <p:txBody>
          <a:bodyPr vert="horz" lIns="91440" tIns="45720" rIns="91440" bIns="45720" rtlCol="0" anchor="ctr">
            <a:normAutofit/>
          </a:bodyPr>
          <a:lstStyle/>
          <a:p>
            <a:pPr defTabSz="914400"/>
            <a:r>
              <a:rPr lang="en-US" sz="3400"/>
              <a:t>Project Objective</a:t>
            </a:r>
          </a:p>
        </p:txBody>
      </p:sp>
      <p:sp>
        <p:nvSpPr>
          <p:cNvPr id="11" name="Rectangle 10">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1000"/>
            <a:ext cx="24384000" cy="95250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D4BA6CB8-152B-F793-8FBB-44CA2DCBA189}"/>
              </a:ext>
            </a:extLst>
          </p:cNvPr>
          <p:cNvSpPr>
            <a:spLocks noGrp="1"/>
          </p:cNvSpPr>
          <p:nvPr>
            <p:ph type="body" idx="1"/>
          </p:nvPr>
        </p:nvSpPr>
        <p:spPr>
          <a:xfrm>
            <a:off x="2933700" y="4927600"/>
            <a:ext cx="18495304" cy="6654800"/>
          </a:xfrm>
        </p:spPr>
        <p:txBody>
          <a:bodyPr vert="horz" lIns="91440" tIns="45720" rIns="91440" bIns="45720" rtlCol="0">
            <a:normAutofit/>
          </a:bodyPr>
          <a:lstStyle/>
          <a:p>
            <a:pPr indent="-228600" defTabSz="914400"/>
            <a:r>
              <a:rPr lang="en-US" dirty="0"/>
              <a:t>To develop a machine learning-based predictive model for early detection of lung cancer using survey data. The aim is to evaluate and compare multiple classification algorithms to identify the most accurate model for diagnosing lung cancer based on patient symptoms and history.</a:t>
            </a:r>
            <a:endParaRPr lang="en-US"/>
          </a:p>
        </p:txBody>
      </p:sp>
    </p:spTree>
    <p:extLst>
      <p:ext uri="{BB962C8B-B14F-4D97-AF65-F5344CB8AC3E}">
        <p14:creationId xmlns:p14="http://schemas.microsoft.com/office/powerpoint/2010/main" val="18890875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84000"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2B1B-B3E2-A9EC-B8BD-F1E2392257E9}"/>
              </a:ext>
            </a:extLst>
          </p:cNvPr>
          <p:cNvSpPr>
            <a:spLocks noGrp="1"/>
          </p:cNvSpPr>
          <p:nvPr>
            <p:ph type="title"/>
          </p:nvPr>
        </p:nvSpPr>
        <p:spPr>
          <a:xfrm>
            <a:off x="1827590" y="1219200"/>
            <a:ext cx="20707522" cy="2652642"/>
          </a:xfrm>
        </p:spPr>
        <p:txBody>
          <a:bodyPr vert="horz" lIns="91440" tIns="45720" rIns="91440" bIns="45720" rtlCol="0" anchor="ctr">
            <a:normAutofit/>
          </a:bodyPr>
          <a:lstStyle/>
          <a:p>
            <a:pPr defTabSz="914400"/>
            <a:r>
              <a:rPr lang="en-US" altLang="en-US" sz="3400">
                <a:sym typeface="Times New Roman" panose="02020603050405020304" pitchFamily="18" charset="0"/>
              </a:rPr>
              <a:t>Tools &amp; Libraries used: </a:t>
            </a:r>
            <a:br>
              <a:rPr lang="en-US" altLang="en-US" sz="3400">
                <a:sym typeface="Times New Roman" panose="02020603050405020304" pitchFamily="18" charset="0"/>
              </a:rPr>
            </a:br>
            <a:endParaRPr lang="en-US" sz="3400"/>
          </a:p>
        </p:txBody>
      </p:sp>
      <p:sp>
        <p:nvSpPr>
          <p:cNvPr id="11" name="Rectangle 10">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1000"/>
            <a:ext cx="24384000" cy="95250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D5B856C-0B15-CA74-8314-5435FE2BC8D8}"/>
              </a:ext>
            </a:extLst>
          </p:cNvPr>
          <p:cNvSpPr>
            <a:spLocks noGrp="1"/>
          </p:cNvSpPr>
          <p:nvPr>
            <p:ph type="body" idx="1"/>
          </p:nvPr>
        </p:nvSpPr>
        <p:spPr>
          <a:xfrm>
            <a:off x="2933700" y="4927600"/>
            <a:ext cx="18495304" cy="6654800"/>
          </a:xfrm>
        </p:spPr>
        <p:txBody>
          <a:bodyPr vert="horz" lIns="91440" tIns="45720" rIns="91440" bIns="45720" rtlCol="0">
            <a:normAutofit/>
          </a:bodyPr>
          <a:lstStyle/>
          <a:p>
            <a:pPr indent="-228600" defTabSz="914400">
              <a:spcBef>
                <a:spcPts val="1200"/>
              </a:spcBef>
              <a:buSzPct val="100000"/>
            </a:pPr>
            <a:r>
              <a:rPr lang="en-US" altLang="en-US">
                <a:sym typeface="Times Roman"/>
              </a:rPr>
              <a:t>Python (Jupyter Notebook environment)</a:t>
            </a:r>
          </a:p>
          <a:p>
            <a:pPr indent="-228600" defTabSz="914400">
              <a:spcBef>
                <a:spcPts val="1200"/>
              </a:spcBef>
              <a:buSzPct val="100000"/>
            </a:pPr>
            <a:r>
              <a:rPr lang="en-US" altLang="en-US">
                <a:sym typeface="Times Roman"/>
              </a:rPr>
              <a:t>Pandas – for data handling and manipulation</a:t>
            </a:r>
          </a:p>
          <a:p>
            <a:pPr indent="-228600" defTabSz="914400">
              <a:spcBef>
                <a:spcPts val="1200"/>
              </a:spcBef>
              <a:buSzPct val="100000"/>
            </a:pPr>
            <a:r>
              <a:rPr lang="en-US" altLang="en-US">
                <a:sym typeface="Times Roman"/>
              </a:rPr>
              <a:t>Matplotlib, Seaborn – for Data Visualizations</a:t>
            </a:r>
          </a:p>
          <a:p>
            <a:pPr indent="-228600" defTabSz="914400">
              <a:spcBef>
                <a:spcPts val="1200"/>
              </a:spcBef>
              <a:buSzPct val="100000"/>
            </a:pPr>
            <a:r>
              <a:rPr lang="en-US" altLang="en-US">
                <a:sym typeface="Times Roman"/>
              </a:rPr>
              <a:t>Scikit-learn – for model building and evaluation</a:t>
            </a:r>
          </a:p>
          <a:p>
            <a:pPr indent="-228600" defTabSz="914400">
              <a:spcBef>
                <a:spcPts val="1200"/>
              </a:spcBef>
              <a:buSzPct val="100000"/>
            </a:pPr>
            <a:r>
              <a:rPr lang="en-US" altLang="en-US">
                <a:sym typeface="Times Roman"/>
              </a:rPr>
              <a:t>LabelEncoder, StandardScaler – for Data preprocessing</a:t>
            </a:r>
          </a:p>
          <a:p>
            <a:pPr indent="-228600" defTabSz="914400"/>
            <a:endParaRPr lang="en-US"/>
          </a:p>
        </p:txBody>
      </p:sp>
    </p:spTree>
    <p:extLst>
      <p:ext uri="{BB962C8B-B14F-4D97-AF65-F5344CB8AC3E}">
        <p14:creationId xmlns:p14="http://schemas.microsoft.com/office/powerpoint/2010/main" val="309868473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6B92C4D-D9EE-3AD1-E7F5-FB392EE14AA8}"/>
              </a:ext>
            </a:extLst>
          </p:cNvPr>
          <p:cNvSpPr>
            <a:spLocks noGrp="1" noChangeArrowheads="1"/>
          </p:cNvSpPr>
          <p:nvPr>
            <p:ph type="body" sz="quarter" idx="2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3100" b="0" i="0" u="none" strike="noStrike" cap="none" normalizeH="0" baseline="0" dirty="0">
                <a:ln>
                  <a:noFill/>
                </a:ln>
                <a:effectLst/>
              </a:rPr>
              <a:t>The dataset was loaded from a CSV file named survey lung cancer.csv </a:t>
            </a:r>
          </a:p>
        </p:txBody>
      </p:sp>
      <p:sp>
        <p:nvSpPr>
          <p:cNvPr id="2" name="Title 1">
            <a:extLst>
              <a:ext uri="{FF2B5EF4-FFF2-40B4-BE49-F238E27FC236}">
                <a16:creationId xmlns:a16="http://schemas.microsoft.com/office/drawing/2014/main" id="{F21BD3FB-5683-1CFE-F40A-53C0416D7B16}"/>
              </a:ext>
            </a:extLst>
          </p:cNvPr>
          <p:cNvSpPr>
            <a:spLocks noGrp="1"/>
          </p:cNvSpPr>
          <p:nvPr>
            <p:ph type="title"/>
          </p:nvPr>
        </p:nvSpPr>
        <p:spPr/>
        <p:txBody>
          <a:bodyPr>
            <a:normAutofit fontScale="90000"/>
          </a:bodyPr>
          <a:lstStyle/>
          <a:p>
            <a:r>
              <a:rPr lang="en-US" sz="6300" dirty="0">
                <a:latin typeface="Times New Roman" panose="02020603050405020304" pitchFamily="18" charset="0"/>
                <a:cs typeface="Times New Roman" panose="02020603050405020304" pitchFamily="18" charset="0"/>
              </a:rPr>
              <a:t>Data Set &amp; Feature Overview</a:t>
            </a:r>
          </a:p>
        </p:txBody>
      </p:sp>
      <p:pic>
        <p:nvPicPr>
          <p:cNvPr id="7" name="Screenshot 2025-04-19 at 6.55.45 PM.png" descr="Screenshot 2025-04-19 at 6.55.45 PM.png">
            <a:extLst>
              <a:ext uri="{FF2B5EF4-FFF2-40B4-BE49-F238E27FC236}">
                <a16:creationId xmlns:a16="http://schemas.microsoft.com/office/drawing/2014/main" id="{AFD95773-E720-7DA2-B492-1ED6B64880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730034" y="0"/>
            <a:ext cx="19250531" cy="13716001"/>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pic>
      <p:graphicFrame>
        <p:nvGraphicFramePr>
          <p:cNvPr id="9" name="Rectangle 2">
            <a:extLst>
              <a:ext uri="{FF2B5EF4-FFF2-40B4-BE49-F238E27FC236}">
                <a16:creationId xmlns:a16="http://schemas.microsoft.com/office/drawing/2014/main" id="{13CCDBCE-3C74-28A0-E5BA-AD5A11BD0FA3}"/>
              </a:ext>
            </a:extLst>
          </p:cNvPr>
          <p:cNvGraphicFramePr/>
          <p:nvPr>
            <p:extLst>
              <p:ext uri="{D42A27DB-BD31-4B8C-83A1-F6EECF244321}">
                <p14:modId xmlns:p14="http://schemas.microsoft.com/office/powerpoint/2010/main" val="857480119"/>
              </p:ext>
            </p:extLst>
          </p:nvPr>
        </p:nvGraphicFramePr>
        <p:xfrm>
          <a:off x="1206500" y="3327400"/>
          <a:ext cx="9779000" cy="8256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31628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A1C1-4348-42E6-2526-66ADC7968211}"/>
              </a:ext>
            </a:extLst>
          </p:cNvPr>
          <p:cNvSpPr>
            <a:spLocks noGrp="1"/>
          </p:cNvSpPr>
          <p:nvPr>
            <p:ph type="title"/>
          </p:nvPr>
        </p:nvSpPr>
        <p:spPr>
          <a:xfrm>
            <a:off x="1286934" y="1286934"/>
            <a:ext cx="6722996" cy="2535620"/>
          </a:xfrm>
        </p:spPr>
        <p:txBody>
          <a:bodyPr vert="horz" lIns="91440" tIns="45720" rIns="91440" bIns="45720" rtlCol="0" anchor="b">
            <a:normAutofit/>
          </a:bodyPr>
          <a:lstStyle/>
          <a:p>
            <a:pPr algn="l" defTabSz="914400"/>
            <a:r>
              <a:rPr lang="en-US" sz="4800"/>
              <a:t>Data Preprocessing</a:t>
            </a:r>
          </a:p>
        </p:txBody>
      </p:sp>
      <p:sp>
        <p:nvSpPr>
          <p:cNvPr id="5" name="Rectangle 1">
            <a:extLst>
              <a:ext uri="{FF2B5EF4-FFF2-40B4-BE49-F238E27FC236}">
                <a16:creationId xmlns:a16="http://schemas.microsoft.com/office/drawing/2014/main" id="{7F3080D7-18B7-77E1-C12B-EA8654D11DA5}"/>
              </a:ext>
            </a:extLst>
          </p:cNvPr>
          <p:cNvSpPr>
            <a:spLocks noGrp="1" noChangeArrowheads="1"/>
          </p:cNvSpPr>
          <p:nvPr>
            <p:ph type="body" idx="4294967295"/>
          </p:nvPr>
        </p:nvSpPr>
        <p:spPr bwMode="auto">
          <a:xfrm>
            <a:off x="1286934" y="4192126"/>
            <a:ext cx="6722996" cy="805702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a:spcBef>
                <a:spcPct val="0"/>
              </a:spcBef>
              <a:spcAft>
                <a:spcPts val="600"/>
              </a:spcAft>
              <a:buClrTx/>
              <a:buSzTx/>
              <a:tabLst/>
            </a:pPr>
            <a:r>
              <a:rPr kumimoji="0" lang="en-US" altLang="en-US" sz="2800" b="0" i="0" u="none" strike="noStrike" cap="none" normalizeH="0" baseline="0">
                <a:ln>
                  <a:noFill/>
                </a:ln>
              </a:rPr>
              <a:t>Stripped leading whitespace from column names.</a:t>
            </a:r>
          </a:p>
          <a:p>
            <a:pPr marL="0" marR="0" lvl="0" indent="-228600" defTabSz="914400">
              <a:spcBef>
                <a:spcPct val="0"/>
              </a:spcBef>
              <a:spcAft>
                <a:spcPts val="600"/>
              </a:spcAft>
              <a:buClrTx/>
              <a:buSzTx/>
              <a:tabLst/>
            </a:pPr>
            <a:r>
              <a:rPr kumimoji="0" lang="en-US" altLang="en-US" sz="2800" b="0" i="0" u="none" strike="noStrike" cap="none" normalizeH="0" baseline="0">
                <a:ln>
                  <a:noFill/>
                </a:ln>
              </a:rPr>
              <a:t>Converted categorical values to binary using Label Encoding (1 = Yes, 0 = No).</a:t>
            </a:r>
          </a:p>
          <a:p>
            <a:pPr marL="0" marR="0" lvl="0" indent="-228600" defTabSz="914400">
              <a:spcBef>
                <a:spcPct val="0"/>
              </a:spcBef>
              <a:spcAft>
                <a:spcPts val="600"/>
              </a:spcAft>
              <a:buClrTx/>
              <a:buSzTx/>
              <a:tabLst/>
            </a:pPr>
            <a:r>
              <a:rPr kumimoji="0" lang="en-US" altLang="en-US" sz="2800" b="0" i="0" u="none" strike="noStrike" cap="none" normalizeH="0" baseline="0">
                <a:ln>
                  <a:noFill/>
                </a:ln>
              </a:rPr>
              <a:t>Removed null values to ensure clean input for model training.</a:t>
            </a:r>
          </a:p>
          <a:p>
            <a:pPr marL="0" marR="0" lvl="0" indent="-228600" defTabSz="914400">
              <a:spcBef>
                <a:spcPct val="0"/>
              </a:spcBef>
              <a:spcAft>
                <a:spcPts val="600"/>
              </a:spcAft>
              <a:buClrTx/>
              <a:buSzTx/>
              <a:tabLst/>
            </a:pPr>
            <a:r>
              <a:rPr kumimoji="0" lang="en-US" altLang="en-US" sz="2800" b="0" i="0" u="none" strike="noStrike" cap="none" normalizeH="0" baseline="0">
                <a:ln>
                  <a:noFill/>
                </a:ln>
              </a:rPr>
              <a:t>Eliminated duplicate records to avoid bias in prediction</a:t>
            </a:r>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7586" y="1466850"/>
            <a:ext cx="13392150" cy="1078230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7944" y="1599634"/>
            <a:ext cx="13131434" cy="10516734"/>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78565B8-81FC-A599-0C5A-AB4ED8535204}"/>
              </a:ext>
            </a:extLst>
          </p:cNvPr>
          <p:cNvPicPr>
            <a:picLocks noChangeAspect="1"/>
          </p:cNvPicPr>
          <p:nvPr/>
        </p:nvPicPr>
        <p:blipFill>
          <a:blip r:embed="rId3"/>
          <a:srcRect r="65030" b="1"/>
          <a:stretch/>
        </p:blipFill>
        <p:spPr>
          <a:xfrm>
            <a:off x="12825990" y="2303820"/>
            <a:ext cx="6822257" cy="9169084"/>
          </a:xfrm>
          <a:prstGeom prst="rect">
            <a:avLst/>
          </a:prstGeom>
          <a:noFill/>
        </p:spPr>
      </p:pic>
    </p:spTree>
    <p:extLst>
      <p:ext uri="{BB962C8B-B14F-4D97-AF65-F5344CB8AC3E}">
        <p14:creationId xmlns:p14="http://schemas.microsoft.com/office/powerpoint/2010/main" val="351361840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Data Preprocessing">
            <a:extLst>
              <a:ext uri="{FF2B5EF4-FFF2-40B4-BE49-F238E27FC236}">
                <a16:creationId xmlns:a16="http://schemas.microsoft.com/office/drawing/2014/main" id="{DF4DFF1C-5223-4A62-8CC2-8A374539E86D}"/>
              </a:ext>
            </a:extLst>
          </p:cNvPr>
          <p:cNvSpPr txBox="1">
            <a:spLocks noGrp="1"/>
          </p:cNvSpPr>
          <p:nvPr>
            <p:ph type="title"/>
          </p:nvPr>
        </p:nvSpPr>
        <p:spPr>
          <a:xfrm>
            <a:off x="1838239" y="426721"/>
            <a:ext cx="20707522" cy="2652642"/>
          </a:xfrm>
        </p:spPr>
        <p:txBody>
          <a:bodyPr/>
          <a:lstStyle>
            <a:lvl1pPr defTabSz="2316421">
              <a:defRPr sz="9500" spc="-95"/>
            </a:lvl1pPr>
          </a:lstStyle>
          <a:p>
            <a:pPr eaLnBrk="1" fontAlgn="auto" hangingPunct="1">
              <a:spcBef>
                <a:spcPts val="0"/>
              </a:spcBef>
              <a:spcAft>
                <a:spcPts val="0"/>
              </a:spcAft>
              <a:defRPr/>
            </a:pPr>
            <a:r>
              <a:rPr dirty="0"/>
              <a:t>Data Preprocessing</a:t>
            </a:r>
          </a:p>
        </p:txBody>
      </p:sp>
      <p:sp>
        <p:nvSpPr>
          <p:cNvPr id="10243" name="Data Manipulation">
            <a:extLst>
              <a:ext uri="{FF2B5EF4-FFF2-40B4-BE49-F238E27FC236}">
                <a16:creationId xmlns:a16="http://schemas.microsoft.com/office/drawing/2014/main" id="{769CA399-B8F1-4649-982F-F26DE3BFCD88}"/>
              </a:ext>
            </a:extLst>
          </p:cNvPr>
          <p:cNvSpPr txBox="1">
            <a:spLocks noGrp="1" noChangeArrowheads="1"/>
          </p:cNvSpPr>
          <p:nvPr>
            <p:ph type="body" idx="1"/>
          </p:nvPr>
        </p:nvSpPr>
        <p:spPr>
          <a:xfrm>
            <a:off x="1206500" y="2320925"/>
            <a:ext cx="21971000" cy="1003300"/>
          </a:xfrm>
        </p:spPr>
        <p:txBody>
          <a:bodyPr/>
          <a:lstStyle/>
          <a:p>
            <a:pPr eaLnBrk="1" hangingPunct="1">
              <a:spcBef>
                <a:spcPct val="0"/>
              </a:spcBef>
            </a:pPr>
            <a:r>
              <a:rPr lang="en-US" altLang="en-US" sz="3500" dirty="0">
                <a:latin typeface="Times New Roman" panose="02020603050405020304" pitchFamily="18" charset="0"/>
                <a:ea typeface="Graphik Light"/>
                <a:cs typeface="Times New Roman" panose="02020603050405020304" pitchFamily="18" charset="0"/>
                <a:sym typeface="Times New Roman" panose="02020603050405020304" pitchFamily="18" charset="0"/>
              </a:rPr>
              <a:t>Data Manipulation                                                           Data Scaling</a:t>
            </a:r>
          </a:p>
        </p:txBody>
      </p:sp>
      <p:pic>
        <p:nvPicPr>
          <p:cNvPr id="10244" name="Screenshot 2025-04-19 at 8.00.42 PM.png" descr="Screenshot 2025-04-19 at 8.00.42 PM.png">
            <a:extLst>
              <a:ext uri="{FF2B5EF4-FFF2-40B4-BE49-F238E27FC236}">
                <a16:creationId xmlns:a16="http://schemas.microsoft.com/office/drawing/2014/main" id="{3DB8D821-EFA8-4B1D-B401-B849662B7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21" y="3361083"/>
            <a:ext cx="9226549" cy="8307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4" name="Picture 3">
            <a:extLst>
              <a:ext uri="{FF2B5EF4-FFF2-40B4-BE49-F238E27FC236}">
                <a16:creationId xmlns:a16="http://schemas.microsoft.com/office/drawing/2014/main" id="{4229DC69-D3A0-566A-0474-B9ACA03DDE7F}"/>
              </a:ext>
            </a:extLst>
          </p:cNvPr>
          <p:cNvPicPr>
            <a:picLocks noChangeAspect="1"/>
          </p:cNvPicPr>
          <p:nvPr/>
        </p:nvPicPr>
        <p:blipFill>
          <a:blip r:embed="rId3"/>
          <a:stretch>
            <a:fillRect/>
          </a:stretch>
        </p:blipFill>
        <p:spPr>
          <a:xfrm>
            <a:off x="10962275" y="3361083"/>
            <a:ext cx="11364911" cy="8307456"/>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itle 1">
            <a:extLst>
              <a:ext uri="{FF2B5EF4-FFF2-40B4-BE49-F238E27FC236}">
                <a16:creationId xmlns:a16="http://schemas.microsoft.com/office/drawing/2014/main" id="{43A448AB-6942-43FE-AA7A-75F77054B9A7}"/>
              </a:ext>
            </a:extLst>
          </p:cNvPr>
          <p:cNvSpPr txBox="1">
            <a:spLocks noGrp="1"/>
          </p:cNvSpPr>
          <p:nvPr>
            <p:ph type="title"/>
          </p:nvPr>
        </p:nvSpPr>
        <p:spPr>
          <a:xfrm>
            <a:off x="1206500" y="635000"/>
            <a:ext cx="21971000" cy="1689100"/>
          </a:xfrm>
        </p:spPr>
        <p:txBody>
          <a:bodyPr anchor="ctr">
            <a:normAutofit fontScale="90000"/>
          </a:bodyPr>
          <a:lstStyle>
            <a:lvl1pPr defTabSz="2316421">
              <a:defRPr sz="9500" spc="-95"/>
            </a:lvl1pPr>
          </a:lstStyle>
          <a:p>
            <a:pPr eaLnBrk="1" fontAlgn="auto" hangingPunct="1">
              <a:spcBef>
                <a:spcPts val="0"/>
              </a:spcBef>
              <a:spcAft>
                <a:spcPts val="0"/>
              </a:spcAft>
              <a:defRPr/>
            </a:pPr>
            <a:r>
              <a:rPr lang="en-US" sz="11100" dirty="0"/>
              <a:t>Exploratory Data Analysis (EDA)</a:t>
            </a:r>
          </a:p>
        </p:txBody>
      </p:sp>
      <p:sp>
        <p:nvSpPr>
          <p:cNvPr id="12291" name="Slide Subtitle">
            <a:extLst>
              <a:ext uri="{FF2B5EF4-FFF2-40B4-BE49-F238E27FC236}">
                <a16:creationId xmlns:a16="http://schemas.microsoft.com/office/drawing/2014/main" id="{E117F3B8-ACA5-443C-9087-AAE86338E5C2}"/>
              </a:ext>
            </a:extLst>
          </p:cNvPr>
          <p:cNvSpPr txBox="1">
            <a:spLocks noGrp="1" noChangeArrowheads="1"/>
          </p:cNvSpPr>
          <p:nvPr>
            <p:ph type="body" sz="half" idx="4294967295"/>
          </p:nvPr>
        </p:nvSpPr>
        <p:spPr>
          <a:xfrm>
            <a:off x="13398500" y="4375150"/>
            <a:ext cx="10985500" cy="6845300"/>
          </a:xfrm>
        </p:spPr>
        <p:txBody>
          <a:bodyPr anchor="t">
            <a:normAutofit/>
          </a:bodyPr>
          <a:lstStyle/>
          <a:p>
            <a:pPr marL="0" indent="0">
              <a:spcBef>
                <a:spcPct val="0"/>
              </a:spcBef>
              <a:spcAft>
                <a:spcPts val="600"/>
              </a:spcAft>
              <a:buNone/>
            </a:pPr>
            <a:r>
              <a:rPr lang="en-US" b="1" dirty="0"/>
              <a:t>Gender vs Lung Cancer:</a:t>
            </a:r>
            <a:r>
              <a:rPr lang="en-US" dirty="0"/>
              <a:t> </a:t>
            </a:r>
          </a:p>
          <a:p>
            <a:pPr>
              <a:spcBef>
                <a:spcPct val="0"/>
              </a:spcBef>
              <a:spcAft>
                <a:spcPts val="600"/>
              </a:spcAft>
            </a:pPr>
            <a:endParaRPr lang="en-US" dirty="0"/>
          </a:p>
          <a:p>
            <a:pPr marL="0" indent="0">
              <a:spcBef>
                <a:spcPct val="0"/>
              </a:spcBef>
              <a:spcAft>
                <a:spcPts val="600"/>
              </a:spcAft>
              <a:buNone/>
            </a:pPr>
            <a:r>
              <a:rPr lang="en-US" dirty="0"/>
              <a:t>Count plots show the distribution of lung cancer cases across different genders.</a:t>
            </a:r>
            <a:endParaRPr lang="en-US" altLang="en-US" kern="1200" dirty="0"/>
          </a:p>
        </p:txBody>
      </p:sp>
      <p:sp>
        <p:nvSpPr>
          <p:cNvPr id="4" name="TextBox 3">
            <a:extLst>
              <a:ext uri="{FF2B5EF4-FFF2-40B4-BE49-F238E27FC236}">
                <a16:creationId xmlns:a16="http://schemas.microsoft.com/office/drawing/2014/main" id="{CCE22A7A-6E62-2EE5-F20F-C60B8E1AA7C1}"/>
              </a:ext>
            </a:extLst>
          </p:cNvPr>
          <p:cNvSpPr txBox="1"/>
          <p:nvPr/>
        </p:nvSpPr>
        <p:spPr>
          <a:xfrm>
            <a:off x="1351722" y="2979191"/>
            <a:ext cx="18466904" cy="6412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spcBef>
                <a:spcPct val="0"/>
              </a:spcBef>
              <a:spcAft>
                <a:spcPts val="600"/>
              </a:spcAft>
            </a:pPr>
            <a:r>
              <a:rPr lang="en-US" sz="3000" kern="1200" dirty="0">
                <a:latin typeface="Times New Roman" panose="02020603050405020304" pitchFamily="18" charset="0"/>
                <a:ea typeface="Tahoma" panose="020B0604030504040204" pitchFamily="34" charset="0"/>
                <a:cs typeface="Times New Roman" panose="02020603050405020304" pitchFamily="18" charset="0"/>
              </a:rPr>
              <a:t>To identify patterns, correlations, and trends in the dataset that could influence lung cancer predictions</a:t>
            </a:r>
            <a:endParaRPr lang="en-US" altLang="en-US" sz="3000" kern="12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2495BA0-A853-3737-5AD4-6ADAC3C7AD55}"/>
              </a:ext>
            </a:extLst>
          </p:cNvPr>
          <p:cNvPicPr>
            <a:picLocks noChangeAspect="1"/>
          </p:cNvPicPr>
          <p:nvPr/>
        </p:nvPicPr>
        <p:blipFill>
          <a:blip r:embed="rId2"/>
          <a:stretch>
            <a:fillRect/>
          </a:stretch>
        </p:blipFill>
        <p:spPr>
          <a:xfrm>
            <a:off x="1351722" y="4375912"/>
            <a:ext cx="9601200" cy="8246784"/>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E9CDB-6E90-63DA-2F99-AA6B101CF526}"/>
            </a:ext>
          </a:extLst>
        </p:cNvPr>
        <p:cNvGrpSpPr/>
        <p:nvPr/>
      </p:nvGrpSpPr>
      <p:grpSpPr>
        <a:xfrm>
          <a:off x="0" y="0"/>
          <a:ext cx="0" cy="0"/>
          <a:chOff x="0" y="0"/>
          <a:chExt cx="0" cy="0"/>
        </a:xfrm>
      </p:grpSpPr>
      <p:sp>
        <p:nvSpPr>
          <p:cNvPr id="199" name="Title 1">
            <a:extLst>
              <a:ext uri="{FF2B5EF4-FFF2-40B4-BE49-F238E27FC236}">
                <a16:creationId xmlns:a16="http://schemas.microsoft.com/office/drawing/2014/main" id="{87937F15-6D92-0E1A-6CBE-B01AABFFD387}"/>
              </a:ext>
            </a:extLst>
          </p:cNvPr>
          <p:cNvSpPr txBox="1">
            <a:spLocks noGrp="1"/>
          </p:cNvSpPr>
          <p:nvPr>
            <p:ph type="title"/>
          </p:nvPr>
        </p:nvSpPr>
        <p:spPr>
          <a:xfrm>
            <a:off x="1206500" y="635000"/>
            <a:ext cx="21971000" cy="1689100"/>
          </a:xfrm>
        </p:spPr>
        <p:txBody>
          <a:bodyPr anchor="ctr">
            <a:normAutofit fontScale="90000"/>
          </a:bodyPr>
          <a:lstStyle>
            <a:lvl1pPr defTabSz="2316421">
              <a:defRPr sz="9500" spc="-95"/>
            </a:lvl1pPr>
          </a:lstStyle>
          <a:p>
            <a:pPr eaLnBrk="1" fontAlgn="auto" hangingPunct="1">
              <a:spcBef>
                <a:spcPts val="0"/>
              </a:spcBef>
              <a:spcAft>
                <a:spcPts val="0"/>
              </a:spcAft>
              <a:defRPr/>
            </a:pPr>
            <a:r>
              <a:rPr lang="en-US" sz="11100" dirty="0"/>
              <a:t>Exploratory Data Analysis (EDA)</a:t>
            </a:r>
          </a:p>
        </p:txBody>
      </p:sp>
      <p:sp>
        <p:nvSpPr>
          <p:cNvPr id="12291" name="Slide Subtitle">
            <a:extLst>
              <a:ext uri="{FF2B5EF4-FFF2-40B4-BE49-F238E27FC236}">
                <a16:creationId xmlns:a16="http://schemas.microsoft.com/office/drawing/2014/main" id="{2CD1A878-06C1-33F7-2F7C-B6DDE7820500}"/>
              </a:ext>
            </a:extLst>
          </p:cNvPr>
          <p:cNvSpPr txBox="1">
            <a:spLocks noGrp="1" noChangeArrowheads="1"/>
          </p:cNvSpPr>
          <p:nvPr>
            <p:ph type="body" sz="half" idx="4294967295"/>
          </p:nvPr>
        </p:nvSpPr>
        <p:spPr>
          <a:xfrm>
            <a:off x="13398500" y="4375150"/>
            <a:ext cx="10985500" cy="6845300"/>
          </a:xfrm>
        </p:spPr>
        <p:txBody>
          <a:bodyPr anchor="t">
            <a:normAutofit/>
          </a:bodyPr>
          <a:lstStyle/>
          <a:p>
            <a:pPr marL="0" indent="0">
              <a:spcBef>
                <a:spcPct val="0"/>
              </a:spcBef>
              <a:spcAft>
                <a:spcPts val="600"/>
              </a:spcAft>
              <a:buNone/>
            </a:pPr>
            <a:r>
              <a:rPr lang="en-US" b="1" dirty="0"/>
              <a:t>Age Factor:</a:t>
            </a:r>
          </a:p>
          <a:p>
            <a:pPr marL="0" indent="0">
              <a:spcBef>
                <a:spcPct val="0"/>
              </a:spcBef>
              <a:spcAft>
                <a:spcPts val="600"/>
              </a:spcAft>
              <a:buNone/>
            </a:pPr>
            <a:r>
              <a:rPr lang="en-US" dirty="0"/>
              <a:t> Box plots reveal a higher tendency of lung cancer occurrence in certain age ranges.</a:t>
            </a:r>
            <a:endParaRPr lang="en-US" altLang="en-US" kern="1200" dirty="0"/>
          </a:p>
        </p:txBody>
      </p:sp>
      <p:sp>
        <p:nvSpPr>
          <p:cNvPr id="4" name="TextBox 3">
            <a:extLst>
              <a:ext uri="{FF2B5EF4-FFF2-40B4-BE49-F238E27FC236}">
                <a16:creationId xmlns:a16="http://schemas.microsoft.com/office/drawing/2014/main" id="{A3BDF7E5-BAEB-B07A-919A-DDE2823DCDB6}"/>
              </a:ext>
            </a:extLst>
          </p:cNvPr>
          <p:cNvSpPr txBox="1"/>
          <p:nvPr/>
        </p:nvSpPr>
        <p:spPr>
          <a:xfrm>
            <a:off x="1351722" y="2979191"/>
            <a:ext cx="18466904" cy="6412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spcBef>
                <a:spcPct val="0"/>
              </a:spcBef>
              <a:spcAft>
                <a:spcPts val="600"/>
              </a:spcAft>
            </a:pPr>
            <a:r>
              <a:rPr lang="en-US" sz="3000" kern="1200" dirty="0">
                <a:latin typeface="Times New Roman" panose="02020603050405020304" pitchFamily="18" charset="0"/>
                <a:cs typeface="Times New Roman" panose="02020603050405020304" pitchFamily="18" charset="0"/>
              </a:rPr>
              <a:t>To identify patterns, correlations, and trends in the dataset that could influence lung cancer predictions</a:t>
            </a:r>
            <a:endParaRPr lang="en-US" altLang="en-US" sz="3000" kern="1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6ECB74C-E289-095D-1D41-7454A73EB650}"/>
              </a:ext>
            </a:extLst>
          </p:cNvPr>
          <p:cNvPicPr>
            <a:picLocks noChangeAspect="1"/>
          </p:cNvPicPr>
          <p:nvPr/>
        </p:nvPicPr>
        <p:blipFill>
          <a:blip r:embed="rId2"/>
          <a:stretch>
            <a:fillRect/>
          </a:stretch>
        </p:blipFill>
        <p:spPr>
          <a:xfrm>
            <a:off x="1411319" y="4833327"/>
            <a:ext cx="9481968" cy="8247673"/>
          </a:xfrm>
          <a:prstGeom prst="rect">
            <a:avLst/>
          </a:prstGeom>
        </p:spPr>
      </p:pic>
    </p:spTree>
    <p:extLst>
      <p:ext uri="{BB962C8B-B14F-4D97-AF65-F5344CB8AC3E}">
        <p14:creationId xmlns:p14="http://schemas.microsoft.com/office/powerpoint/2010/main" val="251520173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37_MinimalistDark">
  <a:themeElements>
    <a:clrScheme name="37_MinimalistDark">
      <a:dk1>
        <a:srgbClr val="000000"/>
      </a:dk1>
      <a:lt1>
        <a:srgbClr val="FFFFFF"/>
      </a:lt1>
      <a:dk2>
        <a:srgbClr val="6F6F6F"/>
      </a:dk2>
      <a:lt2>
        <a:srgbClr val="D5D5D5"/>
      </a:lt2>
      <a:accent1>
        <a:srgbClr val="9BAABB"/>
      </a:accent1>
      <a:accent2>
        <a:srgbClr val="4CECD6"/>
      </a:accent2>
      <a:accent3>
        <a:srgbClr val="31FD29"/>
      </a:accent3>
      <a:accent4>
        <a:srgbClr val="FEFB00"/>
      </a:accent4>
      <a:accent5>
        <a:srgbClr val="F8ADB9"/>
      </a:accent5>
      <a:accent6>
        <a:srgbClr val="DE9DFE"/>
      </a:accent6>
      <a:hlink>
        <a:srgbClr val="0000FF"/>
      </a:hlink>
      <a:folHlink>
        <a:srgbClr val="FF00FF"/>
      </a:folHlink>
    </a:clrScheme>
    <a:fontScheme name="37_MinimalistDark">
      <a:majorFont>
        <a:latin typeface="Produkt Extralight"/>
        <a:ea typeface="Produkt Extralight"/>
        <a:cs typeface="Produkt Extralight"/>
      </a:majorFont>
      <a:minorFont>
        <a:latin typeface="Produkt Extralight"/>
        <a:ea typeface="Produkt Extralight"/>
        <a:cs typeface="Produkt Extralight"/>
      </a:minorFont>
    </a:fontScheme>
    <a:fmtScheme name="37_Minimalist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chemeClr val="accent1">
                <a:satOff val="5092"/>
                <a:lumOff val="-28652"/>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168</TotalTime>
  <Words>906</Words>
  <Application>Microsoft Office PowerPoint</Application>
  <PresentationFormat>Custom</PresentationFormat>
  <Paragraphs>102</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Bookman Old Style</vt:lpstr>
      <vt:lpstr>Graphik Light</vt:lpstr>
      <vt:lpstr>Helvetica Neue</vt:lpstr>
      <vt:lpstr>Produkt Light</vt:lpstr>
      <vt:lpstr>Rockwell</vt:lpstr>
      <vt:lpstr>Times New Roman</vt:lpstr>
      <vt:lpstr>Times Roman</vt:lpstr>
      <vt:lpstr>Damask</vt:lpstr>
      <vt:lpstr>Lung Cancer Prediction Using Machine Learning</vt:lpstr>
      <vt:lpstr>Abstract</vt:lpstr>
      <vt:lpstr>Project Objective</vt:lpstr>
      <vt:lpstr>Tools &amp; Libraries used:  </vt:lpstr>
      <vt:lpstr>Data Set &amp; Feature Overview</vt:lpstr>
      <vt:lpstr>Data Preprocessing</vt:lpstr>
      <vt:lpstr>Data Preprocessing</vt:lpstr>
      <vt:lpstr>Exploratory Data Analysis (EDA)</vt:lpstr>
      <vt:lpstr>Exploratory Data Analysis (EDA)</vt:lpstr>
      <vt:lpstr>Exploratory Data Analysis (EDA)</vt:lpstr>
      <vt:lpstr>EDA</vt:lpstr>
      <vt:lpstr>Machine Learning Models &amp; Methodology</vt:lpstr>
      <vt:lpstr>Machine Learning Models &amp; Methodology</vt:lpstr>
      <vt:lpstr>Evaluation Metrics &amp; Results</vt:lpstr>
      <vt:lpstr>Results Summary: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Prediction Using Machine Learning</dc:title>
  <dc:creator>bhavani bhimavaram</dc:creator>
  <cp:lastModifiedBy>aashritha goud</cp:lastModifiedBy>
  <cp:revision>4</cp:revision>
  <dcterms:modified xsi:type="dcterms:W3CDTF">2025-04-23T15:23:37Z</dcterms:modified>
</cp:coreProperties>
</file>