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17" r:id="rId5"/>
    <p:sldId id="307" r:id="rId6"/>
    <p:sldId id="309" r:id="rId7"/>
    <p:sldId id="320" r:id="rId8"/>
    <p:sldId id="314" r:id="rId9"/>
    <p:sldId id="311" r:id="rId10"/>
    <p:sldId id="318" r:id="rId11"/>
    <p:sldId id="310" r:id="rId12"/>
    <p:sldId id="316" r:id="rId13"/>
    <p:sldId id="308" r:id="rId14"/>
    <p:sldId id="278" r:id="rId15"/>
    <p:sldId id="263" r:id="rId16"/>
    <p:sldId id="312" r:id="rId17"/>
    <p:sldId id="315" r:id="rId18"/>
    <p:sldId id="319"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62" d="100"/>
          <a:sy n="62" d="100"/>
        </p:scale>
        <p:origin x="828" y="4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RITHA KANDRA" userId="755914fcfbea2721" providerId="LiveId" clId="{F93D8824-47BA-4174-8185-5B844CB65365}"/>
    <pc:docChg chg="custSel addSld modSld sldOrd">
      <pc:chgData name="AASHRITHA KANDRA" userId="755914fcfbea2721" providerId="LiveId" clId="{F93D8824-47BA-4174-8185-5B844CB65365}" dt="2024-05-30T16:52:19.825" v="283" actId="20577"/>
      <pc:docMkLst>
        <pc:docMk/>
      </pc:docMkLst>
      <pc:sldChg chg="modSp mod">
        <pc:chgData name="AASHRITHA KANDRA" userId="755914fcfbea2721" providerId="LiveId" clId="{F93D8824-47BA-4174-8185-5B844CB65365}" dt="2024-05-30T02:31:23.349" v="19" actId="6549"/>
        <pc:sldMkLst>
          <pc:docMk/>
          <pc:sldMk cId="520000563" sldId="278"/>
        </pc:sldMkLst>
        <pc:spChg chg="mod">
          <ac:chgData name="AASHRITHA KANDRA" userId="755914fcfbea2721" providerId="LiveId" clId="{F93D8824-47BA-4174-8185-5B844CB65365}" dt="2024-05-30T02:31:23.349" v="19" actId="6549"/>
          <ac:spMkLst>
            <pc:docMk/>
            <pc:sldMk cId="520000563" sldId="278"/>
            <ac:spMk id="3" creationId="{61377AF6-2477-81EC-D1BC-43FD72DF18F6}"/>
          </ac:spMkLst>
        </pc:spChg>
        <pc:picChg chg="mod">
          <ac:chgData name="AASHRITHA KANDRA" userId="755914fcfbea2721" providerId="LiveId" clId="{F93D8824-47BA-4174-8185-5B844CB65365}" dt="2024-05-30T02:30:34.962" v="12" actId="14100"/>
          <ac:picMkLst>
            <pc:docMk/>
            <pc:sldMk cId="520000563" sldId="278"/>
            <ac:picMk id="9" creationId="{D2CF2DB5-CBE9-58A9-7A99-9158A31287F3}"/>
          </ac:picMkLst>
        </pc:picChg>
      </pc:sldChg>
      <pc:sldChg chg="delSp modSp mod">
        <pc:chgData name="AASHRITHA KANDRA" userId="755914fcfbea2721" providerId="LiveId" clId="{F93D8824-47BA-4174-8185-5B844CB65365}" dt="2024-05-30T02:34:20.511" v="49" actId="20577"/>
        <pc:sldMkLst>
          <pc:docMk/>
          <pc:sldMk cId="2188828507" sldId="304"/>
        </pc:sldMkLst>
        <pc:spChg chg="mod">
          <ac:chgData name="AASHRITHA KANDRA" userId="755914fcfbea2721" providerId="LiveId" clId="{F93D8824-47BA-4174-8185-5B844CB65365}" dt="2024-05-30T02:34:20.511" v="49" actId="20577"/>
          <ac:spMkLst>
            <pc:docMk/>
            <pc:sldMk cId="2188828507" sldId="304"/>
            <ac:spMk id="6" creationId="{D5DC0028-4150-0F89-E59C-F563C67F6CFD}"/>
          </ac:spMkLst>
        </pc:spChg>
        <pc:spChg chg="del mod">
          <ac:chgData name="AASHRITHA KANDRA" userId="755914fcfbea2721" providerId="LiveId" clId="{F93D8824-47BA-4174-8185-5B844CB65365}" dt="2024-05-30T02:34:17.130" v="47" actId="478"/>
          <ac:spMkLst>
            <pc:docMk/>
            <pc:sldMk cId="2188828507" sldId="304"/>
            <ac:spMk id="11" creationId="{C6DCC38C-603B-CCD0-2914-0BBCD4F4F74E}"/>
          </ac:spMkLst>
        </pc:spChg>
      </pc:sldChg>
      <pc:sldChg chg="modSp mod">
        <pc:chgData name="AASHRITHA KANDRA" userId="755914fcfbea2721" providerId="LiveId" clId="{F93D8824-47BA-4174-8185-5B844CB65365}" dt="2024-05-30T02:29:57.215" v="8" actId="255"/>
        <pc:sldMkLst>
          <pc:docMk/>
          <pc:sldMk cId="2222324472" sldId="308"/>
        </pc:sldMkLst>
        <pc:spChg chg="mod">
          <ac:chgData name="AASHRITHA KANDRA" userId="755914fcfbea2721" providerId="LiveId" clId="{F93D8824-47BA-4174-8185-5B844CB65365}" dt="2024-05-30T02:29:57.215" v="8" actId="255"/>
          <ac:spMkLst>
            <pc:docMk/>
            <pc:sldMk cId="2222324472" sldId="308"/>
            <ac:spMk id="2" creationId="{2403EE45-3924-5A20-4FDE-7EA6BBEBD06F}"/>
          </ac:spMkLst>
        </pc:spChg>
        <pc:picChg chg="mod">
          <ac:chgData name="AASHRITHA KANDRA" userId="755914fcfbea2721" providerId="LiveId" clId="{F93D8824-47BA-4174-8185-5B844CB65365}" dt="2024-05-30T02:28:59.712" v="3" actId="1035"/>
          <ac:picMkLst>
            <pc:docMk/>
            <pc:sldMk cId="2222324472" sldId="308"/>
            <ac:picMk id="6" creationId="{0C7DD243-3529-E879-791A-B0D48E6581FE}"/>
          </ac:picMkLst>
        </pc:picChg>
      </pc:sldChg>
      <pc:sldChg chg="modSp mod ord">
        <pc:chgData name="AASHRITHA KANDRA" userId="755914fcfbea2721" providerId="LiveId" clId="{F93D8824-47BA-4174-8185-5B844CB65365}" dt="2024-05-30T02:33:25.872" v="38"/>
        <pc:sldMkLst>
          <pc:docMk/>
          <pc:sldMk cId="859909800" sldId="312"/>
        </pc:sldMkLst>
        <pc:spChg chg="mod">
          <ac:chgData name="AASHRITHA KANDRA" userId="755914fcfbea2721" providerId="LiveId" clId="{F93D8824-47BA-4174-8185-5B844CB65365}" dt="2024-05-30T02:32:40.436" v="30" actId="20577"/>
          <ac:spMkLst>
            <pc:docMk/>
            <pc:sldMk cId="859909800" sldId="312"/>
            <ac:spMk id="5" creationId="{E95044F7-BD97-2FDE-4E33-A565BCF0EFEC}"/>
          </ac:spMkLst>
        </pc:spChg>
        <pc:picChg chg="mod">
          <ac:chgData name="AASHRITHA KANDRA" userId="755914fcfbea2721" providerId="LiveId" clId="{F93D8824-47BA-4174-8185-5B844CB65365}" dt="2024-05-30T02:32:57.894" v="34" actId="1076"/>
          <ac:picMkLst>
            <pc:docMk/>
            <pc:sldMk cId="859909800" sldId="312"/>
            <ac:picMk id="9" creationId="{31E9ED23-E591-B603-6463-A584BA33464F}"/>
          </ac:picMkLst>
        </pc:picChg>
      </pc:sldChg>
      <pc:sldChg chg="modSp mod">
        <pc:chgData name="AASHRITHA KANDRA" userId="755914fcfbea2721" providerId="LiveId" clId="{F93D8824-47BA-4174-8185-5B844CB65365}" dt="2024-05-30T02:33:13.177" v="36" actId="14100"/>
        <pc:sldMkLst>
          <pc:docMk/>
          <pc:sldMk cId="3064996118" sldId="315"/>
        </pc:sldMkLst>
        <pc:picChg chg="mod">
          <ac:chgData name="AASHRITHA KANDRA" userId="755914fcfbea2721" providerId="LiveId" clId="{F93D8824-47BA-4174-8185-5B844CB65365}" dt="2024-05-30T02:33:13.177" v="36" actId="14100"/>
          <ac:picMkLst>
            <pc:docMk/>
            <pc:sldMk cId="3064996118" sldId="315"/>
            <ac:picMk id="9" creationId="{BDA12C35-1648-30AE-4903-CB3F8B0B2041}"/>
          </ac:picMkLst>
        </pc:picChg>
      </pc:sldChg>
      <pc:sldChg chg="modSp mod">
        <pc:chgData name="AASHRITHA KANDRA" userId="755914fcfbea2721" providerId="LiveId" clId="{F93D8824-47BA-4174-8185-5B844CB65365}" dt="2024-05-30T02:30:04.583" v="9" actId="1076"/>
        <pc:sldMkLst>
          <pc:docMk/>
          <pc:sldMk cId="537809529" sldId="316"/>
        </pc:sldMkLst>
        <pc:spChg chg="mod">
          <ac:chgData name="AASHRITHA KANDRA" userId="755914fcfbea2721" providerId="LiveId" clId="{F93D8824-47BA-4174-8185-5B844CB65365}" dt="2024-05-30T02:30:04.583" v="9" actId="1076"/>
          <ac:spMkLst>
            <pc:docMk/>
            <pc:sldMk cId="537809529" sldId="316"/>
            <ac:spMk id="17" creationId="{96E3FD31-D19A-BFEB-821F-C00103830DC9}"/>
          </ac:spMkLst>
        </pc:spChg>
      </pc:sldChg>
      <pc:sldChg chg="modSp mod">
        <pc:chgData name="AASHRITHA KANDRA" userId="755914fcfbea2721" providerId="LiveId" clId="{F93D8824-47BA-4174-8185-5B844CB65365}" dt="2024-05-30T02:34:00.752" v="45" actId="14100"/>
        <pc:sldMkLst>
          <pc:docMk/>
          <pc:sldMk cId="2319871892" sldId="319"/>
        </pc:sldMkLst>
        <pc:picChg chg="mod">
          <ac:chgData name="AASHRITHA KANDRA" userId="755914fcfbea2721" providerId="LiveId" clId="{F93D8824-47BA-4174-8185-5B844CB65365}" dt="2024-05-30T02:34:00.752" v="45" actId="14100"/>
          <ac:picMkLst>
            <pc:docMk/>
            <pc:sldMk cId="2319871892" sldId="319"/>
            <ac:picMk id="6" creationId="{216E9603-6E0B-52A7-C29F-3910FF7A3C7E}"/>
          </ac:picMkLst>
        </pc:picChg>
      </pc:sldChg>
      <pc:sldChg chg="addSp delSp modSp new mod ord">
        <pc:chgData name="AASHRITHA KANDRA" userId="755914fcfbea2721" providerId="LiveId" clId="{F93D8824-47BA-4174-8185-5B844CB65365}" dt="2024-05-30T16:52:19.825" v="283" actId="20577"/>
        <pc:sldMkLst>
          <pc:docMk/>
          <pc:sldMk cId="1086144997" sldId="320"/>
        </pc:sldMkLst>
        <pc:spChg chg="mod">
          <ac:chgData name="AASHRITHA KANDRA" userId="755914fcfbea2721" providerId="LiveId" clId="{F93D8824-47BA-4174-8185-5B844CB65365}" dt="2024-05-30T16:19:06.019" v="68" actId="20577"/>
          <ac:spMkLst>
            <pc:docMk/>
            <pc:sldMk cId="1086144997" sldId="320"/>
            <ac:spMk id="2" creationId="{60352A44-C306-6F0B-2F88-CC9DC751C1C4}"/>
          </ac:spMkLst>
        </pc:spChg>
        <pc:spChg chg="del">
          <ac:chgData name="AASHRITHA KANDRA" userId="755914fcfbea2721" providerId="LiveId" clId="{F93D8824-47BA-4174-8185-5B844CB65365}" dt="2024-05-30T16:19:14.561" v="69" actId="478"/>
          <ac:spMkLst>
            <pc:docMk/>
            <pc:sldMk cId="1086144997" sldId="320"/>
            <ac:spMk id="3" creationId="{4F428967-B83A-047F-82E5-DBA955A68164}"/>
          </ac:spMkLst>
        </pc:spChg>
        <pc:spChg chg="add mod">
          <ac:chgData name="AASHRITHA KANDRA" userId="755914fcfbea2721" providerId="LiveId" clId="{F93D8824-47BA-4174-8185-5B844CB65365}" dt="2024-05-30T16:52:19.825" v="283" actId="20577"/>
          <ac:spMkLst>
            <pc:docMk/>
            <pc:sldMk cId="1086144997" sldId="320"/>
            <ac:spMk id="5" creationId="{79CA7131-822A-9635-47EC-9E518092D13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5/30/2024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112960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2219218"/>
            <a:ext cx="10360152" cy="1633590"/>
          </a:xfrm>
        </p:spPr>
        <p:txBody>
          <a:bodyPr anchor="ctr"/>
          <a:lstStyle/>
          <a:p>
            <a:r>
              <a:rPr lang="en-US" dirty="0"/>
              <a:t>Cost of Living Analysis</a:t>
            </a:r>
          </a:p>
        </p:txBody>
      </p:sp>
      <p:sp>
        <p:nvSpPr>
          <p:cNvPr id="2" name="TextBox 1">
            <a:extLst>
              <a:ext uri="{FF2B5EF4-FFF2-40B4-BE49-F238E27FC236}">
                <a16:creationId xmlns:a16="http://schemas.microsoft.com/office/drawing/2014/main" id="{6CE3969C-8707-FA2F-3C95-54E1304CB989}"/>
              </a:ext>
            </a:extLst>
          </p:cNvPr>
          <p:cNvSpPr txBox="1"/>
          <p:nvPr/>
        </p:nvSpPr>
        <p:spPr>
          <a:xfrm>
            <a:off x="3198688" y="4017465"/>
            <a:ext cx="5794624" cy="646331"/>
          </a:xfrm>
          <a:prstGeom prst="rect">
            <a:avLst/>
          </a:prstGeom>
          <a:noFill/>
        </p:spPr>
        <p:txBody>
          <a:bodyPr wrap="square" rtlCol="0">
            <a:spAutoFit/>
          </a:bodyPr>
          <a:lstStyle/>
          <a:p>
            <a:pPr algn="ctr"/>
            <a:r>
              <a:rPr lang="en-US" sz="3600" dirty="0"/>
              <a:t>Kandra Aashritha</a:t>
            </a:r>
            <a:endParaRPr lang="en-IN" sz="36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339048" y="277403"/>
            <a:ext cx="10849510" cy="1068512"/>
          </a:xfrm>
        </p:spPr>
        <p:txBody>
          <a:bodyPr/>
          <a:lstStyle/>
          <a:p>
            <a:r>
              <a:rPr lang="en-US" sz="2800" dirty="0"/>
              <a:t>2.What are the major cost components contributing to the overall cost of living in a region?</a:t>
            </a:r>
          </a:p>
        </p:txBody>
      </p:sp>
      <p:pic>
        <p:nvPicPr>
          <p:cNvPr id="6" name="Picture 5">
            <a:extLst>
              <a:ext uri="{FF2B5EF4-FFF2-40B4-BE49-F238E27FC236}">
                <a16:creationId xmlns:a16="http://schemas.microsoft.com/office/drawing/2014/main" id="{0C7DD243-3529-E879-791A-B0D48E6581FE}"/>
              </a:ext>
            </a:extLst>
          </p:cNvPr>
          <p:cNvPicPr>
            <a:picLocks noChangeAspect="1"/>
          </p:cNvPicPr>
          <p:nvPr/>
        </p:nvPicPr>
        <p:blipFill>
          <a:blip r:embed="rId3"/>
          <a:stretch>
            <a:fillRect/>
          </a:stretch>
        </p:blipFill>
        <p:spPr>
          <a:xfrm>
            <a:off x="1335640" y="1329873"/>
            <a:ext cx="9698805" cy="5279168"/>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52694" y="896111"/>
            <a:ext cx="10886611" cy="1140431"/>
          </a:xfrm>
        </p:spPr>
        <p:txBody>
          <a:bodyPr anchor="b"/>
          <a:lstStyle/>
          <a:p>
            <a:r>
              <a:rPr lang="en-US" sz="2800" dirty="0"/>
              <a:t>3 – How do factors like average salary, housing costs, and transportation expenses correlate with the</a:t>
            </a:r>
            <a:br>
              <a:rPr lang="en-US" sz="2800" dirty="0"/>
            </a:br>
            <a:r>
              <a:rPr lang="en-US" sz="2800" dirty="0"/>
              <a:t>cost of living?</a:t>
            </a:r>
            <a:br>
              <a:rPr lang="en-US" sz="2800" dirty="0"/>
            </a:br>
            <a:br>
              <a:rPr lang="en-US" sz="2800" dirty="0"/>
            </a:br>
            <a:endParaRPr lang="en-US" sz="2800" dirty="0"/>
          </a:p>
        </p:txBody>
      </p:sp>
      <p:pic>
        <p:nvPicPr>
          <p:cNvPr id="9" name="Picture 8">
            <a:extLst>
              <a:ext uri="{FF2B5EF4-FFF2-40B4-BE49-F238E27FC236}">
                <a16:creationId xmlns:a16="http://schemas.microsoft.com/office/drawing/2014/main" id="{D2CF2DB5-CBE9-58A9-7A99-9158A31287F3}"/>
              </a:ext>
            </a:extLst>
          </p:cNvPr>
          <p:cNvPicPr>
            <a:picLocks noChangeAspect="1"/>
          </p:cNvPicPr>
          <p:nvPr/>
        </p:nvPicPr>
        <p:blipFill>
          <a:blip r:embed="rId3"/>
          <a:stretch>
            <a:fillRect/>
          </a:stretch>
        </p:blipFill>
        <p:spPr>
          <a:xfrm>
            <a:off x="1155032" y="1466327"/>
            <a:ext cx="9529010" cy="5163519"/>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218C6A-99E5-8E73-C65D-8DBF94FF9B2B}"/>
              </a:ext>
            </a:extLst>
          </p:cNvPr>
          <p:cNvPicPr>
            <a:picLocks noChangeAspect="1"/>
          </p:cNvPicPr>
          <p:nvPr/>
        </p:nvPicPr>
        <p:blipFill>
          <a:blip r:embed="rId3"/>
          <a:stretch>
            <a:fillRect/>
          </a:stretch>
        </p:blipFill>
        <p:spPr>
          <a:xfrm>
            <a:off x="342097" y="213864"/>
            <a:ext cx="11507806" cy="6430272"/>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606174" y="354554"/>
            <a:ext cx="11088521" cy="914400"/>
          </a:xfrm>
        </p:spPr>
        <p:txBody>
          <a:bodyPr/>
          <a:lstStyle/>
          <a:p>
            <a:r>
              <a:rPr lang="en-US" sz="2800" dirty="0"/>
              <a:t>4 - Are there any trends or patterns in the data that can help individuals and organizations make</a:t>
            </a:r>
            <a:br>
              <a:rPr lang="en-US" sz="2800" dirty="0"/>
            </a:br>
            <a:r>
              <a:rPr lang="en-US" sz="2800" dirty="0"/>
              <a:t>strategic decisions?</a:t>
            </a:r>
          </a:p>
        </p:txBody>
      </p:sp>
      <p:pic>
        <p:nvPicPr>
          <p:cNvPr id="9" name="Picture 8">
            <a:extLst>
              <a:ext uri="{FF2B5EF4-FFF2-40B4-BE49-F238E27FC236}">
                <a16:creationId xmlns:a16="http://schemas.microsoft.com/office/drawing/2014/main" id="{31E9ED23-E591-B603-6463-A584BA33464F}"/>
              </a:ext>
            </a:extLst>
          </p:cNvPr>
          <p:cNvPicPr>
            <a:picLocks noChangeAspect="1"/>
          </p:cNvPicPr>
          <p:nvPr/>
        </p:nvPicPr>
        <p:blipFill>
          <a:blip r:embed="rId3"/>
          <a:stretch>
            <a:fillRect/>
          </a:stretch>
        </p:blipFill>
        <p:spPr>
          <a:xfrm>
            <a:off x="1219199" y="1522676"/>
            <a:ext cx="9753601" cy="4862082"/>
          </a:xfrm>
          <a:prstGeom prst="rect">
            <a:avLst/>
          </a:prstGeom>
        </p:spPr>
      </p:pic>
    </p:spTree>
    <p:extLst>
      <p:ext uri="{BB962C8B-B14F-4D97-AF65-F5344CB8AC3E}">
        <p14:creationId xmlns:p14="http://schemas.microsoft.com/office/powerpoint/2010/main" val="85990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3" name="Title 2">
            <a:extLst>
              <a:ext uri="{FF2B5EF4-FFF2-40B4-BE49-F238E27FC236}">
                <a16:creationId xmlns:a16="http://schemas.microsoft.com/office/drawing/2014/main" id="{5FA20E84-9B65-6223-D38A-7AD1A7074EDC}"/>
              </a:ext>
            </a:extLst>
          </p:cNvPr>
          <p:cNvSpPr>
            <a:spLocks noGrp="1"/>
          </p:cNvSpPr>
          <p:nvPr>
            <p:ph type="title"/>
          </p:nvPr>
        </p:nvSpPr>
        <p:spPr>
          <a:xfrm>
            <a:off x="915924" y="459912"/>
            <a:ext cx="10360152" cy="914400"/>
          </a:xfrm>
        </p:spPr>
        <p:txBody>
          <a:bodyPr/>
          <a:lstStyle/>
          <a:p>
            <a:endParaRPr lang="en-IN" dirty="0"/>
          </a:p>
        </p:txBody>
      </p:sp>
      <p:pic>
        <p:nvPicPr>
          <p:cNvPr id="9" name="Picture 8">
            <a:extLst>
              <a:ext uri="{FF2B5EF4-FFF2-40B4-BE49-F238E27FC236}">
                <a16:creationId xmlns:a16="http://schemas.microsoft.com/office/drawing/2014/main" id="{BDA12C35-1648-30AE-4903-CB3F8B0B2041}"/>
              </a:ext>
            </a:extLst>
          </p:cNvPr>
          <p:cNvPicPr>
            <a:picLocks noChangeAspect="1"/>
          </p:cNvPicPr>
          <p:nvPr/>
        </p:nvPicPr>
        <p:blipFill>
          <a:blip r:embed="rId3"/>
          <a:stretch>
            <a:fillRect/>
          </a:stretch>
        </p:blipFill>
        <p:spPr>
          <a:xfrm>
            <a:off x="915924" y="1138989"/>
            <a:ext cx="9896455" cy="5514673"/>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9705-E92C-EB6B-D14C-68AD097977C4}"/>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216E9603-6E0B-52A7-C29F-3910FF7A3C7E}"/>
              </a:ext>
            </a:extLst>
          </p:cNvPr>
          <p:cNvPicPr>
            <a:picLocks noGrp="1" noChangeAspect="1"/>
          </p:cNvPicPr>
          <p:nvPr>
            <p:ph sz="quarter" idx="10"/>
          </p:nvPr>
        </p:nvPicPr>
        <p:blipFill>
          <a:blip r:embed="rId2"/>
          <a:stretch>
            <a:fillRect/>
          </a:stretch>
        </p:blipFill>
        <p:spPr>
          <a:xfrm>
            <a:off x="770021" y="609600"/>
            <a:ext cx="10700084" cy="5502442"/>
          </a:xfrm>
        </p:spPr>
      </p:pic>
      <p:sp>
        <p:nvSpPr>
          <p:cNvPr id="4" name="Slide Number Placeholder 3">
            <a:extLst>
              <a:ext uri="{FF2B5EF4-FFF2-40B4-BE49-F238E27FC236}">
                <a16:creationId xmlns:a16="http://schemas.microsoft.com/office/drawing/2014/main" id="{8CA15BF9-45C2-573D-8975-CF8482EAF458}"/>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231987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2132151" cy="5250094"/>
          </a:xfrm>
        </p:spPr>
        <p:txBody>
          <a:bodyPr/>
          <a:lstStyle/>
          <a:p>
            <a:r>
              <a:rPr lang="en-US" dirty="0"/>
              <a:t>Abstract</a:t>
            </a:r>
          </a:p>
        </p:txBody>
      </p:sp>
      <p:sp>
        <p:nvSpPr>
          <p:cNvPr id="4" name="Content Placeholder 3">
            <a:extLst>
              <a:ext uri="{FF2B5EF4-FFF2-40B4-BE49-F238E27FC236}">
                <a16:creationId xmlns:a16="http://schemas.microsoft.com/office/drawing/2014/main" id="{611150F4-1E1C-C06E-DBF1-81DEE5F7DE9A}"/>
              </a:ext>
            </a:extLst>
          </p:cNvPr>
          <p:cNvSpPr>
            <a:spLocks noGrp="1"/>
          </p:cNvSpPr>
          <p:nvPr>
            <p:ph idx="1"/>
          </p:nvPr>
        </p:nvSpPr>
        <p:spPr>
          <a:xfrm>
            <a:off x="6544638" y="238874"/>
            <a:ext cx="5465852" cy="6380252"/>
          </a:xfrm>
        </p:spPr>
        <p:txBody>
          <a:bodyPr>
            <a:noAutofit/>
          </a:bodyPr>
          <a:lstStyle/>
          <a:p>
            <a:pPr algn="l"/>
            <a:r>
              <a:rPr lang="en-US" sz="2800" cap="none" dirty="0"/>
              <a:t>This project focuses on analyzing the cost of living in various cities and countries worldwide. The dataset includes a wide range of economic indicators, covering prices of basic commodities, housing, transportation, and entertainment costs. By leveraging the capabilities of power BI, we aim to uncover valuable insights into the economic disparities between different regions and identify the factors driving the variations in living costs. This project emphasizes data visualization, analysis, and interpretation, providing a thorough overview of the global economic landscape.</a:t>
            </a:r>
          </a:p>
          <a:p>
            <a:endParaRPr lang="en-IN" sz="2800"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636997" y="421345"/>
            <a:ext cx="7534656" cy="914400"/>
          </a:xfrm>
        </p:spPr>
        <p:txBody>
          <a:bodyPr/>
          <a:lstStyle/>
          <a:p>
            <a:r>
              <a:rPr lang="en-IN" dirty="0"/>
              <a:t>PROBLEM STATEMENT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636997" y="1674687"/>
            <a:ext cx="10818688" cy="4874984"/>
          </a:xfrm>
        </p:spPr>
        <p:txBody>
          <a:bodyPr>
            <a:noAutofit/>
          </a:bodyPr>
          <a:lstStyle/>
          <a:p>
            <a:pPr marL="0" indent="0">
              <a:buNone/>
            </a:pPr>
            <a:r>
              <a:rPr lang="en-US" sz="2400" dirty="0"/>
              <a:t>The cost of living is a crucial metric that impacts individuals and businesses alike. Understanding the cost of living in different cities and countries is vital for making informed decisions regarding relocation, investment, or business expansion. This project aims to address several key questions:</a:t>
            </a:r>
          </a:p>
          <a:p>
            <a:pPr marL="0" indent="0">
              <a:buNone/>
            </a:pPr>
            <a:r>
              <a:rPr lang="en-US" sz="2400" dirty="0"/>
              <a:t>• What are the cities and countries with the highest and lowest costs of living?</a:t>
            </a:r>
          </a:p>
          <a:p>
            <a:pPr marL="0" indent="0">
              <a:buNone/>
            </a:pPr>
            <a:r>
              <a:rPr lang="en-US" sz="2400" dirty="0"/>
              <a:t>• What are the major cost components contributing to the overall cost of living in a region?</a:t>
            </a:r>
          </a:p>
          <a:p>
            <a:pPr marL="0" indent="0">
              <a:buNone/>
            </a:pPr>
            <a:r>
              <a:rPr lang="en-US" sz="2400" dirty="0"/>
              <a:t>• How do factors like average salary, housing costs, and transportation expenses correlate with the cost of living?</a:t>
            </a:r>
          </a:p>
          <a:p>
            <a:pPr marL="0" indent="0">
              <a:buNone/>
            </a:pPr>
            <a:r>
              <a:rPr lang="en-US" sz="2400" dirty="0"/>
              <a:t>• Are there any trends or patterns in the data that can help individuals and organizations make strategic decisions?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2A44-C306-6F0B-2F88-CC9DC751C1C4}"/>
              </a:ext>
            </a:extLst>
          </p:cNvPr>
          <p:cNvSpPr>
            <a:spLocks noGrp="1"/>
          </p:cNvSpPr>
          <p:nvPr>
            <p:ph type="title"/>
          </p:nvPr>
        </p:nvSpPr>
        <p:spPr/>
        <p:txBody>
          <a:bodyPr/>
          <a:lstStyle/>
          <a:p>
            <a:r>
              <a:rPr lang="en-US" dirty="0"/>
              <a:t>STEPS INVOLVED</a:t>
            </a:r>
            <a:endParaRPr lang="en-IN" dirty="0"/>
          </a:p>
        </p:txBody>
      </p:sp>
      <p:sp>
        <p:nvSpPr>
          <p:cNvPr id="4" name="Slide Number Placeholder 3">
            <a:extLst>
              <a:ext uri="{FF2B5EF4-FFF2-40B4-BE49-F238E27FC236}">
                <a16:creationId xmlns:a16="http://schemas.microsoft.com/office/drawing/2014/main" id="{11EFA10A-001B-79E6-90B6-47A9EC4EE4D9}"/>
              </a:ext>
            </a:extLst>
          </p:cNvPr>
          <p:cNvSpPr>
            <a:spLocks noGrp="1"/>
          </p:cNvSpPr>
          <p:nvPr>
            <p:ph type="sldNum" sz="quarter" idx="4"/>
          </p:nvPr>
        </p:nvSpPr>
        <p:spPr/>
        <p:txBody>
          <a:bodyPr/>
          <a:lstStyle/>
          <a:p>
            <a:fld id="{58FB4751-880F-D840-AAA9-3A15815CC996}" type="slidenum">
              <a:rPr lang="en-US" smtClean="0"/>
              <a:pPr/>
              <a:t>4</a:t>
            </a:fld>
            <a:endParaRPr lang="en-US" dirty="0"/>
          </a:p>
        </p:txBody>
      </p:sp>
      <p:sp>
        <p:nvSpPr>
          <p:cNvPr id="5" name="TextBox 4">
            <a:extLst>
              <a:ext uri="{FF2B5EF4-FFF2-40B4-BE49-F238E27FC236}">
                <a16:creationId xmlns:a16="http://schemas.microsoft.com/office/drawing/2014/main" id="{79CA7131-822A-9635-47EC-9E518092D135}"/>
              </a:ext>
            </a:extLst>
          </p:cNvPr>
          <p:cNvSpPr txBox="1"/>
          <p:nvPr/>
        </p:nvSpPr>
        <p:spPr>
          <a:xfrm>
            <a:off x="914400" y="2352782"/>
            <a:ext cx="10191964" cy="2954655"/>
          </a:xfrm>
          <a:prstGeom prst="rect">
            <a:avLst/>
          </a:prstGeom>
          <a:noFill/>
        </p:spPr>
        <p:txBody>
          <a:bodyPr wrap="square" rtlCol="0">
            <a:spAutoFit/>
          </a:bodyPr>
          <a:lstStyle/>
          <a:p>
            <a:pPr marL="285750" indent="-285750">
              <a:buFont typeface="Arial" panose="020B0604020202020204" pitchFamily="34" charset="0"/>
              <a:buChar char="•"/>
            </a:pPr>
            <a:r>
              <a:rPr lang="en-US" sz="2800" dirty="0"/>
              <a:t>Data import </a:t>
            </a:r>
          </a:p>
          <a:p>
            <a:pPr marL="285750" indent="-285750">
              <a:buFont typeface="Arial" panose="020B0604020202020204" pitchFamily="34" charset="0"/>
              <a:buChar char="•"/>
            </a:pPr>
            <a:r>
              <a:rPr lang="en-US" sz="2800" dirty="0"/>
              <a:t>Data cleaning and preprocessing</a:t>
            </a:r>
          </a:p>
          <a:p>
            <a:pPr marL="285750" indent="-285750">
              <a:buFont typeface="Arial" panose="020B0604020202020204" pitchFamily="34" charset="0"/>
              <a:buChar char="•"/>
            </a:pPr>
            <a:r>
              <a:rPr lang="en-US" sz="2800" dirty="0"/>
              <a:t>Data transformation</a:t>
            </a:r>
          </a:p>
          <a:p>
            <a:pPr marL="285750" indent="-285750">
              <a:buFont typeface="Arial" panose="020B0604020202020204" pitchFamily="34" charset="0"/>
              <a:buChar char="•"/>
            </a:pPr>
            <a:r>
              <a:rPr lang="en-US" sz="2800" dirty="0"/>
              <a:t>Exploratory data analysis</a:t>
            </a:r>
          </a:p>
          <a:p>
            <a:pPr marL="285750" indent="-285750">
              <a:buFont typeface="Arial" panose="020B0604020202020204" pitchFamily="34" charset="0"/>
              <a:buChar char="•"/>
            </a:pPr>
            <a:r>
              <a:rPr lang="en-US" sz="2800" dirty="0"/>
              <a:t>Comparative analysis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8614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705115" y="261992"/>
            <a:ext cx="10360152" cy="914400"/>
          </a:xfrm>
        </p:spPr>
        <p:txBody>
          <a:bodyPr/>
          <a:lstStyle/>
          <a:p>
            <a:r>
              <a:rPr lang="en-US" dirty="0"/>
              <a:t>Dataset Details</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6" name="Content Placeholder 5">
            <a:extLst>
              <a:ext uri="{FF2B5EF4-FFF2-40B4-BE49-F238E27FC236}">
                <a16:creationId xmlns:a16="http://schemas.microsoft.com/office/drawing/2014/main" id="{95A4ADE6-B2F7-D044-C79B-10A5AA0C07E0}"/>
              </a:ext>
            </a:extLst>
          </p:cNvPr>
          <p:cNvSpPr>
            <a:spLocks noGrp="1"/>
          </p:cNvSpPr>
          <p:nvPr>
            <p:ph sz="quarter" idx="13"/>
          </p:nvPr>
        </p:nvSpPr>
        <p:spPr>
          <a:xfrm>
            <a:off x="1489753" y="1371290"/>
            <a:ext cx="9575514" cy="4767518"/>
          </a:xfrm>
        </p:spPr>
        <p:txBody>
          <a:bodyPr>
            <a:noAutofit/>
          </a:bodyPr>
          <a:lstStyle/>
          <a:p>
            <a:pPr marL="0" indent="0">
              <a:buNone/>
            </a:pPr>
            <a:r>
              <a:rPr lang="en-US" sz="1600" dirty="0"/>
              <a:t>The dataset consists of the following variables:</a:t>
            </a:r>
          </a:p>
          <a:p>
            <a:pPr marL="0" indent="0">
              <a:buNone/>
            </a:pPr>
            <a:r>
              <a:rPr lang="en-US" sz="1600" dirty="0"/>
              <a:t>• City: Name of the city.</a:t>
            </a:r>
          </a:p>
          <a:p>
            <a:pPr marL="0" indent="0">
              <a:buNone/>
            </a:pPr>
            <a:r>
              <a:rPr lang="en-US" sz="1600" dirty="0"/>
              <a:t>• Country: Name of the country.</a:t>
            </a:r>
          </a:p>
          <a:p>
            <a:pPr marL="0" indent="0">
              <a:buNone/>
            </a:pPr>
            <a:r>
              <a:rPr lang="en-US" sz="1600" dirty="0"/>
              <a:t>• Column Description</a:t>
            </a:r>
          </a:p>
          <a:p>
            <a:pPr marL="0" indent="0">
              <a:buNone/>
            </a:pPr>
            <a:r>
              <a:rPr lang="en-US" sz="1600" dirty="0"/>
              <a:t>• city Name of the city</a:t>
            </a:r>
          </a:p>
          <a:p>
            <a:pPr marL="0" indent="0">
              <a:buNone/>
            </a:pPr>
            <a:r>
              <a:rPr lang="en-US" sz="1600" dirty="0"/>
              <a:t>• country Name of the country</a:t>
            </a:r>
          </a:p>
          <a:p>
            <a:pPr marL="0" indent="0">
              <a:buNone/>
            </a:pPr>
            <a:r>
              <a:rPr lang="en-US" sz="1600" dirty="0"/>
              <a:t>• x1 Meal, Inexpensive Restaurant (USD)</a:t>
            </a:r>
          </a:p>
          <a:p>
            <a:pPr marL="0" indent="0">
              <a:buNone/>
            </a:pPr>
            <a:r>
              <a:rPr lang="en-US" sz="1600" dirty="0"/>
              <a:t>• x2 Meal for 2 People, Mid-range Restaurant, Three-course (USD)</a:t>
            </a:r>
          </a:p>
          <a:p>
            <a:pPr marL="0" indent="0">
              <a:buNone/>
            </a:pPr>
            <a:r>
              <a:rPr lang="en-US" sz="1600" dirty="0"/>
              <a:t>• x3 </a:t>
            </a:r>
            <a:r>
              <a:rPr lang="en-US" sz="1600" dirty="0" err="1"/>
              <a:t>McMeal</a:t>
            </a:r>
            <a:r>
              <a:rPr lang="en-US" sz="1600" dirty="0"/>
              <a:t> at McDonalds (or Equivalent Combo Meal) (USD)</a:t>
            </a:r>
          </a:p>
          <a:p>
            <a:pPr marL="0" indent="0">
              <a:buNone/>
            </a:pPr>
            <a:r>
              <a:rPr lang="en-US" sz="1600" dirty="0"/>
              <a:t>• x4 Domestic Beer (0.5 liter draught, in restaurants) (USD)</a:t>
            </a:r>
          </a:p>
          <a:p>
            <a:pPr marL="0" indent="0">
              <a:buNone/>
            </a:pPr>
            <a:r>
              <a:rPr lang="en-US" sz="1600" dirty="0"/>
              <a:t>• x5 Imported Beer (0.33 liter bottle, in restaurants) (USD)</a:t>
            </a:r>
          </a:p>
          <a:p>
            <a:pPr marL="0" indent="0">
              <a:buNone/>
            </a:pPr>
            <a:r>
              <a:rPr lang="en-US" sz="1600" dirty="0"/>
              <a:t>• x6 Cappuccino (regular, in restaurants) (USD)</a:t>
            </a:r>
          </a:p>
          <a:p>
            <a:pPr marL="0" indent="0">
              <a:buNone/>
            </a:pPr>
            <a:r>
              <a:rPr lang="en-US" sz="1600" dirty="0"/>
              <a:t>• x7 Coke/Pepsi (0.33 liter bottle, in restaurants) (USD)</a:t>
            </a:r>
          </a:p>
          <a:p>
            <a:pPr marL="0" indent="0">
              <a:buNone/>
            </a:pPr>
            <a:r>
              <a:rPr lang="en-US" sz="1600" dirty="0"/>
              <a:t>• x8 Water (0.33 liter bottle, in restaurants) (USD)</a:t>
            </a:r>
          </a:p>
          <a:p>
            <a:pPr marL="0" indent="0">
              <a:buNone/>
            </a:pPr>
            <a:r>
              <a:rPr lang="en-US" sz="1600" dirty="0"/>
              <a:t>• x9 Milk (regular), (1 liter) (USD)</a:t>
            </a:r>
          </a:p>
          <a:p>
            <a:pPr marL="0" indent="0">
              <a:buNone/>
            </a:pPr>
            <a:r>
              <a:rPr lang="en-US" sz="1600" dirty="0"/>
              <a:t>• x10 Loaf of Fresh White Bread (500g) (USD)</a:t>
            </a:r>
            <a:endParaRPr lang="en-IN" sz="1600" dirty="0"/>
          </a:p>
        </p:txBody>
      </p:sp>
    </p:spTree>
    <p:extLst>
      <p:ext uri="{BB962C8B-B14F-4D97-AF65-F5344CB8AC3E}">
        <p14:creationId xmlns:p14="http://schemas.microsoft.com/office/powerpoint/2010/main" val="413214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1448656" y="143838"/>
            <a:ext cx="9832369" cy="6631865"/>
          </a:xfrm>
        </p:spPr>
        <p:txBody>
          <a:bodyPr>
            <a:normAutofit fontScale="77500" lnSpcReduction="20000"/>
          </a:bodyPr>
          <a:lstStyle/>
          <a:p>
            <a:pPr marL="0" indent="0">
              <a:buNone/>
            </a:pPr>
            <a:r>
              <a:rPr lang="en-US" dirty="0"/>
              <a:t>• </a:t>
            </a:r>
            <a:r>
              <a:rPr lang="en-US" sz="2400" dirty="0"/>
              <a:t>x11 Rice (white), (1kg) (USD)</a:t>
            </a:r>
          </a:p>
          <a:p>
            <a:pPr marL="0" indent="0">
              <a:buNone/>
            </a:pPr>
            <a:r>
              <a:rPr lang="en-US" sz="2400" dirty="0"/>
              <a:t>• x12 Eggs (regular) (12) (USD)</a:t>
            </a:r>
          </a:p>
          <a:p>
            <a:pPr marL="0" indent="0">
              <a:buNone/>
            </a:pPr>
            <a:r>
              <a:rPr lang="en-US" sz="2400" dirty="0"/>
              <a:t>• x13 Local Cheese (1kg) (USD)</a:t>
            </a:r>
          </a:p>
          <a:p>
            <a:pPr marL="0" indent="0">
              <a:buNone/>
            </a:pPr>
            <a:r>
              <a:rPr lang="en-US" sz="2400" dirty="0"/>
              <a:t>• x14 Chicken Fillets (1kg) (USD)</a:t>
            </a:r>
          </a:p>
          <a:p>
            <a:pPr marL="0" indent="0">
              <a:buNone/>
            </a:pPr>
            <a:r>
              <a:rPr lang="en-US" sz="2400" dirty="0"/>
              <a:t>• x15 Beef Round (1kg) (or Equivalent Back Leg Red Meat) (USD)</a:t>
            </a:r>
          </a:p>
          <a:p>
            <a:pPr marL="0" indent="0">
              <a:buNone/>
            </a:pPr>
            <a:r>
              <a:rPr lang="en-US" sz="2400" dirty="0"/>
              <a:t>• x16 Apples (1kg) (USD)</a:t>
            </a:r>
          </a:p>
          <a:p>
            <a:pPr marL="0" indent="0">
              <a:buNone/>
            </a:pPr>
            <a:r>
              <a:rPr lang="en-US" sz="2400" dirty="0"/>
              <a:t>• x17 Banana (1kg) (USD)</a:t>
            </a:r>
          </a:p>
          <a:p>
            <a:pPr marL="0" indent="0">
              <a:buNone/>
            </a:pPr>
            <a:r>
              <a:rPr lang="en-US" sz="2400" dirty="0"/>
              <a:t>• x18 Oranges (1kg) (USD)</a:t>
            </a:r>
          </a:p>
          <a:p>
            <a:pPr marL="0" indent="0">
              <a:buNone/>
            </a:pPr>
            <a:r>
              <a:rPr lang="en-US" sz="2400" dirty="0"/>
              <a:t>• x19 Tomato (1kg) (USD)</a:t>
            </a:r>
          </a:p>
          <a:p>
            <a:pPr marL="0" indent="0">
              <a:buNone/>
            </a:pPr>
            <a:r>
              <a:rPr lang="en-US" sz="2400" dirty="0"/>
              <a:t>• x20 Potato (1kg) (USD)</a:t>
            </a:r>
          </a:p>
          <a:p>
            <a:pPr marL="0" indent="0">
              <a:buNone/>
            </a:pPr>
            <a:r>
              <a:rPr lang="en-US" sz="2400" dirty="0"/>
              <a:t>• x21 Onion (1kg) (USD)</a:t>
            </a:r>
          </a:p>
          <a:p>
            <a:pPr marL="0" indent="0">
              <a:buNone/>
            </a:pPr>
            <a:r>
              <a:rPr lang="en-US" sz="2400" dirty="0"/>
              <a:t>• x22 Lettuce (1 head) (USD)</a:t>
            </a:r>
          </a:p>
          <a:p>
            <a:pPr marL="0" indent="0">
              <a:buNone/>
            </a:pPr>
            <a:r>
              <a:rPr lang="en-US" sz="2400" dirty="0"/>
              <a:t>• x23 Water (1.5 liter bottle, at the market) (USD)</a:t>
            </a:r>
          </a:p>
          <a:p>
            <a:pPr marL="0" indent="0">
              <a:buNone/>
            </a:pPr>
            <a:r>
              <a:rPr lang="en-US" sz="2400" dirty="0"/>
              <a:t>• x24 Bottle of Wine (Mid-Range, at the market) (USD)</a:t>
            </a:r>
          </a:p>
          <a:p>
            <a:pPr marL="0" indent="0">
              <a:buNone/>
            </a:pPr>
            <a:r>
              <a:rPr lang="en-US" sz="2400" dirty="0"/>
              <a:t>• x25 Domestic Beer (0.5 liter bottle, at the market) (USD)</a:t>
            </a:r>
          </a:p>
          <a:p>
            <a:pPr marL="0" indent="0">
              <a:buNone/>
            </a:pPr>
            <a:r>
              <a:rPr lang="en-US" sz="2400" dirty="0"/>
              <a:t>• x26 Imported Beer (0.33 liter bottle, at the market) (USD)</a:t>
            </a:r>
          </a:p>
          <a:p>
            <a:pPr marL="0" indent="0">
              <a:buNone/>
            </a:pPr>
            <a:r>
              <a:rPr lang="en-US" sz="2400" dirty="0"/>
              <a:t>• x27 Cigarettes 20 Pack (Marlboro) (USD)</a:t>
            </a:r>
          </a:p>
          <a:p>
            <a:pPr marL="0" indent="0">
              <a:buNone/>
            </a:pPr>
            <a:r>
              <a:rPr lang="en-US" sz="2400" dirty="0"/>
              <a:t>• x28 One-way Ticket (Local Transport) (USD)</a:t>
            </a:r>
          </a:p>
          <a:p>
            <a:pPr marL="0" indent="0">
              <a:buNone/>
            </a:pPr>
            <a:r>
              <a:rPr lang="en-US" sz="2400" dirty="0"/>
              <a:t>• x29 Monthly Pass (Regular Price) (USD)</a:t>
            </a:r>
          </a:p>
          <a:p>
            <a:pPr marL="0" indent="0">
              <a:buNone/>
            </a:pPr>
            <a:r>
              <a:rPr lang="en-US" sz="2400" dirty="0"/>
              <a:t>• x30 Taxi Start (Normal Tariff) (USD)</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6" name="Content Placeholder 5">
            <a:extLst>
              <a:ext uri="{FF2B5EF4-FFF2-40B4-BE49-F238E27FC236}">
                <a16:creationId xmlns:a16="http://schemas.microsoft.com/office/drawing/2014/main" id="{95A4ADE6-B2F7-D044-C79B-10A5AA0C07E0}"/>
              </a:ext>
            </a:extLst>
          </p:cNvPr>
          <p:cNvSpPr>
            <a:spLocks noGrp="1"/>
          </p:cNvSpPr>
          <p:nvPr>
            <p:ph sz="quarter" idx="13"/>
          </p:nvPr>
        </p:nvSpPr>
        <p:spPr>
          <a:xfrm>
            <a:off x="1245296" y="313052"/>
            <a:ext cx="10946704" cy="4767518"/>
          </a:xfrm>
        </p:spPr>
        <p:txBody>
          <a:bodyPr>
            <a:noAutofit/>
          </a:bodyPr>
          <a:lstStyle/>
          <a:p>
            <a:pPr marL="0" indent="0">
              <a:buNone/>
            </a:pPr>
            <a:r>
              <a:rPr lang="en-US" sz="1600" dirty="0"/>
              <a:t>• x31 Taxi 1km (Normal Tariff) (USD)</a:t>
            </a:r>
          </a:p>
          <a:p>
            <a:pPr marL="0" indent="0">
              <a:buNone/>
            </a:pPr>
            <a:r>
              <a:rPr lang="en-US" sz="1600" dirty="0"/>
              <a:t>• x32 Taxi 1hour Waiting (Normal Tariff) (USD)</a:t>
            </a:r>
          </a:p>
          <a:p>
            <a:pPr marL="0" indent="0">
              <a:buNone/>
            </a:pPr>
            <a:r>
              <a:rPr lang="en-US" sz="1600" dirty="0"/>
              <a:t>• x33 Gasoline (1 liter) (USD)</a:t>
            </a:r>
          </a:p>
          <a:p>
            <a:pPr marL="0" indent="0">
              <a:buNone/>
            </a:pPr>
            <a:r>
              <a:rPr lang="en-US" sz="1600" dirty="0"/>
              <a:t>• x34 Volkswagen Golf 1.4 90 KW Trendline (Or Equivalent New Car) (USD)</a:t>
            </a:r>
          </a:p>
          <a:p>
            <a:pPr marL="0" indent="0">
              <a:buNone/>
            </a:pPr>
            <a:r>
              <a:rPr lang="en-US" sz="1600" dirty="0"/>
              <a:t>• x35 Toyota Corolla Sedan 1.6l 97kW Comfort (Or Equivalent New Car) (USD)</a:t>
            </a:r>
          </a:p>
          <a:p>
            <a:pPr marL="0" indent="0">
              <a:buNone/>
            </a:pPr>
            <a:r>
              <a:rPr lang="en-US" sz="1600" dirty="0"/>
              <a:t>• x36 Basic (Electricity, Heating, Cooling, Water, Garbage) for 85m2 Apartment (USD)</a:t>
            </a:r>
          </a:p>
          <a:p>
            <a:pPr marL="0" indent="0">
              <a:buNone/>
            </a:pPr>
            <a:r>
              <a:rPr lang="en-US" sz="1600" dirty="0"/>
              <a:t>• x37 1 min. of Prepaid Mobile Tariff Local (No Discounts or Plans) (USD)</a:t>
            </a:r>
          </a:p>
          <a:p>
            <a:pPr marL="0" indent="0">
              <a:buNone/>
            </a:pPr>
            <a:r>
              <a:rPr lang="en-US" sz="1600" dirty="0"/>
              <a:t>• x38 Internet (60 Mbps or More, Unlimited Data, Cable/ADSL) (USD)</a:t>
            </a:r>
          </a:p>
          <a:p>
            <a:pPr marL="0" indent="0">
              <a:buNone/>
            </a:pPr>
            <a:r>
              <a:rPr lang="en-US" sz="1600" dirty="0"/>
              <a:t>• x39 Fitness Club, Monthly Fee for 1 Adult (USD)</a:t>
            </a:r>
          </a:p>
          <a:p>
            <a:pPr marL="0" indent="0">
              <a:buNone/>
            </a:pPr>
            <a:r>
              <a:rPr lang="en-US" sz="1600" dirty="0"/>
              <a:t>• x40 Tennis Court Rent (1 Hour on Weekend) (USD)</a:t>
            </a:r>
          </a:p>
          <a:p>
            <a:pPr marL="0" indent="0">
              <a:buNone/>
            </a:pPr>
            <a:r>
              <a:rPr lang="en-US" sz="1600" dirty="0"/>
              <a:t>• x41 Cinema, International Release, 1 Seat (USD)</a:t>
            </a:r>
          </a:p>
          <a:p>
            <a:pPr marL="0" indent="0">
              <a:buNone/>
            </a:pPr>
            <a:r>
              <a:rPr lang="en-US" sz="1600" dirty="0"/>
              <a:t>• x42 Preschool (or Kindergarten), Full Day, Private, Monthly for 1 Child (USD)</a:t>
            </a:r>
          </a:p>
          <a:p>
            <a:pPr marL="0" indent="0">
              <a:buNone/>
            </a:pPr>
            <a:r>
              <a:rPr lang="en-US" sz="1600" dirty="0"/>
              <a:t>• x43 International Primary School, Yearly for 1 Child (USD)</a:t>
            </a:r>
          </a:p>
          <a:p>
            <a:pPr marL="0" indent="0">
              <a:buNone/>
            </a:pPr>
            <a:r>
              <a:rPr lang="en-US" sz="1600" dirty="0"/>
              <a:t>• x44 1 Pair of Jeans (</a:t>
            </a:r>
            <a:r>
              <a:rPr lang="en-US" sz="1600" dirty="0" err="1"/>
              <a:t>Levis</a:t>
            </a:r>
            <a:r>
              <a:rPr lang="en-US" sz="1600" dirty="0"/>
              <a:t> 501 Or Similar) (USD)</a:t>
            </a:r>
          </a:p>
          <a:p>
            <a:pPr marL="0" indent="0">
              <a:buNone/>
            </a:pPr>
            <a:r>
              <a:rPr lang="en-US" sz="1600" dirty="0"/>
              <a:t>• x45 1 Summer Dress in a Chain Store (Zara, H&amp;M, ...) (USD)</a:t>
            </a:r>
          </a:p>
          <a:p>
            <a:pPr marL="0" indent="0">
              <a:buNone/>
            </a:pPr>
            <a:r>
              <a:rPr lang="en-US" sz="1600" dirty="0"/>
              <a:t>and 1 indicating satisfactory data quality.</a:t>
            </a:r>
            <a:endParaRPr lang="en-IN" sz="1600" dirty="0"/>
          </a:p>
        </p:txBody>
      </p:sp>
    </p:spTree>
    <p:extLst>
      <p:ext uri="{BB962C8B-B14F-4D97-AF65-F5344CB8AC3E}">
        <p14:creationId xmlns:p14="http://schemas.microsoft.com/office/powerpoint/2010/main" val="321682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1541124" y="482885"/>
            <a:ext cx="9359758" cy="5515475"/>
          </a:xfrm>
        </p:spPr>
        <p:txBody>
          <a:bodyPr>
            <a:normAutofit/>
          </a:bodyPr>
          <a:lstStyle/>
          <a:p>
            <a:pPr marL="0" indent="0">
              <a:buNone/>
            </a:pPr>
            <a:r>
              <a:rPr lang="en-US" sz="2000" dirty="0"/>
              <a:t>• x46 1 Pair of Nike Running Shoes (Mid-Range) (USD)</a:t>
            </a:r>
          </a:p>
          <a:p>
            <a:pPr marL="0" indent="0">
              <a:buNone/>
            </a:pPr>
            <a:r>
              <a:rPr lang="en-US" sz="2000" dirty="0"/>
              <a:t>• x47 1 Pair of Men Leather Business Shoes (USD)</a:t>
            </a:r>
          </a:p>
          <a:p>
            <a:pPr marL="0" indent="0">
              <a:buNone/>
            </a:pPr>
            <a:r>
              <a:rPr lang="en-US" sz="2000" dirty="0"/>
              <a:t>• x48 Apartment (1 bedroom) in City Centre (USD)</a:t>
            </a:r>
          </a:p>
          <a:p>
            <a:pPr marL="0" indent="0">
              <a:buNone/>
            </a:pPr>
            <a:r>
              <a:rPr lang="en-US" sz="2000" dirty="0"/>
              <a:t>• x49 Apartment (1 bedroom) Outside of Centre (USD)</a:t>
            </a:r>
          </a:p>
          <a:p>
            <a:pPr marL="0" indent="0">
              <a:buNone/>
            </a:pPr>
            <a:r>
              <a:rPr lang="en-US" sz="2000" dirty="0"/>
              <a:t>• x50 Apartment (3 bedrooms) in City Centre (USD)</a:t>
            </a:r>
          </a:p>
          <a:p>
            <a:pPr marL="0" indent="0">
              <a:buNone/>
            </a:pPr>
            <a:r>
              <a:rPr lang="en-US" sz="2000" dirty="0"/>
              <a:t>• x51 Apartment (3 bedrooms) Outside of Centre (USD)</a:t>
            </a:r>
          </a:p>
          <a:p>
            <a:pPr marL="0" indent="0">
              <a:buNone/>
            </a:pPr>
            <a:r>
              <a:rPr lang="en-US" sz="2000" dirty="0"/>
              <a:t>• x52 Price per Square Meter to Buy Apartment in City Centre (USD)</a:t>
            </a:r>
          </a:p>
          <a:p>
            <a:pPr marL="0" indent="0">
              <a:buNone/>
            </a:pPr>
            <a:r>
              <a:rPr lang="en-US" sz="2000" dirty="0"/>
              <a:t>• x53 Price per Square Meter to Buy Apartment Outside of Centre (USD)</a:t>
            </a:r>
          </a:p>
          <a:p>
            <a:pPr marL="0" indent="0">
              <a:buNone/>
            </a:pPr>
            <a:r>
              <a:rPr lang="en-US" sz="2000" dirty="0"/>
              <a:t>• x54 Average Monthly Net Salary (After Tax) (USD)</a:t>
            </a:r>
          </a:p>
          <a:p>
            <a:pPr marL="0" indent="0">
              <a:buNone/>
            </a:pPr>
            <a:r>
              <a:rPr lang="en-US" sz="2000" dirty="0"/>
              <a:t>• x55 Mortgage Interest Rate in Percentages (%), Yearly, for 20 Years Fixed-Rate</a:t>
            </a:r>
          </a:p>
          <a:p>
            <a:pPr marL="0" indent="0">
              <a:buNone/>
            </a:pPr>
            <a:r>
              <a:rPr lang="en-US" sz="2000" dirty="0"/>
              <a:t>• </a:t>
            </a:r>
            <a:r>
              <a:rPr lang="en-US" sz="2000" dirty="0" err="1"/>
              <a:t>data_quality</a:t>
            </a:r>
            <a:r>
              <a:rPr lang="en-US" sz="2000" dirty="0"/>
              <a:t> 0 if </a:t>
            </a:r>
            <a:r>
              <a:rPr lang="en-US" sz="2000" dirty="0" err="1"/>
              <a:t>Numbeo</a:t>
            </a:r>
            <a:r>
              <a:rPr lang="en-US" sz="2000" dirty="0"/>
              <a:t> considers that more contributors are needed to increase data</a:t>
            </a:r>
          </a:p>
          <a:p>
            <a:pPr marL="0" indent="0">
              <a:buNone/>
            </a:pPr>
            <a:r>
              <a:rPr lang="en-US" sz="2000" dirty="0"/>
              <a:t>quality, else 1data_quality: A binary variable (0 or 1) indicating data quality, with 0 suggesting</a:t>
            </a:r>
          </a:p>
          <a:p>
            <a:pPr marL="0" indent="0">
              <a:buNone/>
            </a:pPr>
            <a:r>
              <a:rPr lang="en-US" sz="2000" dirty="0"/>
              <a:t>the need for more contributors</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318500" y="333910"/>
            <a:ext cx="11696716" cy="914400"/>
          </a:xfrm>
        </p:spPr>
        <p:txBody>
          <a:bodyPr/>
          <a:lstStyle/>
          <a:p>
            <a:r>
              <a:rPr lang="en-US" sz="2800" dirty="0"/>
              <a:t>1. What are the cities and countries with the highest and lowest costs of living?</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10" name="Content Placeholder 9">
            <a:extLst>
              <a:ext uri="{FF2B5EF4-FFF2-40B4-BE49-F238E27FC236}">
                <a16:creationId xmlns:a16="http://schemas.microsoft.com/office/drawing/2014/main" id="{A835C5C9-C3C3-AF39-2F3B-E64E0ACC2135}"/>
              </a:ext>
            </a:extLst>
          </p:cNvPr>
          <p:cNvPicPr>
            <a:picLocks noGrp="1" noChangeAspect="1"/>
          </p:cNvPicPr>
          <p:nvPr>
            <p:ph sz="quarter" idx="13"/>
          </p:nvPr>
        </p:nvPicPr>
        <p:blipFill>
          <a:blip r:embed="rId2"/>
          <a:stretch>
            <a:fillRect/>
          </a:stretch>
        </p:blipFill>
        <p:spPr>
          <a:xfrm>
            <a:off x="1130158" y="1435609"/>
            <a:ext cx="9380306" cy="5088481"/>
          </a:xfrm>
        </p:spPr>
      </p:pic>
    </p:spTree>
    <p:extLst>
      <p:ext uri="{BB962C8B-B14F-4D97-AF65-F5344CB8AC3E}">
        <p14:creationId xmlns:p14="http://schemas.microsoft.com/office/powerpoint/2010/main" val="53780952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{16DE9FFA-C9D1-43A0-A3EB-43239E9A00E9}tf11964407_win32</Template>
  <TotalTime>97</TotalTime>
  <Words>1172</Words>
  <Application>Microsoft Office PowerPoint</Application>
  <PresentationFormat>Widescreen</PresentationFormat>
  <Paragraphs>109</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Gill Sans Nova Light</vt:lpstr>
      <vt:lpstr>Sagona Book</vt:lpstr>
      <vt:lpstr>Custom</vt:lpstr>
      <vt:lpstr>Cost of Living Analysis</vt:lpstr>
      <vt:lpstr>Abstract</vt:lpstr>
      <vt:lpstr>PROBLEM STATEMENT</vt:lpstr>
      <vt:lpstr>STEPS INVOLVED</vt:lpstr>
      <vt:lpstr>Dataset Details</vt:lpstr>
      <vt:lpstr>PowerPoint Presentation</vt:lpstr>
      <vt:lpstr>PowerPoint Presentation</vt:lpstr>
      <vt:lpstr>PowerPoint Presentation</vt:lpstr>
      <vt:lpstr>1. What are the cities and countries with the highest and lowest costs of living?</vt:lpstr>
      <vt:lpstr>2.What are the major cost components contributing to the overall cost of living in a region?</vt:lpstr>
      <vt:lpstr>3 – How do factors like average salary, housing costs, and transportation expenses correlate with the cost of living?  </vt:lpstr>
      <vt:lpstr>PowerPoint Presentation</vt:lpstr>
      <vt:lpstr>4 - Are there any trends or patterns in the data that can help individuals and organizations make strategic decisions?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Living Analysis</dc:title>
  <dc:creator>AASHRITHA KANDRA</dc:creator>
  <cp:lastModifiedBy>AASHRITHA KANDRA</cp:lastModifiedBy>
  <cp:revision>1</cp:revision>
  <dcterms:created xsi:type="dcterms:W3CDTF">2024-05-30T00:20:22Z</dcterms:created>
  <dcterms:modified xsi:type="dcterms:W3CDTF">2024-05-30T16:57:56Z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