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309" r:id="rId3"/>
    <p:sldId id="257" r:id="rId4"/>
    <p:sldId id="258" r:id="rId5"/>
    <p:sldId id="310" r:id="rId6"/>
    <p:sldId id="295" r:id="rId7"/>
    <p:sldId id="276" r:id="rId8"/>
    <p:sldId id="304" r:id="rId9"/>
    <p:sldId id="300" r:id="rId10"/>
    <p:sldId id="301" r:id="rId11"/>
    <p:sldId id="302" r:id="rId12"/>
    <p:sldId id="305" r:id="rId13"/>
    <p:sldId id="307" r:id="rId14"/>
    <p:sldId id="296" r:id="rId15"/>
    <p:sldId id="278" r:id="rId16"/>
  </p:sldIdLst>
  <p:sldSz cx="9144000" cy="5143500" type="screen16x9"/>
  <p:notesSz cx="6858000" cy="9144000"/>
  <p:embeddedFontLst>
    <p:embeddedFont>
      <p:font typeface="Calisto MT" panose="02040603050505030304" pitchFamily="18" charset="0"/>
      <p:regular r:id="rId18"/>
      <p:bold r:id="rId19"/>
      <p:italic r:id="rId20"/>
      <p:boldItalic r:id="rId21"/>
    </p:embeddedFont>
    <p:embeddedFont>
      <p:font typeface="Dosis" pitchFamily="2" charset="0"/>
      <p:regular r:id="rId22"/>
      <p:bold r:id="rId23"/>
    </p:embeddedFont>
    <p:embeddedFont>
      <p:font typeface="Dosis ExtraLight" pitchFamily="2" charset="0"/>
      <p:regular r:id="rId24"/>
      <p:bold r:id="rId25"/>
    </p:embeddedFont>
    <p:embeddedFont>
      <p:font typeface="Pontano Sans"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tha Jain" initials="AJ" lastIdx="1" clrIdx="0">
    <p:extLst>
      <p:ext uri="{19B8F6BF-5375-455C-9EA6-DF929625EA0E}">
        <p15:presenceInfo xmlns:p15="http://schemas.microsoft.com/office/powerpoint/2012/main" userId="b2a6b55a54b26c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688B0-4586-4F79-B386-ED4F693CF96F}">
  <a:tblStyle styleId="{EF5688B0-4586-4F79-B386-ED4F693CF9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BCA17F-677F-49BD-A665-7EACDE1212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9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67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10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80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4"/>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602686" y="3512916"/>
            <a:ext cx="1278848" cy="1021604"/>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991883" y="3961149"/>
            <a:ext cx="566286" cy="927029"/>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600940" y="421461"/>
            <a:ext cx="1543076" cy="2686124"/>
          </a:xfrm>
          <a:custGeom>
            <a:avLst/>
            <a:gdLst/>
            <a:ahLst/>
            <a:cxnLst/>
            <a:rect l="l" t="t" r="r" b="b"/>
            <a:pathLst>
              <a:path w="15908" h="27692" extrusionOk="0">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a:endParaRPr/>
          </a:p>
        </p:txBody>
      </p:sp>
      <p:sp>
        <p:nvSpPr>
          <p:cNvPr id="33" name="Google Shape;33;p4"/>
          <p:cNvSpPr txBox="1"/>
          <p:nvPr/>
        </p:nvSpPr>
        <p:spPr>
          <a:xfrm>
            <a:off x="1531725" y="1092169"/>
            <a:ext cx="1957200" cy="65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5"/>
          <p:cNvSpPr/>
          <p:nvPr/>
        </p:nvSpPr>
        <p:spPr>
          <a:xfrm>
            <a:off x="0" y="0"/>
            <a:ext cx="9144093" cy="5143522"/>
          </a:xfrm>
          <a:custGeom>
            <a:avLst/>
            <a:gdLst/>
            <a:ahLst/>
            <a:cxnLst/>
            <a:rect l="l" t="t" r="r" b="b"/>
            <a:pathLst>
              <a:path w="94269" h="53026" extrusionOk="0">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528548" y="1071451"/>
            <a:ext cx="1164582" cy="1832524"/>
          </a:xfrm>
          <a:custGeom>
            <a:avLst/>
            <a:gdLst/>
            <a:ahLst/>
            <a:cxnLst/>
            <a:rect l="l" t="t" r="r" b="b"/>
            <a:pathLst>
              <a:path w="12006" h="18892" extrusionOk="0">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192991" y="0"/>
            <a:ext cx="2343229" cy="1357321"/>
          </a:xfrm>
          <a:custGeom>
            <a:avLst/>
            <a:gdLst/>
            <a:ahLst/>
            <a:cxnLst/>
            <a:rect l="l" t="t" r="r" b="b"/>
            <a:pathLst>
              <a:path w="24157" h="13993" extrusionOk="0">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3350346"/>
            <a:ext cx="1257314" cy="1793142"/>
          </a:xfrm>
          <a:custGeom>
            <a:avLst/>
            <a:gdLst/>
            <a:ahLst/>
            <a:cxnLst/>
            <a:rect l="l" t="t" r="r" b="b"/>
            <a:pathLst>
              <a:path w="12962" h="18486" extrusionOk="0">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5"/>
          <p:cNvSpPr txBox="1">
            <a:spLocks noGrp="1"/>
          </p:cNvSpPr>
          <p:nvPr>
            <p:ph type="body" idx="1"/>
          </p:nvPr>
        </p:nvSpPr>
        <p:spPr>
          <a:xfrm>
            <a:off x="4320075" y="1694175"/>
            <a:ext cx="4366800" cy="305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2" name="Google Shape;42;p5"/>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9"/>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82" name="Google Shape;82;p9"/>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90"/>
        <p:cNvGrpSpPr/>
        <p:nvPr/>
      </p:nvGrpSpPr>
      <p:grpSpPr>
        <a:xfrm>
          <a:off x="0" y="0"/>
          <a:ext cx="0" cy="0"/>
          <a:chOff x="0" y="0"/>
          <a:chExt cx="0" cy="0"/>
        </a:xfrm>
      </p:grpSpPr>
      <p:sp>
        <p:nvSpPr>
          <p:cNvPr id="91" name="Google Shape;91;p11"/>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leaves">
  <p:cSld name="BLANK_2">
    <p:bg>
      <p:bgPr>
        <a:solidFill>
          <a:schemeClr val="accent1"/>
        </a:solidFill>
        <a:effectLst/>
      </p:bgPr>
    </p:bg>
    <p:spTree>
      <p:nvGrpSpPr>
        <p:cNvPr id="1" name="Shape 92"/>
        <p:cNvGrpSpPr/>
        <p:nvPr/>
      </p:nvGrpSpPr>
      <p:grpSpPr>
        <a:xfrm>
          <a:off x="0" y="0"/>
          <a:ext cx="0" cy="0"/>
          <a:chOff x="0" y="0"/>
          <a:chExt cx="0" cy="0"/>
        </a:xfrm>
      </p:grpSpPr>
      <p:sp>
        <p:nvSpPr>
          <p:cNvPr id="93" name="Google Shape;93;p12"/>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94" name="Google Shape;94;p12"/>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20075" y="893225"/>
            <a:ext cx="4366800" cy="690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1pPr>
            <a:lvl2pPr lvl="1">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2pPr>
            <a:lvl3pPr lvl="2">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3pPr>
            <a:lvl4pPr lvl="3">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4pPr>
            <a:lvl5pPr lvl="4">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5pPr>
            <a:lvl6pPr lvl="5">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6pPr>
            <a:lvl7pPr lvl="6">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7pPr>
            <a:lvl8pPr lvl="7">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8pPr>
            <a:lvl9pPr lvl="8">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4320075" y="1694182"/>
            <a:ext cx="4366800" cy="3001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marL="914400" lvl="1"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marL="1371600" lvl="2"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marL="1828800" lvl="3"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marL="2286000" lvl="4"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marL="2743200" lvl="5"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marL="3200400" lvl="6"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marL="3657600" lvl="7"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marL="4114800" lvl="8"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a:endParaRPr/>
          </a:p>
        </p:txBody>
      </p:sp>
      <p:sp>
        <p:nvSpPr>
          <p:cNvPr id="8" name="Google Shape;8;p1"/>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lvl="0">
              <a:buNone/>
              <a:defRPr sz="1300">
                <a:solidFill>
                  <a:schemeClr val="accent2"/>
                </a:solidFill>
                <a:latin typeface="Dosis ExtraLight"/>
                <a:ea typeface="Dosis ExtraLight"/>
                <a:cs typeface="Dosis ExtraLight"/>
                <a:sym typeface="Dosis ExtraLight"/>
              </a:defRPr>
            </a:lvl1pPr>
            <a:lvl2pPr lvl="1">
              <a:buNone/>
              <a:defRPr sz="1300">
                <a:solidFill>
                  <a:schemeClr val="accent2"/>
                </a:solidFill>
                <a:latin typeface="Dosis ExtraLight"/>
                <a:ea typeface="Dosis ExtraLight"/>
                <a:cs typeface="Dosis ExtraLight"/>
                <a:sym typeface="Dosis ExtraLight"/>
              </a:defRPr>
            </a:lvl2pPr>
            <a:lvl3pPr lvl="2">
              <a:buNone/>
              <a:defRPr sz="1300">
                <a:solidFill>
                  <a:schemeClr val="accent2"/>
                </a:solidFill>
                <a:latin typeface="Dosis ExtraLight"/>
                <a:ea typeface="Dosis ExtraLight"/>
                <a:cs typeface="Dosis ExtraLight"/>
                <a:sym typeface="Dosis ExtraLight"/>
              </a:defRPr>
            </a:lvl3pPr>
            <a:lvl4pPr lvl="3">
              <a:buNone/>
              <a:defRPr sz="1300">
                <a:solidFill>
                  <a:schemeClr val="accent2"/>
                </a:solidFill>
                <a:latin typeface="Dosis ExtraLight"/>
                <a:ea typeface="Dosis ExtraLight"/>
                <a:cs typeface="Dosis ExtraLight"/>
                <a:sym typeface="Dosis ExtraLight"/>
              </a:defRPr>
            </a:lvl4pPr>
            <a:lvl5pPr lvl="4">
              <a:buNone/>
              <a:defRPr sz="1300">
                <a:solidFill>
                  <a:schemeClr val="accent2"/>
                </a:solidFill>
                <a:latin typeface="Dosis ExtraLight"/>
                <a:ea typeface="Dosis ExtraLight"/>
                <a:cs typeface="Dosis ExtraLight"/>
                <a:sym typeface="Dosis ExtraLight"/>
              </a:defRPr>
            </a:lvl5pPr>
            <a:lvl6pPr lvl="5">
              <a:buNone/>
              <a:defRPr sz="1300">
                <a:solidFill>
                  <a:schemeClr val="accent2"/>
                </a:solidFill>
                <a:latin typeface="Dosis ExtraLight"/>
                <a:ea typeface="Dosis ExtraLight"/>
                <a:cs typeface="Dosis ExtraLight"/>
                <a:sym typeface="Dosis ExtraLight"/>
              </a:defRPr>
            </a:lvl6pPr>
            <a:lvl7pPr lvl="6">
              <a:buNone/>
              <a:defRPr sz="1300">
                <a:solidFill>
                  <a:schemeClr val="accent2"/>
                </a:solidFill>
                <a:latin typeface="Dosis ExtraLight"/>
                <a:ea typeface="Dosis ExtraLight"/>
                <a:cs typeface="Dosis ExtraLight"/>
                <a:sym typeface="Dosis ExtraLight"/>
              </a:defRPr>
            </a:lvl7pPr>
            <a:lvl8pPr lvl="7">
              <a:buNone/>
              <a:defRPr sz="1300">
                <a:solidFill>
                  <a:schemeClr val="accent2"/>
                </a:solidFill>
                <a:latin typeface="Dosis ExtraLight"/>
                <a:ea typeface="Dosis ExtraLight"/>
                <a:cs typeface="Dosis ExtraLight"/>
                <a:sym typeface="Dosis ExtraLight"/>
              </a:defRPr>
            </a:lvl8pPr>
            <a:lvl9pPr lvl="8">
              <a:buNone/>
              <a:defRPr sz="1300">
                <a:solidFill>
                  <a:schemeClr val="accent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ctrTitle"/>
          </p:nvPr>
        </p:nvSpPr>
        <p:spPr>
          <a:xfrm>
            <a:off x="3947768" y="2928686"/>
            <a:ext cx="5092323" cy="10196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b="1" dirty="0">
                <a:solidFill>
                  <a:srgbClr val="92D050"/>
                </a:solidFill>
                <a:latin typeface="Calisto MT" panose="02040603050505030304" pitchFamily="18" charset="0"/>
              </a:rPr>
              <a:t> Plantix Retail App C</a:t>
            </a:r>
            <a:r>
              <a:rPr lang="en" sz="2800" b="1" dirty="0">
                <a:solidFill>
                  <a:srgbClr val="92D050"/>
                </a:solidFill>
                <a:latin typeface="Calisto MT" panose="02040603050505030304" pitchFamily="18" charset="0"/>
              </a:rPr>
              <a:t>ase study</a:t>
            </a:r>
            <a:endParaRPr sz="2800" b="1" dirty="0">
              <a:solidFill>
                <a:srgbClr val="92D050"/>
              </a:solidFill>
              <a:latin typeface="Calisto MT" panose="02040603050505030304" pitchFamily="18" charset="0"/>
            </a:endParaRPr>
          </a:p>
        </p:txBody>
      </p:sp>
      <p:pic>
        <p:nvPicPr>
          <p:cNvPr id="109" name="Google Shape;109;p14"/>
          <p:cNvPicPr preferRelativeResize="0"/>
          <p:nvPr/>
        </p:nvPicPr>
        <p:blipFill rotWithShape="1">
          <a:blip r:embed="rId3">
            <a:alphaModFix/>
          </a:blip>
          <a:srcRect l="932" r="942"/>
          <a:stretch/>
        </p:blipFill>
        <p:spPr>
          <a:xfrm>
            <a:off x="238325" y="446526"/>
            <a:ext cx="4608989" cy="4696974"/>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sp>
        <p:nvSpPr>
          <p:cNvPr id="3" name="TextBox 2">
            <a:extLst>
              <a:ext uri="{FF2B5EF4-FFF2-40B4-BE49-F238E27FC236}">
                <a16:creationId xmlns:a16="http://schemas.microsoft.com/office/drawing/2014/main" id="{E6598241-3D3C-05FA-C071-C76CA7A72827}"/>
              </a:ext>
            </a:extLst>
          </p:cNvPr>
          <p:cNvSpPr txBox="1"/>
          <p:nvPr/>
        </p:nvSpPr>
        <p:spPr>
          <a:xfrm>
            <a:off x="4027885" y="3779099"/>
            <a:ext cx="3425755" cy="338554"/>
          </a:xfrm>
          <a:prstGeom prst="rect">
            <a:avLst/>
          </a:prstGeom>
          <a:noFill/>
        </p:spPr>
        <p:txBody>
          <a:bodyPr wrap="square" rtlCol="0">
            <a:spAutoFit/>
          </a:bodyPr>
          <a:lstStyle/>
          <a:p>
            <a:r>
              <a:rPr lang="en-US" sz="1600" b="1" dirty="0">
                <a:solidFill>
                  <a:schemeClr val="accent3">
                    <a:lumMod val="75000"/>
                  </a:schemeClr>
                </a:solidFill>
              </a:rPr>
              <a:t>Presented By : </a:t>
            </a:r>
            <a:r>
              <a:rPr lang="en-US" sz="1600" dirty="0"/>
              <a:t>Aastha Jain</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71AA9-678D-7944-59A3-EDBE98C7AF8A}"/>
              </a:ext>
            </a:extLst>
          </p:cNvPr>
          <p:cNvSpPr>
            <a:spLocks noGrp="1"/>
          </p:cNvSpPr>
          <p:nvPr>
            <p:ph type="body" idx="1"/>
          </p:nvPr>
        </p:nvSpPr>
        <p:spPr>
          <a:xfrm>
            <a:off x="1283095" y="28200"/>
            <a:ext cx="6425391" cy="819900"/>
          </a:xfrm>
        </p:spPr>
        <p:txBody>
          <a:bodyPr/>
          <a:lstStyle/>
          <a:p>
            <a:pPr marL="63500" indent="0" algn="ctr">
              <a:buNone/>
            </a:pPr>
            <a:r>
              <a:rPr lang="en-US" sz="2800" b="1" i="0" dirty="0">
                <a:latin typeface="+mj-lt"/>
              </a:rPr>
              <a:t>Overall Sales Order Status </a:t>
            </a:r>
            <a:endParaRPr lang="en-IN" b="1" dirty="0">
              <a:latin typeface="+mj-lt"/>
            </a:endParaRPr>
          </a:p>
        </p:txBody>
      </p:sp>
      <p:sp>
        <p:nvSpPr>
          <p:cNvPr id="3" name="Slide Number Placeholder 2">
            <a:extLst>
              <a:ext uri="{FF2B5EF4-FFF2-40B4-BE49-F238E27FC236}">
                <a16:creationId xmlns:a16="http://schemas.microsoft.com/office/drawing/2014/main" id="{32684E8D-848E-50A5-2BAD-4AC0F854970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402F8A6F-1D6D-68E2-5043-1660E2D1F6A2}"/>
              </a:ext>
            </a:extLst>
          </p:cNvPr>
          <p:cNvPicPr>
            <a:picLocks noChangeAspect="1"/>
          </p:cNvPicPr>
          <p:nvPr/>
        </p:nvPicPr>
        <p:blipFill>
          <a:blip r:embed="rId2"/>
          <a:stretch>
            <a:fillRect/>
          </a:stretch>
        </p:blipFill>
        <p:spPr>
          <a:xfrm>
            <a:off x="532183" y="940911"/>
            <a:ext cx="8245888" cy="3871278"/>
          </a:xfrm>
          <a:prstGeom prst="rect">
            <a:avLst/>
          </a:prstGeom>
        </p:spPr>
      </p:pic>
    </p:spTree>
    <p:extLst>
      <p:ext uri="{BB962C8B-B14F-4D97-AF65-F5344CB8AC3E}">
        <p14:creationId xmlns:p14="http://schemas.microsoft.com/office/powerpoint/2010/main" val="279224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350" name="Google Shape;350;p34"/>
          <p:cNvSpPr txBox="1">
            <a:spLocks noGrp="1"/>
          </p:cNvSpPr>
          <p:nvPr>
            <p:ph type="body" idx="4294967295"/>
          </p:nvPr>
        </p:nvSpPr>
        <p:spPr>
          <a:xfrm>
            <a:off x="5932449" y="886300"/>
            <a:ext cx="2786671" cy="3370899"/>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b="1" dirty="0">
                <a:solidFill>
                  <a:schemeClr val="bg1"/>
                </a:solidFill>
                <a:latin typeface="+mj-lt"/>
                <a:ea typeface="Dosis ExtraLight"/>
                <a:cs typeface="Dosis ExtraLight"/>
                <a:sym typeface="Dosis ExtraLight"/>
              </a:rPr>
              <a:t>Sales Order Status</a:t>
            </a:r>
            <a:endParaRPr lang="en-US" sz="3600" b="1" dirty="0">
              <a:solidFill>
                <a:schemeClr val="bg1"/>
              </a:solidFill>
              <a:latin typeface="+mj-lt"/>
            </a:endParaRPr>
          </a:p>
        </p:txBody>
      </p:sp>
      <p:grpSp>
        <p:nvGrpSpPr>
          <p:cNvPr id="351" name="Google Shape;351;p34"/>
          <p:cNvGrpSpPr/>
          <p:nvPr/>
        </p:nvGrpSpPr>
        <p:grpSpPr>
          <a:xfrm>
            <a:off x="207479" y="140377"/>
            <a:ext cx="5098812" cy="5003074"/>
            <a:chOff x="2112475" y="238125"/>
            <a:chExt cx="3395050" cy="5238750"/>
          </a:xfrm>
        </p:grpSpPr>
        <p:sp>
          <p:nvSpPr>
            <p:cNvPr id="352" name="Google Shape;35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4757528-4F76-B64C-D0E5-D6BC30B5C537}"/>
              </a:ext>
            </a:extLst>
          </p:cNvPr>
          <p:cNvPicPr>
            <a:picLocks noChangeAspect="1"/>
          </p:cNvPicPr>
          <p:nvPr/>
        </p:nvPicPr>
        <p:blipFill>
          <a:blip r:embed="rId3"/>
          <a:stretch>
            <a:fillRect/>
          </a:stretch>
        </p:blipFill>
        <p:spPr>
          <a:xfrm>
            <a:off x="350559" y="589496"/>
            <a:ext cx="4846010" cy="4095884"/>
          </a:xfrm>
          <a:prstGeom prst="rect">
            <a:avLst/>
          </a:prstGeom>
        </p:spPr>
      </p:pic>
    </p:spTree>
    <p:extLst>
      <p:ext uri="{BB962C8B-B14F-4D97-AF65-F5344CB8AC3E}">
        <p14:creationId xmlns:p14="http://schemas.microsoft.com/office/powerpoint/2010/main" val="288664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350" name="Google Shape;350;p34"/>
          <p:cNvSpPr txBox="1">
            <a:spLocks noGrp="1"/>
          </p:cNvSpPr>
          <p:nvPr>
            <p:ph type="body" idx="4294967295"/>
          </p:nvPr>
        </p:nvSpPr>
        <p:spPr>
          <a:xfrm>
            <a:off x="6367230" y="559914"/>
            <a:ext cx="2136300" cy="41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000" b="1" dirty="0">
                <a:solidFill>
                  <a:schemeClr val="bg1"/>
                </a:solidFill>
                <a:latin typeface="+mj-lt"/>
                <a:ea typeface="Dosis ExtraLight"/>
                <a:cs typeface="Dosis ExtraLight"/>
                <a:sym typeface="Dosis ExtraLight"/>
              </a:rPr>
              <a:t>Quantity  Order Status @ Year 2021</a:t>
            </a:r>
          </a:p>
          <a:p>
            <a:pPr marL="0" lvl="0" indent="0" algn="l" rtl="0">
              <a:spcBef>
                <a:spcPts val="600"/>
              </a:spcBef>
              <a:spcAft>
                <a:spcPts val="0"/>
              </a:spcAft>
              <a:buNone/>
            </a:pPr>
            <a:endParaRPr lang="en-US" sz="1800" b="1" dirty="0">
              <a:solidFill>
                <a:srgbClr val="FFFFFF"/>
              </a:solidFill>
              <a:latin typeface="+mj-lt"/>
            </a:endParaRPr>
          </a:p>
        </p:txBody>
      </p:sp>
      <p:grpSp>
        <p:nvGrpSpPr>
          <p:cNvPr id="351" name="Google Shape;351;p34"/>
          <p:cNvGrpSpPr/>
          <p:nvPr/>
        </p:nvGrpSpPr>
        <p:grpSpPr>
          <a:xfrm>
            <a:off x="207479" y="140377"/>
            <a:ext cx="5098812" cy="5003074"/>
            <a:chOff x="2112475" y="238125"/>
            <a:chExt cx="3395050" cy="5238750"/>
          </a:xfrm>
        </p:grpSpPr>
        <p:sp>
          <p:nvSpPr>
            <p:cNvPr id="352" name="Google Shape;35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85FA93B-8837-3105-EF2C-88D3C111E5F6}"/>
              </a:ext>
            </a:extLst>
          </p:cNvPr>
          <p:cNvPicPr>
            <a:picLocks noChangeAspect="1"/>
          </p:cNvPicPr>
          <p:nvPr/>
        </p:nvPicPr>
        <p:blipFill>
          <a:blip r:embed="rId3"/>
          <a:stretch>
            <a:fillRect/>
          </a:stretch>
        </p:blipFill>
        <p:spPr>
          <a:xfrm>
            <a:off x="346364" y="576670"/>
            <a:ext cx="4856019" cy="4108710"/>
          </a:xfrm>
          <a:prstGeom prst="rect">
            <a:avLst/>
          </a:prstGeom>
        </p:spPr>
      </p:pic>
    </p:spTree>
    <p:extLst>
      <p:ext uri="{BB962C8B-B14F-4D97-AF65-F5344CB8AC3E}">
        <p14:creationId xmlns:p14="http://schemas.microsoft.com/office/powerpoint/2010/main" val="348527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350" name="Google Shape;350;p34"/>
          <p:cNvSpPr txBox="1">
            <a:spLocks noGrp="1"/>
          </p:cNvSpPr>
          <p:nvPr>
            <p:ph type="body" idx="4294967295"/>
          </p:nvPr>
        </p:nvSpPr>
        <p:spPr>
          <a:xfrm>
            <a:off x="6040582" y="559914"/>
            <a:ext cx="2895939" cy="41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000" b="1" dirty="0">
                <a:solidFill>
                  <a:schemeClr val="bg1"/>
                </a:solidFill>
                <a:latin typeface="+mj-lt"/>
                <a:ea typeface="Dosis ExtraLight"/>
                <a:cs typeface="Dosis ExtraLight"/>
                <a:sym typeface="Dosis ExtraLight"/>
              </a:rPr>
              <a:t>Sales Growth Of An Order Acceptance</a:t>
            </a:r>
            <a:endParaRPr lang="en-US" sz="1800" b="1" dirty="0">
              <a:solidFill>
                <a:schemeClr val="bg1"/>
              </a:solidFill>
              <a:latin typeface="+mj-lt"/>
            </a:endParaRPr>
          </a:p>
        </p:txBody>
      </p:sp>
      <p:grpSp>
        <p:nvGrpSpPr>
          <p:cNvPr id="351" name="Google Shape;351;p34"/>
          <p:cNvGrpSpPr/>
          <p:nvPr/>
        </p:nvGrpSpPr>
        <p:grpSpPr>
          <a:xfrm>
            <a:off x="207479" y="140377"/>
            <a:ext cx="5098812" cy="5003074"/>
            <a:chOff x="2112475" y="238125"/>
            <a:chExt cx="3395050" cy="5238750"/>
          </a:xfrm>
        </p:grpSpPr>
        <p:sp>
          <p:nvSpPr>
            <p:cNvPr id="352" name="Google Shape;35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991C533-0775-787F-78A6-2E3F3AEE3270}"/>
              </a:ext>
            </a:extLst>
          </p:cNvPr>
          <p:cNvPicPr>
            <a:picLocks noChangeAspect="1"/>
          </p:cNvPicPr>
          <p:nvPr/>
        </p:nvPicPr>
        <p:blipFill>
          <a:blip r:embed="rId3"/>
          <a:stretch>
            <a:fillRect/>
          </a:stretch>
        </p:blipFill>
        <p:spPr>
          <a:xfrm>
            <a:off x="350559" y="586591"/>
            <a:ext cx="4872605" cy="4163260"/>
          </a:xfrm>
          <a:prstGeom prst="rect">
            <a:avLst/>
          </a:prstGeom>
        </p:spPr>
      </p:pic>
    </p:spTree>
    <p:extLst>
      <p:ext uri="{BB962C8B-B14F-4D97-AF65-F5344CB8AC3E}">
        <p14:creationId xmlns:p14="http://schemas.microsoft.com/office/powerpoint/2010/main" val="367983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82D1A7-456B-286B-2FAD-DC5F26FBA232}"/>
              </a:ext>
            </a:extLst>
          </p:cNvPr>
          <p:cNvSpPr>
            <a:spLocks noGrp="1"/>
          </p:cNvSpPr>
          <p:nvPr>
            <p:ph type="title"/>
          </p:nvPr>
        </p:nvSpPr>
        <p:spPr>
          <a:xfrm>
            <a:off x="1524000" y="75807"/>
            <a:ext cx="5231400" cy="755466"/>
          </a:xfrm>
        </p:spPr>
        <p:txBody>
          <a:bodyPr/>
          <a:lstStyle/>
          <a:p>
            <a:pPr algn="ctr"/>
            <a:br>
              <a:rPr lang="en-US" sz="3600" b="1" dirty="0">
                <a:latin typeface="+mj-lt"/>
              </a:rPr>
            </a:br>
            <a:r>
              <a:rPr lang="en-US" sz="3600" b="1" dirty="0">
                <a:latin typeface="+mj-lt"/>
              </a:rPr>
              <a:t>Conclusion</a:t>
            </a:r>
            <a:endParaRPr lang="en-IN" b="1" dirty="0">
              <a:latin typeface="+mj-lt"/>
            </a:endParaRPr>
          </a:p>
        </p:txBody>
      </p:sp>
      <p:sp>
        <p:nvSpPr>
          <p:cNvPr id="3" name="Slide Number Placeholder 2">
            <a:extLst>
              <a:ext uri="{FF2B5EF4-FFF2-40B4-BE49-F238E27FC236}">
                <a16:creationId xmlns:a16="http://schemas.microsoft.com/office/drawing/2014/main" id="{32684E8D-848E-50A5-2BAD-4AC0F854970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8AAB17CC-FBC2-5570-D548-B8E3E8816240}"/>
              </a:ext>
            </a:extLst>
          </p:cNvPr>
          <p:cNvSpPr txBox="1"/>
          <p:nvPr/>
        </p:nvSpPr>
        <p:spPr>
          <a:xfrm>
            <a:off x="311727" y="1142645"/>
            <a:ext cx="8520546" cy="3607206"/>
          </a:xfrm>
          <a:prstGeom prst="rect">
            <a:avLst/>
          </a:prstGeom>
          <a:noFill/>
        </p:spPr>
        <p:txBody>
          <a:bodyPr wrap="square" rtlCol="0">
            <a:spAutoFit/>
          </a:bodyPr>
          <a:lstStyle/>
          <a:p>
            <a:pPr>
              <a:lnSpc>
                <a:spcPct val="150000"/>
              </a:lnSpc>
              <a:buClr>
                <a:srgbClr val="C00000"/>
              </a:buClr>
            </a:pPr>
            <a:r>
              <a:rPr lang="en-US" b="0" i="0" u="none" strike="noStrike" baseline="0" dirty="0">
                <a:solidFill>
                  <a:schemeClr val="tx1">
                    <a:lumMod val="50000"/>
                  </a:schemeClr>
                </a:solidFill>
                <a:latin typeface="+mn-lt"/>
              </a:rPr>
              <a:t> </a:t>
            </a:r>
            <a:r>
              <a:rPr lang="en-US" dirty="0">
                <a:solidFill>
                  <a:schemeClr val="tx1">
                    <a:lumMod val="50000"/>
                  </a:schemeClr>
                </a:solidFill>
                <a:latin typeface="+mn-lt"/>
              </a:rPr>
              <a:t>Af</a:t>
            </a:r>
            <a:r>
              <a:rPr lang="en-US" b="0" i="0" u="none" strike="noStrike" baseline="0" dirty="0">
                <a:solidFill>
                  <a:schemeClr val="tx1">
                    <a:lumMod val="50000"/>
                  </a:schemeClr>
                </a:solidFill>
                <a:latin typeface="+mn-lt"/>
              </a:rPr>
              <a:t>te</a:t>
            </a:r>
            <a:r>
              <a:rPr lang="en-US" dirty="0">
                <a:solidFill>
                  <a:schemeClr val="tx1">
                    <a:lumMod val="50000"/>
                  </a:schemeClr>
                </a:solidFill>
                <a:latin typeface="+mn-lt"/>
              </a:rPr>
              <a:t>r analyzing the given data insights tells that </a:t>
            </a:r>
          </a:p>
          <a:p>
            <a:pPr marL="285750" indent="-285750">
              <a:lnSpc>
                <a:spcPct val="150000"/>
              </a:lnSpc>
              <a:buClr>
                <a:srgbClr val="92D050"/>
              </a:buClr>
              <a:buFont typeface="Arial" panose="020B0604020202020204" pitchFamily="34" charset="0"/>
              <a:buChar char="•"/>
            </a:pPr>
            <a:r>
              <a:rPr lang="en-US" dirty="0">
                <a:solidFill>
                  <a:schemeClr val="tx1">
                    <a:lumMod val="50000"/>
                  </a:schemeClr>
                </a:solidFill>
                <a:latin typeface="+mn-lt"/>
              </a:rPr>
              <a:t>In July 2021 rejection rate of  sales orders was extremely high i.e. 57% which is seems decreased a bit  in July 2022 although by 6% but still is high, may be reason is customers were not satisfied with services or AI model  couldn’t able resolve customer’s problem. May be the reason where app can’t detect problem of customers which leads to pile up the order unresolve(pending) and ultimately customers left with dissatisfaction and reject the order.</a:t>
            </a:r>
            <a:endParaRPr lang="en-US" b="0" i="0" u="none" strike="noStrike" baseline="0" dirty="0">
              <a:solidFill>
                <a:schemeClr val="tx1">
                  <a:lumMod val="50000"/>
                </a:schemeClr>
              </a:solidFill>
              <a:latin typeface="+mn-lt"/>
            </a:endParaRPr>
          </a:p>
          <a:p>
            <a:pPr marL="285750" indent="-285750">
              <a:lnSpc>
                <a:spcPct val="150000"/>
              </a:lnSpc>
              <a:buClr>
                <a:srgbClr val="92D050"/>
              </a:buClr>
              <a:buFont typeface="Arial" panose="020B0604020202020204" pitchFamily="34" charset="0"/>
              <a:buChar char="•"/>
            </a:pPr>
            <a:r>
              <a:rPr lang="en-US" dirty="0">
                <a:solidFill>
                  <a:schemeClr val="tx1">
                    <a:lumMod val="50000"/>
                  </a:schemeClr>
                </a:solidFill>
                <a:latin typeface="+mn-lt"/>
              </a:rPr>
              <a:t>There is overall </a:t>
            </a:r>
            <a:r>
              <a:rPr lang="en-US" b="0" i="0" u="none" strike="noStrike" baseline="0" dirty="0">
                <a:solidFill>
                  <a:schemeClr val="tx1">
                    <a:lumMod val="50000"/>
                  </a:schemeClr>
                </a:solidFill>
                <a:latin typeface="+mn-lt"/>
              </a:rPr>
              <a:t>growth in terms of product shipped is 42% </a:t>
            </a:r>
          </a:p>
          <a:p>
            <a:pPr marL="285750" indent="-285750">
              <a:lnSpc>
                <a:spcPct val="150000"/>
              </a:lnSpc>
              <a:buClr>
                <a:srgbClr val="92D050"/>
              </a:buClr>
              <a:buFont typeface="Arial" panose="020B0604020202020204" pitchFamily="34" charset="0"/>
              <a:buChar char="•"/>
            </a:pPr>
            <a:r>
              <a:rPr lang="en-US" dirty="0">
                <a:solidFill>
                  <a:schemeClr val="tx1">
                    <a:lumMod val="50000"/>
                  </a:schemeClr>
                </a:solidFill>
                <a:latin typeface="+mn-lt"/>
              </a:rPr>
              <a:t>T</a:t>
            </a:r>
            <a:r>
              <a:rPr lang="en-US" b="0" i="0" u="none" strike="noStrike" baseline="0" dirty="0">
                <a:solidFill>
                  <a:schemeClr val="tx1">
                    <a:lumMod val="50000"/>
                  </a:schemeClr>
                </a:solidFill>
                <a:latin typeface="+mn-lt"/>
              </a:rPr>
              <a:t>here is increase in  Growth of user base  by 31.35%</a:t>
            </a:r>
            <a:endParaRPr lang="en-IN" dirty="0">
              <a:solidFill>
                <a:schemeClr val="tx1">
                  <a:lumMod val="50000"/>
                </a:schemeClr>
              </a:solidFill>
              <a:latin typeface="+mn-lt"/>
            </a:endParaRPr>
          </a:p>
          <a:p>
            <a:pPr marL="285750" indent="-285750">
              <a:lnSpc>
                <a:spcPct val="150000"/>
              </a:lnSpc>
              <a:buClr>
                <a:srgbClr val="92D050"/>
              </a:buClr>
              <a:buFont typeface="Arial" panose="020B0604020202020204" pitchFamily="34" charset="0"/>
              <a:buChar char="•"/>
            </a:pPr>
            <a:r>
              <a:rPr lang="en-US" b="1" i="0" u="none" strike="noStrike" baseline="0" dirty="0">
                <a:solidFill>
                  <a:schemeClr val="tx1">
                    <a:lumMod val="50000"/>
                  </a:schemeClr>
                </a:solidFill>
                <a:latin typeface="+mn-lt"/>
              </a:rPr>
              <a:t> product_id – “8219</a:t>
            </a:r>
            <a:r>
              <a:rPr lang="en-US" b="0" i="0" u="none" strike="noStrike" baseline="0" dirty="0">
                <a:solidFill>
                  <a:schemeClr val="tx1">
                    <a:lumMod val="50000"/>
                  </a:schemeClr>
                </a:solidFill>
                <a:latin typeface="+mn-lt"/>
              </a:rPr>
              <a:t>” was the </a:t>
            </a:r>
            <a:r>
              <a:rPr lang="en-US" dirty="0">
                <a:solidFill>
                  <a:schemeClr val="tx1">
                    <a:lumMod val="50000"/>
                  </a:schemeClr>
                </a:solidFill>
                <a:latin typeface="+mn-lt"/>
              </a:rPr>
              <a:t>top selling </a:t>
            </a:r>
            <a:r>
              <a:rPr lang="en-US" b="0" i="0" u="none" strike="noStrike" baseline="0" dirty="0">
                <a:solidFill>
                  <a:schemeClr val="tx1">
                    <a:lumMod val="50000"/>
                  </a:schemeClr>
                </a:solidFill>
                <a:latin typeface="+mn-lt"/>
              </a:rPr>
              <a:t>product For the year 2021.</a:t>
            </a:r>
          </a:p>
          <a:p>
            <a:pPr marL="285750" indent="-285750">
              <a:lnSpc>
                <a:spcPct val="150000"/>
              </a:lnSpc>
              <a:buClr>
                <a:srgbClr val="92D050"/>
              </a:buClr>
              <a:buFont typeface="Arial" panose="020B0604020202020204" pitchFamily="34" charset="0"/>
              <a:buChar char="•"/>
            </a:pPr>
            <a:r>
              <a:rPr lang="en-US" b="1" dirty="0">
                <a:solidFill>
                  <a:schemeClr val="tx1">
                    <a:lumMod val="50000"/>
                  </a:schemeClr>
                </a:solidFill>
                <a:latin typeface="+mn-lt"/>
              </a:rPr>
              <a:t> </a:t>
            </a:r>
            <a:r>
              <a:rPr lang="en-US" b="1" i="0" u="none" strike="noStrike" baseline="0" dirty="0">
                <a:solidFill>
                  <a:schemeClr val="tx1">
                    <a:lumMod val="50000"/>
                  </a:schemeClr>
                </a:solidFill>
                <a:latin typeface="+mn-lt"/>
              </a:rPr>
              <a:t>product_id – “12547” </a:t>
            </a:r>
            <a:r>
              <a:rPr lang="en-US" b="0" i="0" u="none" strike="noStrike" baseline="0" dirty="0">
                <a:solidFill>
                  <a:schemeClr val="tx1">
                    <a:lumMod val="50000"/>
                  </a:schemeClr>
                </a:solidFill>
                <a:latin typeface="+mn-lt"/>
              </a:rPr>
              <a:t>followed by </a:t>
            </a:r>
            <a:r>
              <a:rPr lang="en-US" b="1" i="0" u="none" strike="noStrike" baseline="0" dirty="0">
                <a:solidFill>
                  <a:schemeClr val="tx1">
                    <a:lumMod val="50000"/>
                  </a:schemeClr>
                </a:solidFill>
                <a:latin typeface="+mn-lt"/>
              </a:rPr>
              <a:t>product_id – “8444” </a:t>
            </a:r>
            <a:r>
              <a:rPr lang="en-US" b="0" i="0" u="none" strike="noStrike" baseline="0" dirty="0">
                <a:solidFill>
                  <a:schemeClr val="tx1">
                    <a:lumMod val="50000"/>
                  </a:schemeClr>
                </a:solidFill>
                <a:latin typeface="+mn-lt"/>
              </a:rPr>
              <a:t>was the most selling product in year 2022. </a:t>
            </a:r>
          </a:p>
          <a:p>
            <a:pPr marL="285750" indent="-285750">
              <a:lnSpc>
                <a:spcPct val="150000"/>
              </a:lnSpc>
              <a:buClr>
                <a:srgbClr val="92D050"/>
              </a:buClr>
              <a:buFont typeface="Arial" panose="020B0604020202020204" pitchFamily="34" charset="0"/>
              <a:buChar char="•"/>
            </a:pPr>
            <a:r>
              <a:rPr lang="en-US" b="0" i="0" u="none" strike="noStrike" baseline="0" dirty="0">
                <a:solidFill>
                  <a:schemeClr val="tx1">
                    <a:lumMod val="50000"/>
                  </a:schemeClr>
                </a:solidFill>
                <a:latin typeface="+mn-lt"/>
              </a:rPr>
              <a:t> login frequency increased the overall growth of customers base.</a:t>
            </a:r>
            <a:endParaRPr lang="en-IN" dirty="0">
              <a:solidFill>
                <a:schemeClr val="tx1">
                  <a:lumMod val="50000"/>
                </a:schemeClr>
              </a:solidFill>
              <a:latin typeface="+mn-lt"/>
            </a:endParaRPr>
          </a:p>
        </p:txBody>
      </p:sp>
    </p:spTree>
    <p:extLst>
      <p:ext uri="{BB962C8B-B14F-4D97-AF65-F5344CB8AC3E}">
        <p14:creationId xmlns:p14="http://schemas.microsoft.com/office/powerpoint/2010/main" val="169592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74" name="Google Shape;374;p36"/>
          <p:cNvSpPr txBox="1">
            <a:spLocks noGrp="1"/>
          </p:cNvSpPr>
          <p:nvPr>
            <p:ph type="ctrTitle" idx="4294967295"/>
          </p:nvPr>
        </p:nvSpPr>
        <p:spPr>
          <a:xfrm>
            <a:off x="685800" y="1430950"/>
            <a:ext cx="4390500" cy="86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b="1" dirty="0">
                <a:solidFill>
                  <a:schemeClr val="tx1">
                    <a:lumMod val="75000"/>
                  </a:schemeClr>
                </a:solidFill>
              </a:rPr>
              <a:t>Thanks!</a:t>
            </a:r>
            <a:endParaRPr sz="9600" b="1" dirty="0">
              <a:solidFill>
                <a:schemeClr val="tx1">
                  <a:lumMod val="75000"/>
                </a:schemeClr>
              </a:solidFill>
            </a:endParaRPr>
          </a:p>
        </p:txBody>
      </p:sp>
      <p:sp>
        <p:nvSpPr>
          <p:cNvPr id="375" name="Google Shape;375;p36"/>
          <p:cNvSpPr txBox="1">
            <a:spLocks noGrp="1"/>
          </p:cNvSpPr>
          <p:nvPr>
            <p:ph type="subTitle" idx="4294967295"/>
          </p:nvPr>
        </p:nvSpPr>
        <p:spPr>
          <a:xfrm>
            <a:off x="993797" y="2050498"/>
            <a:ext cx="5177838" cy="20712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solidFill>
                  <a:srgbClr val="FFFFFF"/>
                </a:solidFill>
              </a:rPr>
              <a:t>ANY QUESTIONS ?</a:t>
            </a:r>
            <a:endParaRPr sz="2000" dirty="0">
              <a:solidFill>
                <a:srgbClr val="FFFFFF"/>
              </a:solidFill>
            </a:endParaRPr>
          </a:p>
          <a:p>
            <a:pPr marL="0" lvl="0" indent="0" algn="l" rtl="0">
              <a:spcBef>
                <a:spcPts val="600"/>
              </a:spcBef>
              <a:spcAft>
                <a:spcPts val="0"/>
              </a:spcAft>
              <a:buClr>
                <a:schemeClr val="dk1"/>
              </a:buClr>
              <a:buSzPts val="1100"/>
              <a:buNone/>
            </a:pPr>
            <a:r>
              <a:rPr lang="en" sz="2000" dirty="0">
                <a:solidFill>
                  <a:srgbClr val="FFFFFF"/>
                </a:solidFill>
              </a:rPr>
              <a:t>You can find me at: </a:t>
            </a:r>
            <a:r>
              <a:rPr lang="en-IN" sz="2000" dirty="0">
                <a:solidFill>
                  <a:schemeClr val="tx1">
                    <a:lumMod val="50000"/>
                  </a:schemeClr>
                </a:solidFill>
              </a:rPr>
              <a:t>a</a:t>
            </a:r>
            <a:r>
              <a:rPr lang="en" sz="2000" dirty="0">
                <a:solidFill>
                  <a:schemeClr val="tx1">
                    <a:lumMod val="50000"/>
                  </a:schemeClr>
                </a:solidFill>
              </a:rPr>
              <a:t>shu.aasthajain@hotmail.com</a:t>
            </a:r>
          </a:p>
          <a:p>
            <a:pPr marL="0" lvl="0" indent="0" algn="l" rtl="0">
              <a:spcBef>
                <a:spcPts val="600"/>
              </a:spcBef>
              <a:spcAft>
                <a:spcPts val="0"/>
              </a:spcAft>
              <a:buClr>
                <a:schemeClr val="dk1"/>
              </a:buClr>
              <a:buSzPts val="1100"/>
              <a:buNone/>
            </a:pPr>
            <a:r>
              <a:rPr lang="en-IN" sz="2000" dirty="0">
                <a:solidFill>
                  <a:schemeClr val="bg1"/>
                </a:solidFill>
              </a:rPr>
              <a:t>Y</a:t>
            </a:r>
            <a:r>
              <a:rPr lang="en" sz="2000" dirty="0">
                <a:solidFill>
                  <a:schemeClr val="bg1"/>
                </a:solidFill>
              </a:rPr>
              <a:t>our feedback will be more valueable.</a:t>
            </a:r>
            <a:endParaRPr sz="2000" dirty="0">
              <a:solidFill>
                <a:schemeClr val="bg1"/>
              </a:solidFill>
            </a:endParaRPr>
          </a:p>
        </p:txBody>
      </p:sp>
      <p:sp>
        <p:nvSpPr>
          <p:cNvPr id="376" name="Google Shape;376;p36"/>
          <p:cNvSpPr/>
          <p:nvPr/>
        </p:nvSpPr>
        <p:spPr>
          <a:xfrm>
            <a:off x="5020246" y="816383"/>
            <a:ext cx="2713515" cy="246823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rot="2240807">
            <a:off x="6269797" y="3349126"/>
            <a:ext cx="1651746" cy="100249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rot="-6741915">
            <a:off x="7586101" y="2562766"/>
            <a:ext cx="640976" cy="99833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C218-8B79-3E72-3C9C-47F5773603DE}"/>
              </a:ext>
            </a:extLst>
          </p:cNvPr>
          <p:cNvSpPr>
            <a:spLocks noGrp="1"/>
          </p:cNvSpPr>
          <p:nvPr>
            <p:ph type="title"/>
          </p:nvPr>
        </p:nvSpPr>
        <p:spPr>
          <a:xfrm>
            <a:off x="4327002" y="886297"/>
            <a:ext cx="4366800" cy="690900"/>
          </a:xfrm>
        </p:spPr>
        <p:txBody>
          <a:bodyPr/>
          <a:lstStyle/>
          <a:p>
            <a:pPr algn="ctr"/>
            <a:r>
              <a:rPr lang="en-US" b="1" dirty="0">
                <a:latin typeface="+mj-lt"/>
              </a:rPr>
              <a:t>Agenda</a:t>
            </a:r>
            <a:endParaRPr lang="en-IN" b="1" dirty="0">
              <a:latin typeface="+mj-lt"/>
            </a:endParaRPr>
          </a:p>
        </p:txBody>
      </p:sp>
      <p:sp>
        <p:nvSpPr>
          <p:cNvPr id="3" name="Text Placeholder 2">
            <a:extLst>
              <a:ext uri="{FF2B5EF4-FFF2-40B4-BE49-F238E27FC236}">
                <a16:creationId xmlns:a16="http://schemas.microsoft.com/office/drawing/2014/main" id="{D7A076AD-4D8E-72B1-5C57-CF0F1A5C95D3}"/>
              </a:ext>
            </a:extLst>
          </p:cNvPr>
          <p:cNvSpPr>
            <a:spLocks noGrp="1"/>
          </p:cNvSpPr>
          <p:nvPr>
            <p:ph type="body" idx="1"/>
          </p:nvPr>
        </p:nvSpPr>
        <p:spPr>
          <a:xfrm>
            <a:off x="4327002" y="1641640"/>
            <a:ext cx="4429071" cy="3108211"/>
          </a:xfrm>
        </p:spPr>
        <p:txBody>
          <a:bodyPr/>
          <a:lstStyle/>
          <a:p>
            <a:pPr>
              <a:buFont typeface="Arial" panose="020B0604020202020204" pitchFamily="34" charset="0"/>
              <a:buChar char="•"/>
            </a:pPr>
            <a:r>
              <a:rPr lang="en-US" sz="2800" dirty="0">
                <a:latin typeface="+mn-lt"/>
              </a:rPr>
              <a:t>Introduction</a:t>
            </a:r>
          </a:p>
          <a:p>
            <a:pPr>
              <a:buFont typeface="Arial" panose="020B0604020202020204" pitchFamily="34" charset="0"/>
              <a:buChar char="•"/>
            </a:pPr>
            <a:r>
              <a:rPr lang="en-US" sz="2800" dirty="0">
                <a:latin typeface="+mn-lt"/>
              </a:rPr>
              <a:t>About the case study</a:t>
            </a:r>
          </a:p>
          <a:p>
            <a:pPr>
              <a:buFont typeface="Arial" panose="020B0604020202020204" pitchFamily="34" charset="0"/>
              <a:buChar char="•"/>
            </a:pPr>
            <a:r>
              <a:rPr lang="en-US" sz="2800" dirty="0">
                <a:latin typeface="+mn-lt"/>
              </a:rPr>
              <a:t>All about the dataset</a:t>
            </a:r>
          </a:p>
          <a:p>
            <a:pPr>
              <a:buFont typeface="Arial" panose="020B0604020202020204" pitchFamily="34" charset="0"/>
              <a:buChar char="•"/>
            </a:pPr>
            <a:r>
              <a:rPr lang="en-US" sz="2800" dirty="0">
                <a:latin typeface="+mn-lt"/>
              </a:rPr>
              <a:t>Graphical analysis of a business queries.</a:t>
            </a:r>
          </a:p>
          <a:p>
            <a:pPr>
              <a:buFont typeface="Arial" panose="020B0604020202020204" pitchFamily="34" charset="0"/>
              <a:buChar char="•"/>
            </a:pPr>
            <a:r>
              <a:rPr lang="en-US" sz="2800" dirty="0">
                <a:latin typeface="+mn-lt"/>
              </a:rPr>
              <a:t>Conclusion </a:t>
            </a:r>
          </a:p>
        </p:txBody>
      </p:sp>
      <p:sp>
        <p:nvSpPr>
          <p:cNvPr id="4" name="Slide Number Placeholder 3">
            <a:extLst>
              <a:ext uri="{FF2B5EF4-FFF2-40B4-BE49-F238E27FC236}">
                <a16:creationId xmlns:a16="http://schemas.microsoft.com/office/drawing/2014/main" id="{21D543D3-ED8C-A2AF-C680-F515B89DDD3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5438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4215017" y="439127"/>
            <a:ext cx="4366800" cy="6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mj-lt"/>
                <a:ea typeface="Cambria Math" panose="02040503050406030204" pitchFamily="18" charset="0"/>
              </a:rPr>
              <a:t>Introduction</a:t>
            </a:r>
            <a:endParaRPr sz="4000" b="1" dirty="0">
              <a:latin typeface="+mj-lt"/>
              <a:ea typeface="Cambria Math" panose="02040503050406030204" pitchFamily="18" charset="0"/>
            </a:endParaRPr>
          </a:p>
        </p:txBody>
      </p:sp>
      <p:sp>
        <p:nvSpPr>
          <p:cNvPr id="116" name="Google Shape;116;p15"/>
          <p:cNvSpPr txBox="1">
            <a:spLocks noGrp="1"/>
          </p:cNvSpPr>
          <p:nvPr>
            <p:ph type="body" idx="1"/>
          </p:nvPr>
        </p:nvSpPr>
        <p:spPr>
          <a:xfrm>
            <a:off x="3965635" y="1377411"/>
            <a:ext cx="4949765" cy="272353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800" i="0" dirty="0">
                <a:solidFill>
                  <a:schemeClr val="accent3">
                    <a:lumMod val="75000"/>
                  </a:schemeClr>
                </a:solidFill>
                <a:effectLst/>
                <a:latin typeface="+mn-lt"/>
              </a:rPr>
              <a:t>Plantix</a:t>
            </a:r>
            <a:r>
              <a:rPr lang="en-US" sz="1800" i="0" dirty="0">
                <a:effectLst/>
                <a:latin typeface="+mn-lt"/>
              </a:rPr>
              <a:t> </a:t>
            </a:r>
            <a:r>
              <a:rPr lang="en-US" sz="1800" i="0" dirty="0">
                <a:solidFill>
                  <a:schemeClr val="tx1">
                    <a:lumMod val="50000"/>
                  </a:schemeClr>
                </a:solidFill>
                <a:effectLst/>
                <a:latin typeface="+mn-lt"/>
              </a:rPr>
              <a:t>is </a:t>
            </a:r>
            <a:r>
              <a:rPr lang="en-US" sz="1800" dirty="0">
                <a:solidFill>
                  <a:schemeClr val="tx1">
                    <a:lumMod val="50000"/>
                  </a:schemeClr>
                </a:solidFill>
                <a:latin typeface="+mn-lt"/>
              </a:rPr>
              <a:t>a</a:t>
            </a:r>
            <a:r>
              <a:rPr lang="en-US" sz="1800" i="0" dirty="0">
                <a:solidFill>
                  <a:schemeClr val="tx1">
                    <a:lumMod val="50000"/>
                  </a:schemeClr>
                </a:solidFill>
                <a:effectLst/>
                <a:latin typeface="+mn-lt"/>
              </a:rPr>
              <a:t> mobile crop advisory extension workers app for farmers, extension workers and gardeners combining artificial intelligence and the expertise of leading research institutions around the globe. </a:t>
            </a:r>
            <a:r>
              <a:rPr lang="en-US" sz="1400" i="0" dirty="0">
                <a:solidFill>
                  <a:schemeClr val="tx1">
                    <a:lumMod val="50000"/>
                  </a:schemeClr>
                </a:solidFill>
                <a:effectLst/>
                <a:latin typeface="+mn-lt"/>
              </a:rPr>
              <a:t>Millions</a:t>
            </a:r>
            <a:r>
              <a:rPr lang="en-US" sz="1800" i="0" dirty="0">
                <a:solidFill>
                  <a:schemeClr val="tx1">
                    <a:lumMod val="50000"/>
                  </a:schemeClr>
                </a:solidFill>
                <a:effectLst/>
                <a:latin typeface="+mn-lt"/>
              </a:rPr>
              <a:t> of customers use </a:t>
            </a:r>
            <a:r>
              <a:rPr lang="en-US" sz="1800" dirty="0">
                <a:solidFill>
                  <a:schemeClr val="tx1">
                    <a:lumMod val="50000"/>
                  </a:schemeClr>
                </a:solidFill>
                <a:latin typeface="+mn-lt"/>
              </a:rPr>
              <a:t>P</a:t>
            </a:r>
            <a:r>
              <a:rPr lang="en-US" sz="1800" i="0" dirty="0">
                <a:solidFill>
                  <a:schemeClr val="tx1">
                    <a:lumMod val="50000"/>
                  </a:schemeClr>
                </a:solidFill>
                <a:effectLst/>
                <a:latin typeface="+mn-lt"/>
              </a:rPr>
              <a:t>lantix in order to identify diseases and nutrient deficiencies affecting their crops.</a:t>
            </a:r>
            <a:r>
              <a:rPr lang="en-US" sz="1800" i="0" u="none" strike="noStrike" baseline="0" dirty="0">
                <a:solidFill>
                  <a:schemeClr val="tx1">
                    <a:lumMod val="50000"/>
                  </a:schemeClr>
                </a:solidFill>
                <a:latin typeface="+mn-lt"/>
              </a:rPr>
              <a:t> Plantix Partner app allows retailers to order supplies online.</a:t>
            </a:r>
            <a:endParaRPr sz="1800" dirty="0">
              <a:solidFill>
                <a:schemeClr val="tx1">
                  <a:lumMod val="50000"/>
                </a:schemeClr>
              </a:solidFill>
              <a:latin typeface="+mn-lt"/>
            </a:endParaRPr>
          </a:p>
        </p:txBody>
      </p:sp>
      <p:sp>
        <p:nvSpPr>
          <p:cNvPr id="118" name="Google Shape;118;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119" name="Google Shape;119;p15"/>
          <p:cNvPicPr preferRelativeResize="0"/>
          <p:nvPr/>
        </p:nvPicPr>
        <p:blipFill rotWithShape="1">
          <a:blip r:embed="rId3">
            <a:alphaModFix/>
          </a:blip>
          <a:srcRect l="6329" r="44411"/>
          <a:stretch/>
        </p:blipFill>
        <p:spPr>
          <a:xfrm>
            <a:off x="453927" y="439127"/>
            <a:ext cx="1749091" cy="2663023"/>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3595255" y="173182"/>
            <a:ext cx="5091620" cy="8797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latin typeface="+mj-lt"/>
              </a:rPr>
              <a:t>About the Case Study </a:t>
            </a:r>
            <a:endParaRPr b="1" dirty="0">
              <a:latin typeface="+mj-lt"/>
            </a:endParaRPr>
          </a:p>
        </p:txBody>
      </p:sp>
      <p:sp>
        <p:nvSpPr>
          <p:cNvPr id="125" name="Google Shape;125;p16"/>
          <p:cNvSpPr txBox="1">
            <a:spLocks noGrp="1"/>
          </p:cNvSpPr>
          <p:nvPr>
            <p:ph type="body" idx="1"/>
          </p:nvPr>
        </p:nvSpPr>
        <p:spPr>
          <a:xfrm>
            <a:off x="3962400" y="1105357"/>
            <a:ext cx="4835236" cy="3556698"/>
          </a:xfrm>
          <a:prstGeom prst="rect">
            <a:avLst/>
          </a:prstGeom>
        </p:spPr>
        <p:txBody>
          <a:bodyPr spcFirstLastPara="1" wrap="square" lIns="91425" tIns="91425" rIns="91425" bIns="91425" anchor="t" anchorCtr="0">
            <a:noAutofit/>
          </a:bodyPr>
          <a:lstStyle/>
          <a:p>
            <a:pPr marL="76200" indent="0">
              <a:buNone/>
            </a:pPr>
            <a:r>
              <a:rPr lang="en-US" sz="1400" b="1" dirty="0">
                <a:solidFill>
                  <a:schemeClr val="tx1">
                    <a:lumMod val="50000"/>
                  </a:schemeClr>
                </a:solidFill>
                <a:latin typeface="+mn-lt"/>
              </a:rPr>
              <a:t>CASE STUDY </a:t>
            </a:r>
            <a:r>
              <a:rPr lang="en-US" sz="1400" b="1" i="0" u="none" strike="noStrike" baseline="0" dirty="0">
                <a:solidFill>
                  <a:schemeClr val="tx1">
                    <a:lumMod val="50000"/>
                  </a:schemeClr>
                </a:solidFill>
                <a:latin typeface="+mn-lt"/>
              </a:rPr>
              <a:t> </a:t>
            </a:r>
            <a:r>
              <a:rPr lang="en-US" sz="1400" b="0" i="0" u="none" strike="noStrike" baseline="0" dirty="0">
                <a:latin typeface="+mn-lt"/>
              </a:rPr>
              <a:t>have been provided a dataset </a:t>
            </a:r>
            <a:r>
              <a:rPr lang="en-IN" sz="1400" dirty="0">
                <a:latin typeface="+mn-lt"/>
              </a:rPr>
              <a:t>contains 3 csv files </a:t>
            </a:r>
            <a:r>
              <a:rPr lang="en-US" sz="1400" b="0" i="0" u="none" strike="noStrike" baseline="0" dirty="0">
                <a:latin typeface="+mn-lt"/>
              </a:rPr>
              <a:t>for July 2021 and July 2022</a:t>
            </a:r>
            <a:r>
              <a:rPr lang="en-IN" sz="1400" dirty="0">
                <a:latin typeface="+mn-lt"/>
              </a:rPr>
              <a:t>  to analyse </a:t>
            </a:r>
            <a:r>
              <a:rPr lang="en-US" sz="1400" b="0" i="0" u="none" strike="noStrike" baseline="0" dirty="0">
                <a:latin typeface="+mn-lt"/>
              </a:rPr>
              <a:t>the performance of an app through these</a:t>
            </a:r>
            <a:r>
              <a:rPr lang="en-IN" sz="1400" b="0" i="0" dirty="0">
                <a:solidFill>
                  <a:srgbClr val="225F73"/>
                </a:solidFill>
                <a:effectLst/>
                <a:latin typeface="+mn-lt"/>
              </a:rPr>
              <a:t> </a:t>
            </a:r>
            <a:r>
              <a:rPr lang="en-US" sz="1400" b="0" i="0" u="none" strike="noStrike" baseline="0" dirty="0">
                <a:latin typeface="+mn-lt"/>
              </a:rPr>
              <a:t>business queries </a:t>
            </a:r>
            <a:r>
              <a:rPr lang="en-IN" sz="1400" dirty="0">
                <a:latin typeface="+mn-lt"/>
              </a:rPr>
              <a:t>–</a:t>
            </a:r>
            <a:endParaRPr lang="en-US" sz="1400" b="0" i="0" u="none" strike="noStrike" baseline="0" dirty="0">
              <a:latin typeface="+mn-lt"/>
            </a:endParaRPr>
          </a:p>
          <a:p>
            <a:pPr>
              <a:lnSpc>
                <a:spcPct val="150000"/>
              </a:lnSpc>
              <a:buFont typeface="Arial" panose="020B0604020202020204" pitchFamily="34" charset="0"/>
              <a:buChar char="•"/>
            </a:pPr>
            <a:r>
              <a:rPr lang="en-US" sz="1400" b="0" i="0" u="none" strike="noStrike" baseline="0" dirty="0">
                <a:latin typeface="+mn-lt"/>
              </a:rPr>
              <a:t> Growth Of  The Business </a:t>
            </a:r>
          </a:p>
          <a:p>
            <a:pPr>
              <a:lnSpc>
                <a:spcPct val="150000"/>
              </a:lnSpc>
              <a:buFont typeface="Arial" panose="020B0604020202020204" pitchFamily="34" charset="0"/>
              <a:buChar char="•"/>
            </a:pPr>
            <a:r>
              <a:rPr lang="en-US" sz="1400" b="0" i="0" u="none" strike="noStrike" baseline="0" dirty="0">
                <a:latin typeface="+mn-lt"/>
              </a:rPr>
              <a:t> Performance Of App</a:t>
            </a:r>
          </a:p>
          <a:p>
            <a:pPr>
              <a:lnSpc>
                <a:spcPct val="150000"/>
              </a:lnSpc>
              <a:buFont typeface="Arial" panose="020B0604020202020204" pitchFamily="34" charset="0"/>
              <a:buChar char="•"/>
            </a:pPr>
            <a:r>
              <a:rPr lang="en-US" sz="1400" b="0" i="0" u="none" strike="noStrike" baseline="0" dirty="0">
                <a:latin typeface="+mn-lt"/>
              </a:rPr>
              <a:t> Growth Of User Base </a:t>
            </a:r>
            <a:endParaRPr lang="en-IN" sz="1400" dirty="0">
              <a:latin typeface="+mn-lt"/>
            </a:endParaRPr>
          </a:p>
          <a:p>
            <a:pPr>
              <a:lnSpc>
                <a:spcPct val="150000"/>
              </a:lnSpc>
              <a:buFont typeface="Arial" panose="020B0604020202020204" pitchFamily="34" charset="0"/>
              <a:buChar char="•"/>
            </a:pPr>
            <a:r>
              <a:rPr lang="en-US" sz="1400" b="0" i="0" u="none" strike="noStrike" baseline="0" dirty="0">
                <a:latin typeface="+mn-lt"/>
              </a:rPr>
              <a:t> Top-selling Products In Each Of The Two Years</a:t>
            </a:r>
          </a:p>
          <a:p>
            <a:pPr>
              <a:lnSpc>
                <a:spcPct val="150000"/>
              </a:lnSpc>
              <a:buFont typeface="Arial" panose="020B0604020202020204" pitchFamily="34" charset="0"/>
              <a:buChar char="•"/>
            </a:pPr>
            <a:r>
              <a:rPr lang="en-US" sz="1400" b="0" i="0" u="none" strike="noStrike" baseline="0" dirty="0">
                <a:latin typeface="+mn-lt"/>
              </a:rPr>
              <a:t> Find Out Biggest Problem Of The July 2021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06ED1-480A-E09B-91B0-A8EE632D8AB8}"/>
              </a:ext>
            </a:extLst>
          </p:cNvPr>
          <p:cNvSpPr>
            <a:spLocks noGrp="1"/>
          </p:cNvSpPr>
          <p:nvPr>
            <p:ph type="body" idx="1"/>
          </p:nvPr>
        </p:nvSpPr>
        <p:spPr>
          <a:xfrm>
            <a:off x="3422072" y="1682462"/>
            <a:ext cx="4488874" cy="2723283"/>
          </a:xfrm>
        </p:spPr>
        <p:txBody>
          <a:bodyPr/>
          <a:lstStyle/>
          <a:p>
            <a:pPr marL="63500" indent="0">
              <a:buNone/>
            </a:pPr>
            <a:r>
              <a:rPr lang="en-US" b="1" dirty="0">
                <a:solidFill>
                  <a:srgbClr val="92D050"/>
                </a:solidFill>
                <a:effectLst/>
                <a:latin typeface="Calisto MT" panose="02040603050505030304" pitchFamily="18" charset="0"/>
              </a:rPr>
              <a:t>“Data are just summaries of thousands of stories – tell a few of those stories to help make the data meaningful.” </a:t>
            </a:r>
          </a:p>
          <a:p>
            <a:pPr marL="63500" indent="0">
              <a:buNone/>
            </a:pPr>
            <a:r>
              <a:rPr lang="en-US" b="1" dirty="0">
                <a:solidFill>
                  <a:srgbClr val="000514"/>
                </a:solidFill>
                <a:effectLst/>
                <a:latin typeface="Calisto MT" panose="02040603050505030304" pitchFamily="18" charset="0"/>
              </a:rPr>
              <a:t>— Chip and Dan Heath</a:t>
            </a:r>
          </a:p>
          <a:p>
            <a:pPr marL="63500" indent="0">
              <a:buNone/>
            </a:pPr>
            <a:endParaRPr lang="en-IN" b="1" dirty="0">
              <a:latin typeface="Calisto MT" panose="02040603050505030304" pitchFamily="18" charset="0"/>
            </a:endParaRPr>
          </a:p>
        </p:txBody>
      </p:sp>
      <p:sp>
        <p:nvSpPr>
          <p:cNvPr id="3" name="Slide Number Placeholder 2">
            <a:extLst>
              <a:ext uri="{FF2B5EF4-FFF2-40B4-BE49-F238E27FC236}">
                <a16:creationId xmlns:a16="http://schemas.microsoft.com/office/drawing/2014/main" id="{910D849B-1C84-0292-79A5-B2C617CBAB7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222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FBCD-C581-43F4-F6EB-8967CA7681E8}"/>
              </a:ext>
            </a:extLst>
          </p:cNvPr>
          <p:cNvSpPr>
            <a:spLocks noGrp="1"/>
          </p:cNvSpPr>
          <p:nvPr>
            <p:ph type="title"/>
          </p:nvPr>
        </p:nvSpPr>
        <p:spPr>
          <a:xfrm>
            <a:off x="2388600" y="0"/>
            <a:ext cx="4366800" cy="690900"/>
          </a:xfrm>
        </p:spPr>
        <p:txBody>
          <a:bodyPr/>
          <a:lstStyle/>
          <a:p>
            <a:pPr algn="ctr"/>
            <a:r>
              <a:rPr lang="en-US" b="1" dirty="0">
                <a:latin typeface="+mj-lt"/>
              </a:rPr>
              <a:t>All about dataset</a:t>
            </a:r>
            <a:endParaRPr lang="en-IN" b="1" dirty="0">
              <a:latin typeface="+mj-lt"/>
            </a:endParaRPr>
          </a:p>
        </p:txBody>
      </p:sp>
      <p:sp>
        <p:nvSpPr>
          <p:cNvPr id="3" name="Slide Number Placeholder 2">
            <a:extLst>
              <a:ext uri="{FF2B5EF4-FFF2-40B4-BE49-F238E27FC236}">
                <a16:creationId xmlns:a16="http://schemas.microsoft.com/office/drawing/2014/main" id="{F9955F6C-DA6B-3FBF-CB03-0295A85F61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5" name="TextBox 4">
            <a:extLst>
              <a:ext uri="{FF2B5EF4-FFF2-40B4-BE49-F238E27FC236}">
                <a16:creationId xmlns:a16="http://schemas.microsoft.com/office/drawing/2014/main" id="{DD0599ED-12AF-5864-5CD8-C7A025ECDBC5}"/>
              </a:ext>
            </a:extLst>
          </p:cNvPr>
          <p:cNvSpPr txBox="1"/>
          <p:nvPr/>
        </p:nvSpPr>
        <p:spPr>
          <a:xfrm>
            <a:off x="152400" y="554181"/>
            <a:ext cx="8839200" cy="954107"/>
          </a:xfrm>
          <a:prstGeom prst="rect">
            <a:avLst/>
          </a:prstGeom>
          <a:noFill/>
        </p:spPr>
        <p:txBody>
          <a:bodyPr wrap="square">
            <a:spAutoFit/>
          </a:bodyPr>
          <a:lstStyle/>
          <a:p>
            <a:pPr>
              <a:buClr>
                <a:srgbClr val="002060"/>
              </a:buClr>
            </a:pPr>
            <a:r>
              <a:rPr lang="en-US" sz="1400" b="0" i="0" u="none" strike="noStrike" baseline="0" dirty="0">
                <a:latin typeface="+mn-lt"/>
              </a:rPr>
              <a:t>dataset </a:t>
            </a:r>
            <a:r>
              <a:rPr lang="en-IN" sz="1400" dirty="0">
                <a:latin typeface="+mn-lt"/>
              </a:rPr>
              <a:t>contains 3 csv files</a:t>
            </a:r>
            <a:r>
              <a:rPr lang="en-US" b="1" dirty="0">
                <a:solidFill>
                  <a:schemeClr val="tx1">
                    <a:lumMod val="75000"/>
                  </a:schemeClr>
                </a:solidFill>
                <a:latin typeface="+mn-lt"/>
              </a:rPr>
              <a:t> -</a:t>
            </a:r>
          </a:p>
          <a:p>
            <a:pPr>
              <a:buClr>
                <a:srgbClr val="002060"/>
              </a:buClr>
              <a:buFont typeface="Arial" panose="020B0604020202020204" pitchFamily="34" charset="0"/>
              <a:buChar char="•"/>
            </a:pPr>
            <a:r>
              <a:rPr lang="en-US" sz="1400" b="1" i="0" u="none" strike="noStrike" baseline="0" dirty="0">
                <a:solidFill>
                  <a:schemeClr val="tx1">
                    <a:lumMod val="75000"/>
                  </a:schemeClr>
                </a:solidFill>
                <a:latin typeface="+mn-lt"/>
              </a:rPr>
              <a:t> login_logs table </a:t>
            </a:r>
            <a:r>
              <a:rPr lang="en-US" sz="1400" b="0" i="0" u="none" strike="noStrike" baseline="0" dirty="0">
                <a:latin typeface="+mn-lt"/>
              </a:rPr>
              <a:t>- contains information about users logging in</a:t>
            </a:r>
          </a:p>
          <a:p>
            <a:pPr>
              <a:buClr>
                <a:srgbClr val="002060"/>
              </a:buClr>
              <a:buFont typeface="Arial" panose="020B0604020202020204" pitchFamily="34" charset="0"/>
              <a:buChar char="•"/>
            </a:pPr>
            <a:r>
              <a:rPr lang="en-US" sz="1400" b="1" i="0" u="none" strike="noStrike" baseline="0" dirty="0">
                <a:solidFill>
                  <a:schemeClr val="tx1">
                    <a:lumMod val="75000"/>
                  </a:schemeClr>
                </a:solidFill>
                <a:latin typeface="+mn-lt"/>
              </a:rPr>
              <a:t> sales orders table </a:t>
            </a:r>
            <a:r>
              <a:rPr lang="en-US" sz="1400" b="0" i="0" u="none" strike="noStrike" baseline="0" dirty="0">
                <a:latin typeface="+mn-lt"/>
              </a:rPr>
              <a:t>- contains information about orders made and </a:t>
            </a:r>
          </a:p>
          <a:p>
            <a:pPr>
              <a:buClr>
                <a:srgbClr val="002060"/>
              </a:buClr>
              <a:buFont typeface="Arial" panose="020B0604020202020204" pitchFamily="34" charset="0"/>
              <a:buChar char="•"/>
            </a:pPr>
            <a:r>
              <a:rPr lang="en-US" sz="1400" b="1" i="0" u="none" strike="noStrike" baseline="0" dirty="0">
                <a:solidFill>
                  <a:schemeClr val="tx1">
                    <a:lumMod val="75000"/>
                  </a:schemeClr>
                </a:solidFill>
                <a:latin typeface="+mn-lt"/>
              </a:rPr>
              <a:t> sales_orders_items </a:t>
            </a:r>
            <a:r>
              <a:rPr lang="en-US" sz="1400" b="0" i="0" u="none" strike="noStrike" baseline="0" dirty="0">
                <a:latin typeface="+mn-lt"/>
              </a:rPr>
              <a:t>- contains the specifics of each order</a:t>
            </a:r>
          </a:p>
        </p:txBody>
      </p:sp>
      <p:pic>
        <p:nvPicPr>
          <p:cNvPr id="7" name="Picture 6">
            <a:extLst>
              <a:ext uri="{FF2B5EF4-FFF2-40B4-BE49-F238E27FC236}">
                <a16:creationId xmlns:a16="http://schemas.microsoft.com/office/drawing/2014/main" id="{2132D15D-7B8A-FE44-03CF-78387E34E421}"/>
              </a:ext>
            </a:extLst>
          </p:cNvPr>
          <p:cNvPicPr>
            <a:picLocks noChangeAspect="1"/>
          </p:cNvPicPr>
          <p:nvPr/>
        </p:nvPicPr>
        <p:blipFill>
          <a:blip r:embed="rId2"/>
          <a:stretch>
            <a:fillRect/>
          </a:stretch>
        </p:blipFill>
        <p:spPr>
          <a:xfrm>
            <a:off x="1339143" y="1508288"/>
            <a:ext cx="6259363" cy="3577052"/>
          </a:xfrm>
          <a:prstGeom prst="rect">
            <a:avLst/>
          </a:prstGeom>
        </p:spPr>
      </p:pic>
    </p:spTree>
    <p:extLst>
      <p:ext uri="{BB962C8B-B14F-4D97-AF65-F5344CB8AC3E}">
        <p14:creationId xmlns:p14="http://schemas.microsoft.com/office/powerpoint/2010/main" val="327187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350" name="Google Shape;350;p34"/>
          <p:cNvSpPr txBox="1">
            <a:spLocks noGrp="1"/>
          </p:cNvSpPr>
          <p:nvPr>
            <p:ph type="body" idx="4294967295"/>
          </p:nvPr>
        </p:nvSpPr>
        <p:spPr>
          <a:xfrm>
            <a:off x="5664820" y="559914"/>
            <a:ext cx="3128620" cy="4164000"/>
          </a:xfrm>
          <a:prstGeom prst="rect">
            <a:avLst/>
          </a:prstGeom>
        </p:spPr>
        <p:txBody>
          <a:bodyPr spcFirstLastPara="1" wrap="square" lIns="91425" tIns="91425" rIns="91425" bIns="91425" anchor="ctr" anchorCtr="0">
            <a:noAutofit/>
          </a:bodyPr>
          <a:lstStyle/>
          <a:p>
            <a:pPr marL="0" indent="0" algn="ctr">
              <a:buNone/>
            </a:pPr>
            <a:r>
              <a:rPr lang="en-US" sz="3600" b="1" i="0" u="none" strike="noStrike" baseline="0" dirty="0">
                <a:solidFill>
                  <a:schemeClr val="bg1"/>
                </a:solidFill>
                <a:latin typeface="+mj-lt"/>
              </a:rPr>
              <a:t>Overall Growth Of The Business </a:t>
            </a:r>
            <a:endParaRPr lang="en-US" sz="3600" b="1" i="0" u="none" strike="noStrike" baseline="0" dirty="0">
              <a:solidFill>
                <a:srgbClr val="FFFFFF"/>
              </a:solidFill>
              <a:latin typeface="+mj-lt"/>
            </a:endParaRPr>
          </a:p>
          <a:p>
            <a:pPr marL="0" indent="0" algn="ctr">
              <a:buNone/>
            </a:pPr>
            <a:endParaRPr lang="en-US" sz="3600" b="1" i="0" u="none" strike="noStrike" baseline="0" dirty="0">
              <a:solidFill>
                <a:schemeClr val="bg1"/>
              </a:solidFill>
              <a:latin typeface="+mj-lt"/>
            </a:endParaRPr>
          </a:p>
        </p:txBody>
      </p:sp>
      <p:grpSp>
        <p:nvGrpSpPr>
          <p:cNvPr id="351" name="Google Shape;351;p34"/>
          <p:cNvGrpSpPr/>
          <p:nvPr/>
        </p:nvGrpSpPr>
        <p:grpSpPr>
          <a:xfrm>
            <a:off x="207479" y="140377"/>
            <a:ext cx="5098812" cy="5003074"/>
            <a:chOff x="2112475" y="238125"/>
            <a:chExt cx="3395050" cy="5238750"/>
          </a:xfrm>
        </p:grpSpPr>
        <p:sp>
          <p:nvSpPr>
            <p:cNvPr id="352" name="Google Shape;35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E828960-7362-160C-A810-6BF37CE7D81F}"/>
              </a:ext>
            </a:extLst>
          </p:cNvPr>
          <p:cNvPicPr>
            <a:picLocks noChangeAspect="1"/>
          </p:cNvPicPr>
          <p:nvPr/>
        </p:nvPicPr>
        <p:blipFill>
          <a:blip r:embed="rId3"/>
          <a:stretch>
            <a:fillRect/>
          </a:stretch>
        </p:blipFill>
        <p:spPr>
          <a:xfrm>
            <a:off x="350560" y="587314"/>
            <a:ext cx="4817186" cy="42865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350" name="Google Shape;350;p34"/>
          <p:cNvSpPr txBox="1">
            <a:spLocks noGrp="1"/>
          </p:cNvSpPr>
          <p:nvPr>
            <p:ph type="body" idx="4294967295"/>
          </p:nvPr>
        </p:nvSpPr>
        <p:spPr>
          <a:xfrm>
            <a:off x="5895109" y="559914"/>
            <a:ext cx="2937164" cy="41640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3200" b="1" dirty="0">
                <a:solidFill>
                  <a:schemeClr val="bg1"/>
                </a:solidFill>
                <a:latin typeface="+mj-lt"/>
                <a:ea typeface="Dosis ExtraLight"/>
                <a:cs typeface="Dosis ExtraLight"/>
                <a:sym typeface="Dosis ExtraLight"/>
              </a:rPr>
              <a:t>Sales Performance @ Year 2021</a:t>
            </a:r>
            <a:r>
              <a:rPr lang="en-US" sz="3200" b="1" dirty="0">
                <a:solidFill>
                  <a:schemeClr val="bg1"/>
                </a:solidFill>
                <a:latin typeface="+mj-lt"/>
              </a:rPr>
              <a:t>.</a:t>
            </a:r>
          </a:p>
        </p:txBody>
      </p:sp>
      <p:grpSp>
        <p:nvGrpSpPr>
          <p:cNvPr id="351" name="Google Shape;351;p34"/>
          <p:cNvGrpSpPr/>
          <p:nvPr/>
        </p:nvGrpSpPr>
        <p:grpSpPr>
          <a:xfrm>
            <a:off x="207479" y="140377"/>
            <a:ext cx="5098812" cy="5003074"/>
            <a:chOff x="2112475" y="238125"/>
            <a:chExt cx="3395050" cy="5238750"/>
          </a:xfrm>
        </p:grpSpPr>
        <p:sp>
          <p:nvSpPr>
            <p:cNvPr id="352" name="Google Shape;352;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BA08C45-09E9-3006-863E-34A57E498D17}"/>
              </a:ext>
            </a:extLst>
          </p:cNvPr>
          <p:cNvPicPr>
            <a:picLocks noChangeAspect="1"/>
          </p:cNvPicPr>
          <p:nvPr/>
        </p:nvPicPr>
        <p:blipFill>
          <a:blip r:embed="rId3"/>
          <a:stretch>
            <a:fillRect/>
          </a:stretch>
        </p:blipFill>
        <p:spPr>
          <a:xfrm>
            <a:off x="207479" y="559915"/>
            <a:ext cx="4965909" cy="4244590"/>
          </a:xfrm>
          <a:prstGeom prst="rect">
            <a:avLst/>
          </a:prstGeom>
        </p:spPr>
      </p:pic>
    </p:spTree>
    <p:extLst>
      <p:ext uri="{BB962C8B-B14F-4D97-AF65-F5344CB8AC3E}">
        <p14:creationId xmlns:p14="http://schemas.microsoft.com/office/powerpoint/2010/main" val="101130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71AA9-678D-7944-59A3-EDBE98C7AF8A}"/>
              </a:ext>
            </a:extLst>
          </p:cNvPr>
          <p:cNvSpPr>
            <a:spLocks noGrp="1"/>
          </p:cNvSpPr>
          <p:nvPr>
            <p:ph type="body" idx="1"/>
          </p:nvPr>
        </p:nvSpPr>
        <p:spPr>
          <a:xfrm>
            <a:off x="797363" y="120861"/>
            <a:ext cx="7549273" cy="819900"/>
          </a:xfrm>
        </p:spPr>
        <p:txBody>
          <a:bodyPr/>
          <a:lstStyle/>
          <a:p>
            <a:pPr marL="63500" indent="0">
              <a:buNone/>
            </a:pPr>
            <a:r>
              <a:rPr lang="en-US" sz="2400" b="1" i="0" u="none" strike="noStrike" baseline="0" dirty="0">
                <a:latin typeface="+mj-lt"/>
              </a:rPr>
              <a:t> Top-selling Products In Each Of The Two Years</a:t>
            </a:r>
            <a:endParaRPr lang="en-IN" sz="2400" b="1" dirty="0">
              <a:latin typeface="+mj-lt"/>
            </a:endParaRPr>
          </a:p>
        </p:txBody>
      </p:sp>
      <p:sp>
        <p:nvSpPr>
          <p:cNvPr id="3" name="Slide Number Placeholder 2">
            <a:extLst>
              <a:ext uri="{FF2B5EF4-FFF2-40B4-BE49-F238E27FC236}">
                <a16:creationId xmlns:a16="http://schemas.microsoft.com/office/drawing/2014/main" id="{32684E8D-848E-50A5-2BAD-4AC0F854970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8" name="Picture 7">
            <a:extLst>
              <a:ext uri="{FF2B5EF4-FFF2-40B4-BE49-F238E27FC236}">
                <a16:creationId xmlns:a16="http://schemas.microsoft.com/office/drawing/2014/main" id="{E54C8791-0AC6-2406-86A0-3A600EBA6BEF}"/>
              </a:ext>
            </a:extLst>
          </p:cNvPr>
          <p:cNvPicPr>
            <a:picLocks noChangeAspect="1"/>
          </p:cNvPicPr>
          <p:nvPr/>
        </p:nvPicPr>
        <p:blipFill>
          <a:blip r:embed="rId2"/>
          <a:stretch>
            <a:fillRect/>
          </a:stretch>
        </p:blipFill>
        <p:spPr>
          <a:xfrm>
            <a:off x="0" y="968470"/>
            <a:ext cx="9144000" cy="3857723"/>
          </a:xfrm>
          <a:prstGeom prst="rect">
            <a:avLst/>
          </a:prstGeom>
        </p:spPr>
      </p:pic>
    </p:spTree>
    <p:extLst>
      <p:ext uri="{BB962C8B-B14F-4D97-AF65-F5344CB8AC3E}">
        <p14:creationId xmlns:p14="http://schemas.microsoft.com/office/powerpoint/2010/main" val="1739606174"/>
      </p:ext>
    </p:extLst>
  </p:cSld>
  <p:clrMapOvr>
    <a:masterClrMapping/>
  </p:clrMapOvr>
</p:sld>
</file>

<file path=ppt/theme/theme1.xml><?xml version="1.0" encoding="utf-8"?>
<a:theme xmlns:a="http://schemas.openxmlformats.org/drawingml/2006/main"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482</Words>
  <Application>Microsoft Office PowerPoint</Application>
  <PresentationFormat>On-screen Show (16:9)</PresentationFormat>
  <Paragraphs>56</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Calisto MT</vt:lpstr>
      <vt:lpstr>Dosis ExtraLight</vt:lpstr>
      <vt:lpstr>Pontano Sans</vt:lpstr>
      <vt:lpstr>Arial</vt:lpstr>
      <vt:lpstr>Dosis</vt:lpstr>
      <vt:lpstr>Solanio template</vt:lpstr>
      <vt:lpstr> Plantix Retail App Case study</vt:lpstr>
      <vt:lpstr>Agenda</vt:lpstr>
      <vt:lpstr>Introduction</vt:lpstr>
      <vt:lpstr>About the Case Study </vt:lpstr>
      <vt:lpstr>PowerPoint Presentation</vt:lpstr>
      <vt:lpstr>All about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Plantix Retail App Case study</dc:title>
  <dc:creator>Aastha Jain</dc:creator>
  <cp:lastModifiedBy>Aastha Jain</cp:lastModifiedBy>
  <cp:revision>9</cp:revision>
  <dcterms:modified xsi:type="dcterms:W3CDTF">2022-09-04T16:42:14Z</dcterms:modified>
</cp:coreProperties>
</file>