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57" r:id="rId9"/>
    <p:sldId id="265" r:id="rId10"/>
    <p:sldId id="273" r:id="rId11"/>
    <p:sldId id="274" r:id="rId12"/>
    <p:sldId id="266" r:id="rId13"/>
    <p:sldId id="270" r:id="rId14"/>
    <p:sldId id="271" r:id="rId15"/>
    <p:sldId id="296" r:id="rId16"/>
    <p:sldId id="297" r:id="rId17"/>
    <p:sldId id="302" r:id="rId18"/>
    <p:sldId id="303" r:id="rId19"/>
    <p:sldId id="304" r:id="rId20"/>
    <p:sldId id="268" r:id="rId21"/>
    <p:sldId id="276" r:id="rId22"/>
    <p:sldId id="277" r:id="rId23"/>
    <p:sldId id="278" r:id="rId24"/>
    <p:sldId id="279" r:id="rId25"/>
    <p:sldId id="280" r:id="rId26"/>
    <p:sldId id="269" r:id="rId27"/>
    <p:sldId id="298" r:id="rId28"/>
    <p:sldId id="305" r:id="rId29"/>
    <p:sldId id="300" r:id="rId30"/>
    <p:sldId id="299" r:id="rId31"/>
    <p:sldId id="306" r:id="rId32"/>
    <p:sldId id="301" r:id="rId33"/>
    <p:sldId id="307" r:id="rId34"/>
    <p:sldId id="26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43C3-3766-72FE-DD72-630A67FFC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06C4F-BB17-AC87-C8D8-52EFFEB89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F2C8-D4A4-629C-0812-8BEFBB82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BC56-D74E-4F7D-A518-F4B9B201B21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63B4-69D9-E7AC-F405-F2FCE07C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0CB7A-45A9-6179-DD06-CDCDB5BB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C027-C997-4A52-9526-3A235978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1D20-92B6-EF58-8DEF-A1FD4DC8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0DDD2-AF0C-8D23-4747-749824C94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ED7A5-5E14-974D-ED5A-55239C5E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BC56-D74E-4F7D-A518-F4B9B201B21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88D4F-077B-BE52-DE2D-33A5C6DD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C2FB2-AA8B-D5D7-61CF-D87AEA5D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C027-C997-4A52-9526-3A235978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0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FE707-E094-B153-F08A-E206CC9A3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BAE8F-0CC1-B725-415E-FF927F171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31451-7F26-C561-A3DD-44C1045F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BC56-D74E-4F7D-A518-F4B9B201B21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3221-A79B-E72A-A59B-F2573EFD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FE99D-4332-7EB2-084C-6ED10DD1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C027-C997-4A52-9526-3A235978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EA50-3833-83AB-4C48-8E36A3BF9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73153-8F0D-3122-EE7A-ECC67C208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D4D0-C2CA-AB41-FB07-777C2D44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BC56-D74E-4F7D-A518-F4B9B201B21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145E7-B430-9192-3F52-631BDBE6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7F0F5-2133-74F1-E3F6-A44789D7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C027-C997-4A52-9526-3A235978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8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7A78-CC5D-20DA-F7C1-AF144F2C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74427-0B0C-6D9A-D19E-1C637CB1D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0D794-180C-76E2-02AC-90A0CCBA5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BC56-D74E-4F7D-A518-F4B9B201B21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2C82F-9C86-9297-27E9-028AD657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143ED-F66A-39C4-53A3-BA5966E3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C027-C997-4A52-9526-3A235978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6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410E-EF75-E5CD-148E-F2346579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29616-71A3-8CF9-EE71-7CEFBAD24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26A35-6D56-4FE0-27B8-C9898D1CF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393B0-5C8F-7C39-C10B-A1B21A24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BC56-D74E-4F7D-A518-F4B9B201B21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63C3D-EF70-F8D7-A2D2-9E3C0126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D8E89-7914-8256-5CB7-2D88C184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C027-C997-4A52-9526-3A235978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016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0EBD-B425-0D53-1FDE-5AD5E4629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594F1-BB4B-5939-390A-BB2CDA3D8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21DDC-7A06-DEED-8B01-580CB0C22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EA100-BE57-C651-41ED-ACA7F9A9F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D5856-6906-920E-A50C-6BA48F322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C38F24-4E29-95B2-E22B-D892BCFF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BC56-D74E-4F7D-A518-F4B9B201B21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2EDBF-32C1-04DE-0530-9B98A694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AD70D-54F4-FFFA-6A25-03FF569F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C027-C997-4A52-9526-3A235978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9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56EB-31B4-3743-3824-7451B07D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D4687-B94E-562A-776F-0C5E7012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BC56-D74E-4F7D-A518-F4B9B201B21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CE6F7-F4FA-22E5-A95C-31CA8EC0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432FB-9358-D2FF-2D93-348A1417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C027-C997-4A52-9526-3A235978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2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E2B1B-318B-007B-04EF-FA84E1F7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BC56-D74E-4F7D-A518-F4B9B201B21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95A9B-4DF0-B49D-7A10-7CD6B6F9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B8B02-2B73-5CEC-1C6C-41D595D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C027-C997-4A52-9526-3A235978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8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273F-12E4-34AC-CCB9-31726825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F8493-6B04-33E6-57C3-276376542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0870F-4BD4-619A-F30A-7B0CBB0A8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F8FFD-B61D-C7E7-B7CF-8E3AAF7D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BC56-D74E-4F7D-A518-F4B9B201B21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CC02A-8E57-E1E3-AFCA-A21BC31E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BA0C6-F61A-65A5-C48C-FFB5446C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C027-C997-4A52-9526-3A235978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9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B2F5-7057-0A69-5A33-7E78275F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51ED1-1FA1-B33F-E52B-9C4BE807F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C0502-BFB5-A4F0-6535-0230F2639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F9556-0150-7E4B-D55F-29F07B30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6BC56-D74E-4F7D-A518-F4B9B201B21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19B4F-DDC7-A509-99D0-48EF1ACC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73ECB-FA17-68D9-C830-5955E506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C027-C997-4A52-9526-3A235978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8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4A502-5517-C373-F845-CD84A20A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ACA6B-0BAD-729F-B561-D002C9196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F85E1-5B5F-3D54-5463-06D174711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6BC56-D74E-4F7D-A518-F4B9B201B21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BAF59-2EA6-8F3C-14E4-B70025038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3B5EE-3413-B2FD-E604-AE7D10193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C0C027-C997-4A52-9526-3A2359783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5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8588-B3D5-4090-1871-45252E691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– Powered Candidate Assessment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0C952-0A23-B1BE-5C4F-00B2B41EE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98565"/>
          </a:xfrm>
        </p:spPr>
        <p:txBody>
          <a:bodyPr>
            <a:normAutofit/>
          </a:bodyPr>
          <a:lstStyle/>
          <a:p>
            <a:r>
              <a:rPr lang="en-US" dirty="0"/>
              <a:t>21K-3451 Ashesh Kumar</a:t>
            </a:r>
          </a:p>
          <a:p>
            <a:r>
              <a:rPr lang="en-US" dirty="0"/>
              <a:t>21K-4589 Abdul Wasay</a:t>
            </a:r>
          </a:p>
          <a:p>
            <a:r>
              <a:rPr lang="en-US" dirty="0"/>
              <a:t>21K-4926 Fahad Ahmed </a:t>
            </a:r>
          </a:p>
          <a:p>
            <a:r>
              <a:rPr lang="en-US" b="1" dirty="0"/>
              <a:t>Supervisor: Ms. Nida Munawar</a:t>
            </a:r>
          </a:p>
        </p:txBody>
      </p:sp>
    </p:spTree>
    <p:extLst>
      <p:ext uri="{BB962C8B-B14F-4D97-AF65-F5344CB8AC3E}">
        <p14:creationId xmlns:p14="http://schemas.microsoft.com/office/powerpoint/2010/main" val="30342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B5F5A-313E-2297-2DC4-45F4C4A7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 for Product Setup</a:t>
            </a:r>
          </a:p>
        </p:txBody>
      </p:sp>
      <p:pic>
        <p:nvPicPr>
          <p:cNvPr id="7" name="Content Placeholder 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24114EE3-4B0C-B413-16E4-8E918830B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3" y="1806231"/>
            <a:ext cx="11647357" cy="487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23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10CB-5A1C-E123-128D-EB187ABC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42BFF-F07A-CC9C-BD41-E8D634383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134"/>
            <a:ext cx="10515600" cy="539645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Actor:</a:t>
            </a:r>
          </a:p>
          <a:p>
            <a:r>
              <a:rPr lang="en-US" b="1" dirty="0"/>
              <a:t>HR</a:t>
            </a:r>
            <a:r>
              <a:rPr lang="en-US" dirty="0"/>
              <a:t>: Responsible for managing candidate applications, reviewing CVs, and making hiring decisions.</a:t>
            </a:r>
            <a:endParaRPr lang="en-US" b="1" dirty="0"/>
          </a:p>
          <a:p>
            <a:r>
              <a:rPr lang="en-US" b="1" dirty="0"/>
              <a:t>Candidate</a:t>
            </a:r>
            <a:r>
              <a:rPr lang="en-US" dirty="0"/>
              <a:t>: Applies for jobs, uploads CVs, and takes AI-generated tests.</a:t>
            </a:r>
          </a:p>
          <a:p>
            <a:r>
              <a:rPr lang="en-US" b="1" dirty="0"/>
              <a:t>Admin</a:t>
            </a:r>
            <a:r>
              <a:rPr lang="en-US" dirty="0"/>
              <a:t>: Oversees system operations, job postings, and user management.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Preconditions: </a:t>
            </a:r>
            <a:endParaRPr lang="en-US" dirty="0"/>
          </a:p>
          <a:p>
            <a:r>
              <a:rPr lang="en-US" dirty="0"/>
              <a:t>The system must be fully configured, including AI models (SBERT and GPT), database schema, and notification services.</a:t>
            </a:r>
          </a:p>
          <a:p>
            <a:r>
              <a:rPr lang="en-US" dirty="0"/>
              <a:t>Candidates, HR, and Admin users must have active accounts with appropriate permissions for their respective roles.</a:t>
            </a:r>
          </a:p>
          <a:p>
            <a:r>
              <a:rPr lang="en-US" dirty="0"/>
              <a:t>Valid job postings must exist in the system for candidates to apply and HR to evaluate applications.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Basic Flow: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Candidate</a:t>
            </a:r>
            <a:r>
              <a:rPr lang="en-US" dirty="0"/>
              <a:t>: Registers, uploads CV, and takes AI-generated tests based on skills.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HR</a:t>
            </a:r>
            <a:r>
              <a:rPr lang="en-US" dirty="0"/>
              <a:t>: Reviews CVs, test results, and makes selection decisions.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Admin</a:t>
            </a:r>
            <a:r>
              <a:rPr lang="en-US" dirty="0"/>
              <a:t>: Manages job postings, users, and system configurations.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System</a:t>
            </a:r>
            <a:r>
              <a:rPr lang="en-US" dirty="0"/>
              <a:t>: Automates notifications, CV parsing, and test generation for efficient recruitment.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Postconditions: </a:t>
            </a:r>
            <a:r>
              <a:rPr lang="en-US" dirty="0"/>
              <a:t>Candidates are notified, HR decisions are recorded, and system data is updated for future processes.</a:t>
            </a:r>
          </a:p>
        </p:txBody>
      </p:sp>
    </p:spTree>
    <p:extLst>
      <p:ext uri="{BB962C8B-B14F-4D97-AF65-F5344CB8AC3E}">
        <p14:creationId xmlns:p14="http://schemas.microsoft.com/office/powerpoint/2010/main" val="1303080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1FC3C-CE5E-45E5-C022-EC06B2E0B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7058D-C682-E850-ACC1-6BEC040C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937" y="2446844"/>
            <a:ext cx="10515600" cy="1325563"/>
          </a:xfrm>
        </p:spPr>
        <p:txBody>
          <a:bodyPr/>
          <a:lstStyle/>
          <a:p>
            <a:r>
              <a:rPr lang="en-US" dirty="0"/>
              <a:t>Software Design Specification Snippets</a:t>
            </a:r>
          </a:p>
        </p:txBody>
      </p:sp>
    </p:spTree>
    <p:extLst>
      <p:ext uri="{BB962C8B-B14F-4D97-AF65-F5344CB8AC3E}">
        <p14:creationId xmlns:p14="http://schemas.microsoft.com/office/powerpoint/2010/main" val="118839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53A83-84D9-8F49-92C2-52408E38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Entity Relationship</a:t>
            </a:r>
            <a:b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56DF77C9-9DD0-BF83-8DB1-1C8CC0813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9898"/>
          <a:stretch/>
        </p:blipFill>
        <p:spPr>
          <a:xfrm>
            <a:off x="0" y="1514007"/>
            <a:ext cx="12037102" cy="5156616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0502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F2B093-F1CC-D2FB-3537-9CFEF9B7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 for CV upload and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168101-CE91-C303-28B8-09E512617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5" y="1806231"/>
            <a:ext cx="11122701" cy="481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6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3D9161-1D4C-15BD-848A-17F061353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3AF78A-5315-DD32-00C7-9DC78D9B0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DC76982-24A1-2DFD-BD02-62AC3771B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FCD50-87B5-1166-4204-3A4D855D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 for Test submission and evaluation</a:t>
            </a:r>
          </a:p>
        </p:txBody>
      </p:sp>
      <p:pic>
        <p:nvPicPr>
          <p:cNvPr id="6" name="Content Placeholder 5" descr="A diagram of a test evaluation service&#10;&#10;Description automatically generated">
            <a:extLst>
              <a:ext uri="{FF2B5EF4-FFF2-40B4-BE49-F238E27FC236}">
                <a16:creationId xmlns:a16="http://schemas.microsoft.com/office/drawing/2014/main" id="{346246E8-3703-9791-3A12-DC18E95C3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72" y="1499016"/>
            <a:ext cx="11707317" cy="5358983"/>
          </a:xfrm>
        </p:spPr>
      </p:pic>
    </p:spTree>
    <p:extLst>
      <p:ext uri="{BB962C8B-B14F-4D97-AF65-F5344CB8AC3E}">
        <p14:creationId xmlns:p14="http://schemas.microsoft.com/office/powerpoint/2010/main" val="1751204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BFF78D-B1A0-2BFE-944C-B42BC4BD1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72B2928-1B08-38C7-75B5-DEAD52572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24EB9F4-945A-4BFF-1AFC-B7300A731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277BB-5D5A-C099-7725-A877F805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 for Final candidate selection</a:t>
            </a:r>
          </a:p>
        </p:txBody>
      </p:sp>
      <p:pic>
        <p:nvPicPr>
          <p:cNvPr id="7" name="Content Placeholder 6" descr="A diagram of a diagram&#10;&#10;Description automatically generated">
            <a:extLst>
              <a:ext uri="{FF2B5EF4-FFF2-40B4-BE49-F238E27FC236}">
                <a16:creationId xmlns:a16="http://schemas.microsoft.com/office/drawing/2014/main" id="{C09CD775-8D5D-D068-7D0A-D20A39B4F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2" y="1588957"/>
            <a:ext cx="11677337" cy="5269043"/>
          </a:xfrm>
        </p:spPr>
      </p:pic>
    </p:spTree>
    <p:extLst>
      <p:ext uri="{BB962C8B-B14F-4D97-AF65-F5344CB8AC3E}">
        <p14:creationId xmlns:p14="http://schemas.microsoft.com/office/powerpoint/2010/main" val="421602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07083E-841A-CFC3-2781-3CE7B22CD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8D677-10CC-806A-FFF4-30083E75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Diagram for Candidate Profile</a:t>
            </a:r>
          </a:p>
        </p:txBody>
      </p:sp>
      <p:pic>
        <p:nvPicPr>
          <p:cNvPr id="6" name="Content Placeholder 5" descr="A diagram of a work flow&#10;&#10;Description automatically generated">
            <a:extLst>
              <a:ext uri="{FF2B5EF4-FFF2-40B4-BE49-F238E27FC236}">
                <a16:creationId xmlns:a16="http://schemas.microsoft.com/office/drawing/2014/main" id="{32A874CC-08F1-8EBD-FCED-C646D29F8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813" y="186682"/>
            <a:ext cx="4404844" cy="630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31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AC8534-0832-091E-C1A3-F6599C335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AB2C0F1-683A-11B6-7D0F-16B287E3C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9027B-C368-CC8B-5E81-0616296A0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Diagram for </a:t>
            </a:r>
            <a:r>
              <a:rPr lang="en-US" sz="3600" dirty="0">
                <a:solidFill>
                  <a:srgbClr val="FFFFFF"/>
                </a:solidFill>
              </a:rPr>
              <a:t>Test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diagram of a flowchart&#10;&#10;Description automatically generated">
            <a:extLst>
              <a:ext uri="{FF2B5EF4-FFF2-40B4-BE49-F238E27FC236}">
                <a16:creationId xmlns:a16="http://schemas.microsoft.com/office/drawing/2014/main" id="{CBF419DC-EA00-A308-8C44-DC1634BDC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656" y="-1"/>
            <a:ext cx="2728687" cy="6531429"/>
          </a:xfrm>
        </p:spPr>
      </p:pic>
    </p:spTree>
    <p:extLst>
      <p:ext uri="{BB962C8B-B14F-4D97-AF65-F5344CB8AC3E}">
        <p14:creationId xmlns:p14="http://schemas.microsoft.com/office/powerpoint/2010/main" val="14194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6283F2-98E9-DA07-B5E6-8379635CB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8E0CC164-DC7E-8851-111E-7395A8A8F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E7BAC-4258-B9B3-2092-7A6152B1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State Diagram for HR Decision</a:t>
            </a:r>
          </a:p>
        </p:txBody>
      </p:sp>
      <p:pic>
        <p:nvPicPr>
          <p:cNvPr id="6" name="Content Placeholder 5" descr="A diagram of a computer&#10;&#10;Description automatically generated">
            <a:extLst>
              <a:ext uri="{FF2B5EF4-FFF2-40B4-BE49-F238E27FC236}">
                <a16:creationId xmlns:a16="http://schemas.microsoft.com/office/drawing/2014/main" id="{140C839F-0EE0-2ADB-4BD5-4D7C06F4A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415" y="130629"/>
            <a:ext cx="2541928" cy="6545942"/>
          </a:xfrm>
        </p:spPr>
      </p:pic>
    </p:spTree>
    <p:extLst>
      <p:ext uri="{BB962C8B-B14F-4D97-AF65-F5344CB8AC3E}">
        <p14:creationId xmlns:p14="http://schemas.microsoft.com/office/powerpoint/2010/main" val="1959337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9621-8B57-7C38-DA3B-7BA287FB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09790-3F44-451F-917A-9E8790755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Purpose:</a:t>
            </a:r>
          </a:p>
          <a:p>
            <a:r>
              <a:rPr lang="en-US" sz="2000" dirty="0"/>
              <a:t>To develop an innovative recruitment system that leverages AI to streamline the process of CV parsing, job matching, and candidate evaluation.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Core Focus:</a:t>
            </a:r>
          </a:p>
          <a:p>
            <a:r>
              <a:rPr lang="en-US" sz="2000" dirty="0"/>
              <a:t>Initial development focuses on integrating AI for CV parsing, automating job matching, and efficiently evaluating candidates.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Scope of FYP-1:</a:t>
            </a:r>
          </a:p>
          <a:p>
            <a:r>
              <a:rPr lang="en-US" sz="2000" dirty="0"/>
              <a:t>Focus on developing the core components: </a:t>
            </a:r>
          </a:p>
          <a:p>
            <a:pPr lvl="1"/>
            <a:r>
              <a:rPr lang="en-US" sz="1800" dirty="0"/>
              <a:t>detailed schema design for database management</a:t>
            </a:r>
          </a:p>
          <a:p>
            <a:pPr lvl="1"/>
            <a:r>
              <a:rPr lang="en-US" sz="1800" dirty="0"/>
              <a:t>initial development of the frontend interface</a:t>
            </a:r>
          </a:p>
          <a:p>
            <a:pPr lvl="1"/>
            <a:r>
              <a:rPr lang="en-US" sz="1800" dirty="0"/>
              <a:t>integration of AI for CV parsing.</a:t>
            </a:r>
          </a:p>
        </p:txBody>
      </p:sp>
    </p:spTree>
    <p:extLst>
      <p:ext uri="{BB962C8B-B14F-4D97-AF65-F5344CB8AC3E}">
        <p14:creationId xmlns:p14="http://schemas.microsoft.com/office/powerpoint/2010/main" val="919390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15E96-C049-F5FA-70DF-E0F20FAB3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D732-7CAD-4472-221E-63E68C65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937" y="244684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Coding Snippets </a:t>
            </a:r>
          </a:p>
        </p:txBody>
      </p:sp>
    </p:spTree>
    <p:extLst>
      <p:ext uri="{BB962C8B-B14F-4D97-AF65-F5344CB8AC3E}">
        <p14:creationId xmlns:p14="http://schemas.microsoft.com/office/powerpoint/2010/main" val="1718498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3633CD2-AE50-5624-36D3-C9D4A2033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232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45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038A0E-60F0-2D48-DAFE-A245A32E2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36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5AC226-A9CB-AF14-F72A-CDDFBA37AF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949" b="-1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20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BFC7D3-D071-96B6-EB0A-0EE2745F41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617" b="-1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2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051355-57CF-F37B-52F4-522071E26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86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80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F1ECA-1825-F8FE-FE59-CE2C7EC79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3131-B3FB-F20D-6DC1-F813FBC6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937" y="244684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System Screenshots</a:t>
            </a:r>
          </a:p>
        </p:txBody>
      </p:sp>
    </p:spTree>
    <p:extLst>
      <p:ext uri="{BB962C8B-B14F-4D97-AF65-F5344CB8AC3E}">
        <p14:creationId xmlns:p14="http://schemas.microsoft.com/office/powerpoint/2010/main" val="3676288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screenshot of a login form&#10;&#10;Description automatically generated">
            <a:extLst>
              <a:ext uri="{FF2B5EF4-FFF2-40B4-BE49-F238E27FC236}">
                <a16:creationId xmlns:a16="http://schemas.microsoft.com/office/drawing/2014/main" id="{7597B834-6CB4-ED91-C78D-24E3BCA7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20" b="371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45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3DD22B-74AF-7A78-7C9D-31EBF564A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website&#10;&#10;Description automatically generated">
            <a:extLst>
              <a:ext uri="{FF2B5EF4-FFF2-40B4-BE49-F238E27FC236}">
                <a16:creationId xmlns:a16="http://schemas.microsoft.com/office/drawing/2014/main" id="{8EDB810E-E537-73E8-F81D-A6BE063F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1294"/>
          <a:stretch/>
        </p:blipFill>
        <p:spPr>
          <a:xfrm>
            <a:off x="3306519" y="1587"/>
            <a:ext cx="4846882" cy="6856413"/>
          </a:xfrm>
          <a:custGeom>
            <a:avLst/>
            <a:gdLst/>
            <a:ahLst/>
            <a:cxnLst/>
            <a:rect l="l" t="t" r="r" b="b"/>
            <a:pathLst>
              <a:path w="5110407" h="6856413">
                <a:moveTo>
                  <a:pt x="121782" y="0"/>
                </a:moveTo>
                <a:lnTo>
                  <a:pt x="4731440" y="0"/>
                </a:lnTo>
                <a:lnTo>
                  <a:pt x="4775629" y="179775"/>
                </a:lnTo>
                <a:cubicBezTo>
                  <a:pt x="5052916" y="1415453"/>
                  <a:pt x="5165791" y="2739148"/>
                  <a:pt x="5084710" y="4108260"/>
                </a:cubicBezTo>
                <a:cubicBezTo>
                  <a:pt x="5038379" y="4890611"/>
                  <a:pt x="4930907" y="5650759"/>
                  <a:pt x="4768709" y="6381464"/>
                </a:cubicBezTo>
                <a:lnTo>
                  <a:pt x="4653290" y="6856413"/>
                </a:lnTo>
                <a:lnTo>
                  <a:pt x="0" y="6856413"/>
                </a:lnTo>
                <a:lnTo>
                  <a:pt x="21062" y="6803488"/>
                </a:lnTo>
                <a:cubicBezTo>
                  <a:pt x="355644" y="5917239"/>
                  <a:pt x="573134" y="4914171"/>
                  <a:pt x="636462" y="3844830"/>
                </a:cubicBezTo>
                <a:cubicBezTo>
                  <a:pt x="713862" y="2537857"/>
                  <a:pt x="550895" y="1302013"/>
                  <a:pt x="203879" y="2369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03556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FCAC87-E06C-5BB6-37A7-5800FA1D9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04" y="-1"/>
            <a:ext cx="5547477" cy="67491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B315D0-8D51-94DD-1CC9-380516E59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701" y="0"/>
            <a:ext cx="7162857" cy="67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8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4E85-2D4C-10EA-81BE-E6CA0BC0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DF58-813F-EF63-052D-25023371A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Current Technologies</a:t>
            </a:r>
            <a:r>
              <a:rPr lang="en-US" sz="2200" dirty="0"/>
              <a:t>: Overview of how AI is currently being used in recruitment.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b="1" dirty="0"/>
              <a:t>Comparison: </a:t>
            </a:r>
            <a:r>
              <a:rPr lang="en-US" sz="2200" dirty="0"/>
              <a:t>Contrast with existing platforms like LinkedIn and automated screening tools.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b="1" dirty="0"/>
              <a:t>Identified Needs: </a:t>
            </a:r>
            <a:r>
              <a:rPr lang="en-US" sz="2200" dirty="0"/>
              <a:t>Specific gaps in customization and integration capabilities that this project aims to address.</a:t>
            </a:r>
          </a:p>
        </p:txBody>
      </p:sp>
    </p:spTree>
    <p:extLst>
      <p:ext uri="{BB962C8B-B14F-4D97-AF65-F5344CB8AC3E}">
        <p14:creationId xmlns:p14="http://schemas.microsoft.com/office/powerpoint/2010/main" val="3299573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7F1B43-30A2-897A-39A9-4C34D7808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486" y="0"/>
            <a:ext cx="9158514" cy="6903616"/>
          </a:xfrm>
        </p:spPr>
      </p:pic>
    </p:spTree>
    <p:extLst>
      <p:ext uri="{BB962C8B-B14F-4D97-AF65-F5344CB8AC3E}">
        <p14:creationId xmlns:p14="http://schemas.microsoft.com/office/powerpoint/2010/main" val="2081672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72439-3855-96AB-6A19-0B5E4D78C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F83FB0-4FA9-E8AA-3550-7351FF78E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829" y="159933"/>
            <a:ext cx="7953828" cy="874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93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D97E4-0F54-5C69-C27D-08B6A9805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714" y="145144"/>
            <a:ext cx="9521371" cy="6960884"/>
          </a:xfrm>
        </p:spPr>
      </p:pic>
    </p:spTree>
    <p:extLst>
      <p:ext uri="{BB962C8B-B14F-4D97-AF65-F5344CB8AC3E}">
        <p14:creationId xmlns:p14="http://schemas.microsoft.com/office/powerpoint/2010/main" val="2799588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26225-4637-BBFA-F62A-6B342BB85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62BCF9-3360-B153-B3A7-2B13897B4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943" y="0"/>
            <a:ext cx="8795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42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C28A-5836-36D1-B7A7-F7B78C1D9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753" y="2651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7853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4217-612A-75BA-CD99-6C45F222E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6FFA7-4588-66D3-3E8B-20691CA92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055"/>
            <a:ext cx="10515600" cy="270307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Database Management: </a:t>
            </a:r>
            <a:r>
              <a:rPr lang="en-US" sz="2000" dirty="0"/>
              <a:t>Implementation of MongoDB for its flexibility and scalability.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Frontend Development: </a:t>
            </a:r>
            <a:r>
              <a:rPr lang="en-US" sz="2000" dirty="0"/>
              <a:t>Use of React for dynamic user interfaces.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Backend Processing</a:t>
            </a:r>
            <a:r>
              <a:rPr lang="en-US" sz="2000" dirty="0"/>
              <a:t>: Integration of Node.js and Express.js for robust backend services.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Version Control: </a:t>
            </a:r>
            <a:r>
              <a:rPr lang="en-US" sz="2000" dirty="0"/>
              <a:t>Use of </a:t>
            </a:r>
            <a:r>
              <a:rPr lang="en-US" sz="2000" dirty="0" err="1"/>
              <a:t>Github</a:t>
            </a:r>
            <a:r>
              <a:rPr lang="en-US" sz="2000" dirty="0"/>
              <a:t> for version control, pull request and CI/CD integration.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err="1"/>
              <a:t>PlantUML</a:t>
            </a:r>
            <a:r>
              <a:rPr lang="en-US" sz="2000" b="1" dirty="0"/>
              <a:t>, Eraser.io,  Figma: </a:t>
            </a:r>
            <a:r>
              <a:rPr lang="en-US" sz="2000" dirty="0"/>
              <a:t>For interactive diagrams and frontend mockups.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AI Integration: </a:t>
            </a:r>
            <a:r>
              <a:rPr lang="en-US" sz="2000" dirty="0"/>
              <a:t>Employment of SBERT and GPT for processing and analyzing data.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4795736C-E1EB-39B5-C4BD-FFF45B3EA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1" y="4142125"/>
            <a:ext cx="1240825" cy="1073930"/>
          </a:xfrm>
          <a:prstGeom prst="rect">
            <a:avLst/>
          </a:prstGeom>
        </p:spPr>
      </p:pic>
      <p:pic>
        <p:nvPicPr>
          <p:cNvPr id="17" name="Picture 16" descr="A blue and black logo&#10;&#10;Description automatically generated">
            <a:extLst>
              <a:ext uri="{FF2B5EF4-FFF2-40B4-BE49-F238E27FC236}">
                <a16:creationId xmlns:a16="http://schemas.microsoft.com/office/drawing/2014/main" id="{E09BE201-5F83-3A5D-043B-05935E012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455" y="4142125"/>
            <a:ext cx="2462995" cy="2462995"/>
          </a:xfrm>
          <a:prstGeom prst="rect">
            <a:avLst/>
          </a:prstGeom>
        </p:spPr>
      </p:pic>
      <p:pic>
        <p:nvPicPr>
          <p:cNvPr id="19" name="Picture 18" descr="A logo with blue and red circles&#10;&#10;Description automatically generated">
            <a:extLst>
              <a:ext uri="{FF2B5EF4-FFF2-40B4-BE49-F238E27FC236}">
                <a16:creationId xmlns:a16="http://schemas.microsoft.com/office/drawing/2014/main" id="{36F480FC-EFA9-4924-F15D-063AF57D5E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45" y="5281660"/>
            <a:ext cx="2874364" cy="1437182"/>
          </a:xfrm>
          <a:prstGeom prst="rect">
            <a:avLst/>
          </a:prstGeom>
        </p:spPr>
      </p:pic>
      <p:pic>
        <p:nvPicPr>
          <p:cNvPr id="21" name="Picture 20" descr="A grey circle with white letters&#10;&#10;Description automatically generated">
            <a:extLst>
              <a:ext uri="{FF2B5EF4-FFF2-40B4-BE49-F238E27FC236}">
                <a16:creationId xmlns:a16="http://schemas.microsoft.com/office/drawing/2014/main" id="{C0CBF5EF-99EE-46AA-27CE-50F0C20063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116" y="3978831"/>
            <a:ext cx="1466123" cy="14661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24DCDC0-6328-D13C-63FD-D17AA0641E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798" y="4621209"/>
            <a:ext cx="2850942" cy="285094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8AE19E9-8429-A101-4BB2-69046D9E5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597" y="2905178"/>
            <a:ext cx="2703070" cy="270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4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22309-9F94-FB41-59CA-29380551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Diagram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0C097621-E758-C772-045E-582276020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214" y="194872"/>
            <a:ext cx="6676222" cy="649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86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2B2A-A71C-0221-135E-783E6337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FYP-1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F69C3-69C5-1DAA-55E2-65BFCB20F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293"/>
            <a:ext cx="10515600" cy="551638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Month 1: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Conduct requirement gathering sessions with team members and supervisors.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Research existing AI-driven recruitment systems for insights.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Draft the initial SRS document.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Month 2: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Create system architecture based on requirements defined in the SRS.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Develop the SDS, detailing the technical specifications, system architecture, and data flows.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Start designing the database schema.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sz="2400" b="1" dirty="0"/>
              <a:t>Month 3: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Create detailed frontend mockups for key user interfaces.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Finalize the database schema based on the SDS.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Continue refining the SDS based on evolving project insights.</a:t>
            </a:r>
          </a:p>
          <a:p>
            <a:pPr>
              <a:lnSpc>
                <a:spcPct val="110000"/>
              </a:lnSpc>
            </a:pPr>
            <a:r>
              <a:rPr lang="en-US" sz="2400" b="1" dirty="0"/>
              <a:t>Month 4: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Research AI technologies (SBERT, GPT) for CV parsing and classification.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Develop a prototype for CV classification integrating insights from research.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Test the CV classification prototype and refine based on feedback.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090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05C52-3BC0-C45F-9D55-E27E4C36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FYP-2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9598-50BB-070E-DBF7-C60C0168C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330"/>
            <a:ext cx="10515600" cy="583866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b="1" dirty="0"/>
              <a:t>Month 5: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Develop API endpoints to connect frontend and database.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Integrate React components with Node.js backend services.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Conduct integration testing to ensure seamless functionality.</a:t>
            </a:r>
          </a:p>
          <a:p>
            <a:pPr>
              <a:lnSpc>
                <a:spcPct val="110000"/>
              </a:lnSpc>
            </a:pPr>
            <a:r>
              <a:rPr lang="en-US" sz="2400" b="1" dirty="0"/>
              <a:t>Month 6: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Integrate and configure GPT for automated test generation.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Optimize SBERT integration for enhanced CV parsing accuracy.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Perform rigorous testing to validate AI functionalities.</a:t>
            </a:r>
          </a:p>
          <a:p>
            <a:pPr>
              <a:lnSpc>
                <a:spcPct val="110000"/>
              </a:lnSpc>
            </a:pPr>
            <a:r>
              <a:rPr lang="en-US" sz="2400" b="1" dirty="0"/>
              <a:t>Month 7: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Deploy the system in a controlled environment for user testing.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Collect and analyze user feedback for system improvements.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Refine user interfaces and backend processes based on feedback.</a:t>
            </a:r>
          </a:p>
          <a:p>
            <a:pPr>
              <a:lnSpc>
                <a:spcPct val="110000"/>
              </a:lnSpc>
            </a:pPr>
            <a:r>
              <a:rPr lang="en-US" sz="2400" b="1" dirty="0"/>
              <a:t>Month 8: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000" dirty="0"/>
              <a:t>Prepare the production environment and deploy the system.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Develop comprehensive user manuals and system documentation.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Review all project phases and prepare the final project 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60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971A-48EE-919F-C948-E49D1569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 of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E6C3-89FF-8EE1-BF81-87F93E903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105"/>
            <a:ext cx="10515600" cy="532150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900" b="1" dirty="0"/>
              <a:t>Increased Efficiency</a:t>
            </a:r>
            <a:r>
              <a:rPr lang="en-US" sz="1900" dirty="0"/>
              <a:t>: Automates CV parsing and candidate evaluations, reducing HR workload.</a:t>
            </a:r>
          </a:p>
          <a:p>
            <a:pPr>
              <a:lnSpc>
                <a:spcPct val="170000"/>
              </a:lnSpc>
            </a:pPr>
            <a:r>
              <a:rPr lang="en-US" sz="1900" b="1" dirty="0"/>
              <a:t>Accuracy: </a:t>
            </a:r>
            <a:r>
              <a:rPr lang="en-US" sz="1900" dirty="0"/>
              <a:t>Uses AI (SBERT, GPT) to enhance job matching and minimize errors.</a:t>
            </a:r>
          </a:p>
          <a:p>
            <a:pPr>
              <a:lnSpc>
                <a:spcPct val="170000"/>
              </a:lnSpc>
            </a:pPr>
            <a:r>
              <a:rPr lang="en-US" sz="1900" b="1" dirty="0"/>
              <a:t>Scalability: </a:t>
            </a:r>
            <a:r>
              <a:rPr lang="en-US" sz="1900" dirty="0"/>
              <a:t>Easily handles growing data volumes and user requests.</a:t>
            </a:r>
          </a:p>
          <a:p>
            <a:pPr>
              <a:lnSpc>
                <a:spcPct val="170000"/>
              </a:lnSpc>
            </a:pPr>
            <a:r>
              <a:rPr lang="en-US" sz="1900" b="1" dirty="0"/>
              <a:t>Cost Savings: </a:t>
            </a:r>
            <a:r>
              <a:rPr lang="en-US" sz="1900" dirty="0"/>
              <a:t>Decreases operational costs by reducing manual efforts.</a:t>
            </a:r>
          </a:p>
          <a:p>
            <a:pPr>
              <a:lnSpc>
                <a:spcPct val="170000"/>
              </a:lnSpc>
            </a:pPr>
            <a:r>
              <a:rPr lang="en-US" sz="1900" b="1" dirty="0"/>
              <a:t>Improved Candidate Experience: </a:t>
            </a:r>
            <a:r>
              <a:rPr lang="en-US" sz="1900" dirty="0"/>
              <a:t>Streamlines the application process, increasing satisfaction.</a:t>
            </a:r>
          </a:p>
          <a:p>
            <a:pPr>
              <a:lnSpc>
                <a:spcPct val="170000"/>
              </a:lnSpc>
            </a:pPr>
            <a:r>
              <a:rPr lang="en-US" sz="1900" b="1" dirty="0"/>
              <a:t>Data-Driven Insights</a:t>
            </a:r>
            <a:r>
              <a:rPr lang="en-US" sz="1900" dirty="0"/>
              <a:t>: Facilitates informed HR decisions through detailed analytics.</a:t>
            </a:r>
          </a:p>
          <a:p>
            <a:pPr>
              <a:lnSpc>
                <a:spcPct val="170000"/>
              </a:lnSpc>
            </a:pPr>
            <a:r>
              <a:rPr lang="en-US" sz="1900" b="1" dirty="0"/>
              <a:t>Customization</a:t>
            </a:r>
            <a:r>
              <a:rPr lang="en-US" sz="1900" dirty="0"/>
              <a:t>: Adapts to specific organizational needs.</a:t>
            </a:r>
          </a:p>
          <a:p>
            <a:pPr>
              <a:lnSpc>
                <a:spcPct val="170000"/>
              </a:lnSpc>
            </a:pPr>
            <a:r>
              <a:rPr lang="en-US" sz="1900" b="1" dirty="0"/>
              <a:t>Regulatory Compliance</a:t>
            </a:r>
            <a:r>
              <a:rPr lang="en-US" sz="1900" dirty="0"/>
              <a:t>: Ensures adherence to employment laws and regulations.</a:t>
            </a:r>
          </a:p>
        </p:txBody>
      </p:sp>
    </p:spTree>
    <p:extLst>
      <p:ext uri="{BB962C8B-B14F-4D97-AF65-F5344CB8AC3E}">
        <p14:creationId xmlns:p14="http://schemas.microsoft.com/office/powerpoint/2010/main" val="2249658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3DBF-7591-09CE-D579-ADC8276A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937" y="2446844"/>
            <a:ext cx="10515600" cy="1325563"/>
          </a:xfrm>
        </p:spPr>
        <p:txBody>
          <a:bodyPr/>
          <a:lstStyle/>
          <a:p>
            <a:r>
              <a:rPr lang="en-US"/>
              <a:t>Software Requirement Specification Snippets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3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836</Words>
  <Application>Microsoft Office PowerPoint</Application>
  <PresentationFormat>Widescreen</PresentationFormat>
  <Paragraphs>103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Aptos</vt:lpstr>
      <vt:lpstr>Aptos Display</vt:lpstr>
      <vt:lpstr>Arial</vt:lpstr>
      <vt:lpstr>Office Theme</vt:lpstr>
      <vt:lpstr>AI – Powered Candidate Assessment System</vt:lpstr>
      <vt:lpstr>Introduction</vt:lpstr>
      <vt:lpstr>Related Work</vt:lpstr>
      <vt:lpstr>Methodology</vt:lpstr>
      <vt:lpstr>System Diagram</vt:lpstr>
      <vt:lpstr>FYP-1 RoadMap</vt:lpstr>
      <vt:lpstr>FYP-2 Roadmap</vt:lpstr>
      <vt:lpstr>Benefits  of System</vt:lpstr>
      <vt:lpstr>Software Requirement Specification Snippets</vt:lpstr>
      <vt:lpstr>Use case Diagram for Product Setup</vt:lpstr>
      <vt:lpstr>Description</vt:lpstr>
      <vt:lpstr>Software Design Specification Snippets</vt:lpstr>
      <vt:lpstr>Entity Relationship Diagram</vt:lpstr>
      <vt:lpstr>Sequence Diagram for CV upload and analysis</vt:lpstr>
      <vt:lpstr>Sequence Diagram for Test submission and evaluation</vt:lpstr>
      <vt:lpstr>Sequence Diagram for Final candidate selection</vt:lpstr>
      <vt:lpstr>State Diagram for Candidate Profile</vt:lpstr>
      <vt:lpstr>State Diagram for Test</vt:lpstr>
      <vt:lpstr>State Diagram for HR Decision</vt:lpstr>
      <vt:lpstr>Coding Snippets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aahil ashiqali</dc:creator>
  <cp:lastModifiedBy>K213451 Ashesh Kumar</cp:lastModifiedBy>
  <cp:revision>11</cp:revision>
  <dcterms:created xsi:type="dcterms:W3CDTF">2024-12-08T13:32:09Z</dcterms:created>
  <dcterms:modified xsi:type="dcterms:W3CDTF">2024-12-11T21:15:54Z</dcterms:modified>
</cp:coreProperties>
</file>