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68" r:id="rId16"/>
    <p:sldId id="269" r:id="rId17"/>
    <p:sldId id="270" r:id="rId18"/>
    <p:sldId id="271" r:id="rId19"/>
    <p:sldId id="272" r:id="rId20"/>
    <p:sldId id="278" r:id="rId21"/>
    <p:sldId id="273" r:id="rId22"/>
    <p:sldId id="275" r:id="rId23"/>
    <p:sldId id="274" r:id="rId24"/>
  </p:sldIdLst>
  <p:sldSz cx="9144000" cy="5143500" type="screen16x9"/>
  <p:notesSz cx="9144000" cy="5143500"/>
  <p:defaultTextStyle>
    <a:defPPr>
      <a:defRPr lang="en-M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6364" y="424586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635" y="0"/>
                </a:moveTo>
                <a:lnTo>
                  <a:pt x="0" y="897635"/>
                </a:lnTo>
                <a:lnTo>
                  <a:pt x="897635" y="897635"/>
                </a:lnTo>
                <a:lnTo>
                  <a:pt x="897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46364" y="424586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897635" y="0"/>
                </a:moveTo>
                <a:lnTo>
                  <a:pt x="149605" y="0"/>
                </a:lnTo>
                <a:lnTo>
                  <a:pt x="102299" y="7626"/>
                </a:lnTo>
                <a:lnTo>
                  <a:pt x="61228" y="28864"/>
                </a:lnTo>
                <a:lnTo>
                  <a:pt x="28850" y="61250"/>
                </a:lnTo>
                <a:lnTo>
                  <a:pt x="7622" y="102318"/>
                </a:lnTo>
                <a:lnTo>
                  <a:pt x="0" y="149606"/>
                </a:lnTo>
                <a:lnTo>
                  <a:pt x="0" y="897635"/>
                </a:lnTo>
                <a:lnTo>
                  <a:pt x="897635" y="897635"/>
                </a:lnTo>
                <a:lnTo>
                  <a:pt x="897635" y="0"/>
                </a:lnTo>
                <a:close/>
              </a:path>
            </a:pathLst>
          </a:custGeom>
          <a:solidFill>
            <a:srgbClr val="FFFFFF">
              <a:alpha val="6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9649" y="388061"/>
            <a:ext cx="6124701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336" y="2534934"/>
            <a:ext cx="8123326" cy="133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908" y="0"/>
            <a:ext cx="8373109" cy="2464435"/>
            <a:chOff x="406908" y="0"/>
            <a:chExt cx="8373109" cy="2464435"/>
          </a:xfrm>
        </p:grpSpPr>
        <p:sp>
          <p:nvSpPr>
            <p:cNvPr id="3" name="object 3"/>
            <p:cNvSpPr/>
            <p:nvPr/>
          </p:nvSpPr>
          <p:spPr>
            <a:xfrm>
              <a:off x="406908" y="0"/>
              <a:ext cx="8372856" cy="2194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316" y="105155"/>
              <a:ext cx="7328916" cy="2359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" y="111252"/>
              <a:ext cx="8016240" cy="1874520"/>
            </a:xfrm>
            <a:custGeom>
              <a:avLst/>
              <a:gdLst/>
              <a:ahLst/>
              <a:cxnLst/>
              <a:rect l="l" t="t" r="r" b="b"/>
              <a:pathLst>
                <a:path w="8016240" h="1874520">
                  <a:moveTo>
                    <a:pt x="0" y="1874520"/>
                  </a:moveTo>
                  <a:lnTo>
                    <a:pt x="8016240" y="1874520"/>
                  </a:lnTo>
                  <a:lnTo>
                    <a:pt x="8016240" y="0"/>
                  </a:lnTo>
                  <a:lnTo>
                    <a:pt x="0" y="0"/>
                  </a:lnTo>
                  <a:lnTo>
                    <a:pt x="0" y="18745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8339" marR="5080" indent="-1946275">
              <a:lnSpc>
                <a:spcPct val="100000"/>
              </a:lnSpc>
              <a:spcBef>
                <a:spcPts val="100"/>
              </a:spcBef>
            </a:pPr>
            <a:r>
              <a:rPr dirty="0"/>
              <a:t>TCP </a:t>
            </a:r>
            <a:r>
              <a:rPr spc="-5" dirty="0"/>
              <a:t>3-way</a:t>
            </a:r>
            <a:r>
              <a:rPr spc="-65" dirty="0"/>
              <a:t> </a:t>
            </a:r>
            <a:r>
              <a:rPr dirty="0"/>
              <a:t>Handshake  Process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9312" y="3507485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Submitted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To:-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312" y="4056075"/>
            <a:ext cx="2274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Mrs. </a:t>
            </a:r>
            <a:r>
              <a:rPr lang="en-US" sz="1400" spc="-5" dirty="0">
                <a:latin typeface="Arial"/>
                <a:cs typeface="Arial"/>
              </a:rPr>
              <a:t>Pallavi T 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6614" y="3507485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Submitted </a:t>
            </a:r>
            <a:r>
              <a:rPr sz="1800" b="1" spc="-5" dirty="0">
                <a:latin typeface="Arial"/>
                <a:cs typeface="Arial"/>
              </a:rPr>
              <a:t>By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3000" y="4056075"/>
            <a:ext cx="327660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1AT17CS011  Ashutosh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1AT17CS040  Mohammad </a:t>
            </a:r>
            <a:r>
              <a:rPr lang="en-US" sz="1400" dirty="0" err="1">
                <a:latin typeface="Arial"/>
                <a:cs typeface="Arial"/>
              </a:rPr>
              <a:t>Ashar</a:t>
            </a:r>
            <a:r>
              <a:rPr lang="en-US" sz="1400" dirty="0">
                <a:latin typeface="Arial"/>
                <a:cs typeface="Arial"/>
              </a:rPr>
              <a:t> Nawab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5CF3A-F4B5-42F8-B8E1-14143288F095}"/>
              </a:ext>
            </a:extLst>
          </p:cNvPr>
          <p:cNvSpPr txBox="1"/>
          <p:nvPr/>
        </p:nvSpPr>
        <p:spPr>
          <a:xfrm>
            <a:off x="2895600" y="2770751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Atria Institute of Technology</a:t>
            </a:r>
            <a:endParaRPr lang="en-M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808" y="789431"/>
            <a:ext cx="1277620" cy="443865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620"/>
              </a:spcBef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7944" y="789431"/>
            <a:ext cx="1277620" cy="443865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20"/>
              </a:spcBef>
            </a:pPr>
            <a:r>
              <a:rPr sz="1800" b="1" spc="-10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3976" y="1440941"/>
            <a:ext cx="4250690" cy="3286760"/>
          </a:xfrm>
          <a:custGeom>
            <a:avLst/>
            <a:gdLst/>
            <a:ahLst/>
            <a:cxnLst/>
            <a:rect l="l" t="t" r="r" b="b"/>
            <a:pathLst>
              <a:path w="4250690" h="3286760">
                <a:moveTo>
                  <a:pt x="4250436" y="3171914"/>
                </a:moveTo>
                <a:lnTo>
                  <a:pt x="4212336" y="3171914"/>
                </a:lnTo>
                <a:lnTo>
                  <a:pt x="4212336" y="0"/>
                </a:lnTo>
                <a:lnTo>
                  <a:pt x="4174236" y="0"/>
                </a:lnTo>
                <a:lnTo>
                  <a:pt x="4174236" y="791578"/>
                </a:lnTo>
                <a:lnTo>
                  <a:pt x="4174236" y="792137"/>
                </a:lnTo>
                <a:lnTo>
                  <a:pt x="4174236" y="793496"/>
                </a:lnTo>
                <a:lnTo>
                  <a:pt x="4114165" y="793496"/>
                </a:lnTo>
                <a:lnTo>
                  <a:pt x="4101401" y="793496"/>
                </a:lnTo>
                <a:lnTo>
                  <a:pt x="4098163" y="823722"/>
                </a:lnTo>
                <a:lnTo>
                  <a:pt x="4174236" y="795426"/>
                </a:lnTo>
                <a:lnTo>
                  <a:pt x="4174236" y="1149616"/>
                </a:lnTo>
                <a:lnTo>
                  <a:pt x="4174236" y="1162443"/>
                </a:lnTo>
                <a:lnTo>
                  <a:pt x="4174236" y="2316175"/>
                </a:lnTo>
                <a:lnTo>
                  <a:pt x="4113911" y="2278253"/>
                </a:lnTo>
                <a:lnTo>
                  <a:pt x="4110825" y="2309901"/>
                </a:lnTo>
                <a:lnTo>
                  <a:pt x="76200" y="1915198"/>
                </a:lnTo>
                <a:lnTo>
                  <a:pt x="76200" y="1562696"/>
                </a:lnTo>
                <a:lnTo>
                  <a:pt x="146558" y="1589659"/>
                </a:lnTo>
                <a:lnTo>
                  <a:pt x="143598" y="1559306"/>
                </a:lnTo>
                <a:lnTo>
                  <a:pt x="143484" y="1558074"/>
                </a:lnTo>
                <a:lnTo>
                  <a:pt x="4174236" y="1162443"/>
                </a:lnTo>
                <a:lnTo>
                  <a:pt x="4174236" y="1149616"/>
                </a:lnTo>
                <a:lnTo>
                  <a:pt x="142252" y="1545374"/>
                </a:lnTo>
                <a:lnTo>
                  <a:pt x="139192" y="1513840"/>
                </a:lnTo>
                <a:lnTo>
                  <a:pt x="76200" y="1553438"/>
                </a:lnTo>
                <a:lnTo>
                  <a:pt x="76200" y="356844"/>
                </a:lnTo>
                <a:lnTo>
                  <a:pt x="4101554" y="792137"/>
                </a:lnTo>
                <a:lnTo>
                  <a:pt x="4114304" y="792137"/>
                </a:lnTo>
                <a:lnTo>
                  <a:pt x="4174236" y="792137"/>
                </a:lnTo>
                <a:lnTo>
                  <a:pt x="4174236" y="791578"/>
                </a:lnTo>
                <a:lnTo>
                  <a:pt x="4106291" y="748030"/>
                </a:lnTo>
                <a:lnTo>
                  <a:pt x="4102900" y="779564"/>
                </a:lnTo>
                <a:lnTo>
                  <a:pt x="76200" y="344004"/>
                </a:lnTo>
                <a:lnTo>
                  <a:pt x="76200" y="0"/>
                </a:lnTo>
                <a:lnTo>
                  <a:pt x="38100" y="0"/>
                </a:lnTo>
                <a:lnTo>
                  <a:pt x="38100" y="3171914"/>
                </a:lnTo>
                <a:lnTo>
                  <a:pt x="0" y="3171914"/>
                </a:lnTo>
                <a:lnTo>
                  <a:pt x="57150" y="3286201"/>
                </a:lnTo>
                <a:lnTo>
                  <a:pt x="104775" y="3190938"/>
                </a:lnTo>
                <a:lnTo>
                  <a:pt x="114300" y="3171914"/>
                </a:lnTo>
                <a:lnTo>
                  <a:pt x="76200" y="3171914"/>
                </a:lnTo>
                <a:lnTo>
                  <a:pt x="76200" y="1928012"/>
                </a:lnTo>
                <a:lnTo>
                  <a:pt x="4109605" y="2322487"/>
                </a:lnTo>
                <a:lnTo>
                  <a:pt x="4106545" y="2354072"/>
                </a:lnTo>
                <a:lnTo>
                  <a:pt x="4174236" y="2328126"/>
                </a:lnTo>
                <a:lnTo>
                  <a:pt x="4174236" y="3171914"/>
                </a:lnTo>
                <a:lnTo>
                  <a:pt x="4136136" y="3171914"/>
                </a:lnTo>
                <a:lnTo>
                  <a:pt x="4193286" y="3286201"/>
                </a:lnTo>
                <a:lnTo>
                  <a:pt x="4240911" y="3190938"/>
                </a:lnTo>
                <a:lnTo>
                  <a:pt x="4250436" y="3171914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8184" y="1677923"/>
            <a:ext cx="1112520" cy="268605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5"/>
              </a:spcBef>
            </a:pPr>
            <a:r>
              <a:rPr sz="1400" spc="-5" dirty="0">
                <a:latin typeface="Arial"/>
                <a:cs typeface="Arial"/>
              </a:rPr>
              <a:t>SYN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9144" y="2406395"/>
            <a:ext cx="1112520" cy="268605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SYN+ACK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7535" y="3227832"/>
            <a:ext cx="1112520" cy="268605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spc="-5" dirty="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5776" y="4762601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866" y="208279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100" dirty="0">
                <a:latin typeface="Noto Sans Symbols"/>
                <a:cs typeface="Noto Sans Symbols"/>
              </a:rPr>
              <a:t>❏	</a:t>
            </a:r>
            <a:r>
              <a:rPr sz="1800" b="1" dirty="0">
                <a:latin typeface="Arial"/>
                <a:cs typeface="Arial"/>
              </a:rPr>
              <a:t>SYN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866" y="580136"/>
            <a:ext cx="5974080" cy="3521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  <a:tabLst>
                <a:tab pos="80645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It is </a:t>
            </a:r>
            <a:r>
              <a:rPr sz="1400" b="1" spc="-5" dirty="0">
                <a:latin typeface="Arial"/>
                <a:cs typeface="Arial"/>
              </a:rPr>
              <a:t>for synchronization of sequence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numbers.</a:t>
            </a:r>
            <a:endParaRPr sz="1400">
              <a:latin typeface="Arial"/>
              <a:cs typeface="Arial"/>
            </a:endParaRPr>
          </a:p>
          <a:p>
            <a:pPr marL="489584">
              <a:lnSpc>
                <a:spcPct val="100000"/>
              </a:lnSpc>
              <a:tabLst>
                <a:tab pos="80645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consumes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 marL="489584">
              <a:lnSpc>
                <a:spcPct val="100000"/>
              </a:lnSpc>
              <a:tabLst>
                <a:tab pos="80645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Carries </a:t>
            </a:r>
            <a:r>
              <a:rPr sz="1400" b="1" spc="-5" dirty="0">
                <a:latin typeface="Arial"/>
                <a:cs typeface="Arial"/>
              </a:rPr>
              <a:t>no </a:t>
            </a:r>
            <a:r>
              <a:rPr sz="1400" b="1" dirty="0">
                <a:latin typeface="Arial"/>
                <a:cs typeface="Arial"/>
              </a:rPr>
              <a:t>real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Arial"/>
                <a:cs typeface="Arial"/>
              </a:rPr>
              <a:t>SYN+ACK:</a:t>
            </a:r>
            <a:endParaRPr sz="1800">
              <a:latin typeface="Arial"/>
              <a:cs typeface="Arial"/>
            </a:endParaRPr>
          </a:p>
          <a:p>
            <a:pPr marL="885190" marR="5080" indent="-317500">
              <a:lnSpc>
                <a:spcPct val="100000"/>
              </a:lnSpc>
              <a:spcBef>
                <a:spcPts val="1305"/>
              </a:spcBef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SYN </a:t>
            </a:r>
            <a:r>
              <a:rPr sz="1400" b="1" spc="-5" dirty="0">
                <a:latin typeface="Arial"/>
                <a:cs typeface="Arial"/>
              </a:rPr>
              <a:t>segment for communication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other direction and </a:t>
            </a:r>
            <a:r>
              <a:rPr sz="1400" b="1" spc="-20" dirty="0">
                <a:latin typeface="Arial"/>
                <a:cs typeface="Arial"/>
              </a:rPr>
              <a:t>ACK  </a:t>
            </a:r>
            <a:r>
              <a:rPr sz="1400" b="1" spc="-5" dirty="0">
                <a:latin typeface="Arial"/>
                <a:cs typeface="Arial"/>
              </a:rPr>
              <a:t>for the </a:t>
            </a:r>
            <a:r>
              <a:rPr sz="1400" b="1" dirty="0">
                <a:latin typeface="Arial"/>
                <a:cs typeface="Arial"/>
              </a:rPr>
              <a:t>received SYN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consumes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sz="1800" b="1" spc="-20" dirty="0">
                <a:latin typeface="Arial"/>
                <a:cs typeface="Arial"/>
              </a:rPr>
              <a:t>ACK:</a:t>
            </a:r>
            <a:endParaRPr sz="18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1930"/>
              </a:spcBef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Just </a:t>
            </a:r>
            <a:r>
              <a:rPr sz="1400" b="1" dirty="0">
                <a:latin typeface="Arial"/>
                <a:cs typeface="Arial"/>
              </a:rPr>
              <a:t>an </a:t>
            </a:r>
            <a:r>
              <a:rPr sz="1400" b="1" spc="-20" dirty="0">
                <a:latin typeface="Arial"/>
                <a:cs typeface="Arial"/>
              </a:rPr>
              <a:t>ACK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segment.</a:t>
            </a:r>
            <a:endParaRPr sz="14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Does not consume any sequence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0"/>
            <a:ext cx="8040624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612" y="135382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8195" algn="l"/>
                <a:tab pos="8551545" algn="l"/>
              </a:tabLst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Connection</a:t>
            </a:r>
            <a:r>
              <a:rPr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Termination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567" y="1054608"/>
            <a:ext cx="1257300" cy="417830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sz="1800" b="1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4123" y="1054608"/>
            <a:ext cx="1257300" cy="417830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520"/>
              </a:spcBef>
            </a:pPr>
            <a:r>
              <a:rPr sz="1800" b="1" spc="-10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068" y="1666493"/>
            <a:ext cx="4183379" cy="3080385"/>
          </a:xfrm>
          <a:custGeom>
            <a:avLst/>
            <a:gdLst/>
            <a:ahLst/>
            <a:cxnLst/>
            <a:rect l="l" t="t" r="r" b="b"/>
            <a:pathLst>
              <a:path w="4183379" h="3080385">
                <a:moveTo>
                  <a:pt x="4183380" y="2965805"/>
                </a:moveTo>
                <a:lnTo>
                  <a:pt x="4145280" y="2965805"/>
                </a:lnTo>
                <a:lnTo>
                  <a:pt x="4145280" y="0"/>
                </a:lnTo>
                <a:lnTo>
                  <a:pt x="4107180" y="0"/>
                </a:lnTo>
                <a:lnTo>
                  <a:pt x="4107180" y="742543"/>
                </a:lnTo>
                <a:lnTo>
                  <a:pt x="4107180" y="743305"/>
                </a:lnTo>
                <a:lnTo>
                  <a:pt x="4107180" y="744601"/>
                </a:lnTo>
                <a:lnTo>
                  <a:pt x="4046982" y="744601"/>
                </a:lnTo>
                <a:lnTo>
                  <a:pt x="4034205" y="744601"/>
                </a:lnTo>
                <a:lnTo>
                  <a:pt x="4031107" y="774954"/>
                </a:lnTo>
                <a:lnTo>
                  <a:pt x="4107180" y="746252"/>
                </a:lnTo>
                <a:lnTo>
                  <a:pt x="4107180" y="1077976"/>
                </a:lnTo>
                <a:lnTo>
                  <a:pt x="4107180" y="1090790"/>
                </a:lnTo>
                <a:lnTo>
                  <a:pt x="4107180" y="2170938"/>
                </a:lnTo>
                <a:lnTo>
                  <a:pt x="4046220" y="2132965"/>
                </a:lnTo>
                <a:lnTo>
                  <a:pt x="4043311" y="2164550"/>
                </a:lnTo>
                <a:lnTo>
                  <a:pt x="76200" y="1794776"/>
                </a:lnTo>
                <a:lnTo>
                  <a:pt x="76200" y="1465834"/>
                </a:lnTo>
                <a:lnTo>
                  <a:pt x="146431" y="1493139"/>
                </a:lnTo>
                <a:lnTo>
                  <a:pt x="143573" y="1462786"/>
                </a:lnTo>
                <a:lnTo>
                  <a:pt x="143471" y="1461604"/>
                </a:lnTo>
                <a:lnTo>
                  <a:pt x="4107180" y="1090790"/>
                </a:lnTo>
                <a:lnTo>
                  <a:pt x="4107180" y="1077976"/>
                </a:lnTo>
                <a:lnTo>
                  <a:pt x="142278" y="1448917"/>
                </a:lnTo>
                <a:lnTo>
                  <a:pt x="139319" y="1417320"/>
                </a:lnTo>
                <a:lnTo>
                  <a:pt x="76200" y="1456601"/>
                </a:lnTo>
                <a:lnTo>
                  <a:pt x="76200" y="335470"/>
                </a:lnTo>
                <a:lnTo>
                  <a:pt x="4034332" y="743305"/>
                </a:lnTo>
                <a:lnTo>
                  <a:pt x="4047109" y="743305"/>
                </a:lnTo>
                <a:lnTo>
                  <a:pt x="4107180" y="743305"/>
                </a:lnTo>
                <a:lnTo>
                  <a:pt x="4107180" y="742543"/>
                </a:lnTo>
                <a:lnTo>
                  <a:pt x="4038854" y="699135"/>
                </a:lnTo>
                <a:lnTo>
                  <a:pt x="4035615" y="730732"/>
                </a:lnTo>
                <a:lnTo>
                  <a:pt x="76200" y="322643"/>
                </a:lnTo>
                <a:lnTo>
                  <a:pt x="76200" y="0"/>
                </a:lnTo>
                <a:lnTo>
                  <a:pt x="38100" y="0"/>
                </a:lnTo>
                <a:lnTo>
                  <a:pt x="38100" y="2965805"/>
                </a:lnTo>
                <a:lnTo>
                  <a:pt x="0" y="2965805"/>
                </a:lnTo>
                <a:lnTo>
                  <a:pt x="57150" y="3080093"/>
                </a:lnTo>
                <a:lnTo>
                  <a:pt x="104762" y="2984855"/>
                </a:lnTo>
                <a:lnTo>
                  <a:pt x="114287" y="2965805"/>
                </a:lnTo>
                <a:lnTo>
                  <a:pt x="76200" y="2965805"/>
                </a:lnTo>
                <a:lnTo>
                  <a:pt x="76200" y="1807591"/>
                </a:lnTo>
                <a:lnTo>
                  <a:pt x="4042143" y="2177250"/>
                </a:lnTo>
                <a:lnTo>
                  <a:pt x="4039235" y="2208873"/>
                </a:lnTo>
                <a:lnTo>
                  <a:pt x="4107180" y="2182495"/>
                </a:lnTo>
                <a:lnTo>
                  <a:pt x="4107180" y="2965805"/>
                </a:lnTo>
                <a:lnTo>
                  <a:pt x="4069080" y="2965805"/>
                </a:lnTo>
                <a:lnTo>
                  <a:pt x="4126230" y="3080093"/>
                </a:lnTo>
                <a:lnTo>
                  <a:pt x="4173842" y="2984855"/>
                </a:lnTo>
                <a:lnTo>
                  <a:pt x="4183380" y="2965805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6367" y="1888235"/>
            <a:ext cx="1094740" cy="251460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"/>
              </a:spcBef>
            </a:pPr>
            <a:r>
              <a:rPr sz="1400" spc="-5" dirty="0">
                <a:latin typeface="Arial"/>
                <a:cs typeface="Arial"/>
              </a:rPr>
              <a:t>FIN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5803" y="2570988"/>
            <a:ext cx="1094740" cy="251460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15"/>
              </a:spcBef>
            </a:pPr>
            <a:r>
              <a:rPr sz="1400" spc="-5" dirty="0">
                <a:latin typeface="Arial"/>
                <a:cs typeface="Arial"/>
              </a:rPr>
              <a:t>FIN+ACK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2671" y="3342132"/>
            <a:ext cx="1094740" cy="251460"/>
          </a:xfrm>
          <a:prstGeom prst="rect">
            <a:avLst/>
          </a:prstGeom>
          <a:solidFill>
            <a:srgbClr val="999999"/>
          </a:solidFill>
          <a:ln w="9144">
            <a:solidFill>
              <a:srgbClr val="424242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10"/>
              </a:spcBef>
            </a:pPr>
            <a:r>
              <a:rPr sz="1400" spc="-5" dirty="0">
                <a:latin typeface="Arial"/>
                <a:cs typeface="Arial"/>
              </a:rPr>
              <a:t>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6302" y="4783632"/>
            <a:ext cx="513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2ADA68-0BA0-4D9D-B317-CFDB839BD8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3350"/>
            <a:ext cx="7467600" cy="4009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AE6DE-E16A-453D-983A-04EFEBA442B5}"/>
              </a:ext>
            </a:extLst>
          </p:cNvPr>
          <p:cNvSpPr txBox="1"/>
          <p:nvPr/>
        </p:nvSpPr>
        <p:spPr>
          <a:xfrm>
            <a:off x="3581400" y="432435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Architecture</a:t>
            </a:r>
            <a:endParaRPr lang="en-MS" dirty="0"/>
          </a:p>
        </p:txBody>
      </p:sp>
    </p:spTree>
    <p:extLst>
      <p:ext uri="{BB962C8B-B14F-4D97-AF65-F5344CB8AC3E}">
        <p14:creationId xmlns:p14="http://schemas.microsoft.com/office/powerpoint/2010/main" val="29316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E0277-01D2-4095-87A9-CAFD2C6478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3350"/>
            <a:ext cx="4261281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B0A6A-2A7C-4E41-9BF7-DEAB5E346B3C}"/>
              </a:ext>
            </a:extLst>
          </p:cNvPr>
          <p:cNvSpPr txBox="1"/>
          <p:nvPr/>
        </p:nvSpPr>
        <p:spPr>
          <a:xfrm>
            <a:off x="1600200" y="2571750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upload</a:t>
            </a:r>
            <a:endParaRPr lang="en-M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B9A70-DED2-4546-8706-6441D2A2E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1750"/>
            <a:ext cx="4571999" cy="2445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7D830D-AA18-4353-84DD-D8BB28058C8D}"/>
              </a:ext>
            </a:extLst>
          </p:cNvPr>
          <p:cNvSpPr txBox="1"/>
          <p:nvPr/>
        </p:nvSpPr>
        <p:spPr>
          <a:xfrm>
            <a:off x="6202681" y="205001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download</a:t>
            </a:r>
            <a:endParaRPr lang="en-MS" dirty="0"/>
          </a:p>
        </p:txBody>
      </p:sp>
    </p:spTree>
    <p:extLst>
      <p:ext uri="{BB962C8B-B14F-4D97-AF65-F5344CB8AC3E}">
        <p14:creationId xmlns:p14="http://schemas.microsoft.com/office/powerpoint/2010/main" val="273579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878" y="580136"/>
            <a:ext cx="3089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consumes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5" dirty="0">
                <a:latin typeface="Arial"/>
                <a:cs typeface="Arial"/>
              </a:rPr>
              <a:t>May </a:t>
            </a:r>
            <a:r>
              <a:rPr sz="1400" b="1" spc="-5" dirty="0">
                <a:latin typeface="Arial"/>
                <a:cs typeface="Arial"/>
              </a:rPr>
              <a:t>or </a:t>
            </a:r>
            <a:r>
              <a:rPr sz="1400" b="1" dirty="0">
                <a:latin typeface="Arial"/>
                <a:cs typeface="Arial"/>
              </a:rPr>
              <a:t>may </a:t>
            </a:r>
            <a:r>
              <a:rPr sz="1400" b="1" spc="-5" dirty="0">
                <a:latin typeface="Arial"/>
                <a:cs typeface="Arial"/>
              </a:rPr>
              <a:t>not </a:t>
            </a:r>
            <a:r>
              <a:rPr sz="1400" b="1" dirty="0">
                <a:latin typeface="Arial"/>
                <a:cs typeface="Arial"/>
              </a:rPr>
              <a:t>carry real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866" y="208279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100" dirty="0">
                <a:latin typeface="Noto Sans Symbols"/>
                <a:cs typeface="Noto Sans Symbols"/>
              </a:rPr>
              <a:t>❏	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640585"/>
            <a:ext cx="5638800" cy="246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Arial"/>
                <a:cs typeface="Arial"/>
              </a:rPr>
              <a:t>FIN+ACK:</a:t>
            </a:r>
            <a:endParaRPr sz="1800">
              <a:latin typeface="Arial"/>
              <a:cs typeface="Arial"/>
            </a:endParaRPr>
          </a:p>
          <a:p>
            <a:pPr marL="885190" marR="5080" indent="-317500">
              <a:lnSpc>
                <a:spcPct val="100000"/>
              </a:lnSpc>
              <a:spcBef>
                <a:spcPts val="1305"/>
              </a:spcBef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FIN segment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announce closing of connection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  direction and </a:t>
            </a:r>
            <a:r>
              <a:rPr sz="1400" b="1" spc="-20" dirty="0">
                <a:latin typeface="Arial"/>
                <a:cs typeface="Arial"/>
              </a:rPr>
              <a:t>ACK </a:t>
            </a:r>
            <a:r>
              <a:rPr sz="1400" b="1" spc="-5" dirty="0">
                <a:latin typeface="Arial"/>
                <a:cs typeface="Arial"/>
              </a:rPr>
              <a:t>for the </a:t>
            </a:r>
            <a:r>
              <a:rPr sz="1400" b="1" dirty="0">
                <a:latin typeface="Arial"/>
                <a:cs typeface="Arial"/>
              </a:rPr>
              <a:t>received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FIN.</a:t>
            </a:r>
            <a:endParaRPr sz="14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consumes </a:t>
            </a:r>
            <a:r>
              <a:rPr sz="1400" b="1" dirty="0">
                <a:latin typeface="Arial"/>
                <a:cs typeface="Arial"/>
              </a:rPr>
              <a:t>1 </a:t>
            </a:r>
            <a:r>
              <a:rPr sz="1400" b="1" spc="-5" dirty="0">
                <a:latin typeface="Arial"/>
                <a:cs typeface="Arial"/>
              </a:rPr>
              <a:t>sequence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sz="1800" b="1" spc="-20" dirty="0">
                <a:latin typeface="Arial"/>
                <a:cs typeface="Arial"/>
              </a:rPr>
              <a:t>ACK:</a:t>
            </a:r>
            <a:endParaRPr sz="18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spcBef>
                <a:spcPts val="1930"/>
              </a:spcBef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Just </a:t>
            </a:r>
            <a:r>
              <a:rPr sz="1400" b="1" dirty="0">
                <a:latin typeface="Arial"/>
                <a:cs typeface="Arial"/>
              </a:rPr>
              <a:t>an </a:t>
            </a:r>
            <a:r>
              <a:rPr sz="1400" b="1" spc="-20" dirty="0">
                <a:latin typeface="Arial"/>
                <a:cs typeface="Arial"/>
              </a:rPr>
              <a:t>ACK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segment.</a:t>
            </a:r>
            <a:endParaRPr sz="14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  <a:tabLst>
                <a:tab pos="88519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Does not consume any sequence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5" y="0"/>
            <a:ext cx="8514715" cy="4372610"/>
            <a:chOff x="181355" y="0"/>
            <a:chExt cx="8514715" cy="4372610"/>
          </a:xfrm>
        </p:grpSpPr>
        <p:sp>
          <p:nvSpPr>
            <p:cNvPr id="3" name="object 3"/>
            <p:cNvSpPr/>
            <p:nvPr/>
          </p:nvSpPr>
          <p:spPr>
            <a:xfrm>
              <a:off x="1235964" y="1360932"/>
              <a:ext cx="6672072" cy="3011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259" y="1338072"/>
              <a:ext cx="6507480" cy="2846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3688" y="1333500"/>
              <a:ext cx="6517005" cy="2856230"/>
            </a:xfrm>
            <a:custGeom>
              <a:avLst/>
              <a:gdLst/>
              <a:ahLst/>
              <a:cxnLst/>
              <a:rect l="l" t="t" r="r" b="b"/>
              <a:pathLst>
                <a:path w="6517005" h="2856229">
                  <a:moveTo>
                    <a:pt x="0" y="2855976"/>
                  </a:moveTo>
                  <a:lnTo>
                    <a:pt x="6516623" y="2855976"/>
                  </a:lnTo>
                  <a:lnTo>
                    <a:pt x="6516623" y="0"/>
                  </a:lnTo>
                  <a:lnTo>
                    <a:pt x="0" y="0"/>
                  </a:lnTo>
                  <a:lnTo>
                    <a:pt x="0" y="28559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355" y="0"/>
              <a:ext cx="8514588" cy="13776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612" y="135382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1545" algn="l"/>
              </a:tabLst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4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3-way Handshake</a:t>
            </a:r>
            <a:r>
              <a:rPr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1275" y="4762601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62" y="455777"/>
            <a:ext cx="7148195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three-way handshake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is a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method used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in a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TCP/IP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network to create a 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connection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between a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local host/client and server.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It is a three-step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method that  requires both the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client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and server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exchange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(acknowledgment) 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packets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before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actual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data communication</a:t>
            </a:r>
            <a:r>
              <a:rPr sz="1400" b="1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begins.</a:t>
            </a:r>
            <a:endParaRPr sz="14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A three-way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handshake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is also known as a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TCP</a:t>
            </a:r>
            <a:r>
              <a:rPr sz="1400" b="1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33333"/>
                </a:solidFill>
                <a:latin typeface="Arial"/>
                <a:cs typeface="Arial"/>
              </a:rPr>
              <a:t>handshake.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1224" y="1990344"/>
            <a:ext cx="5655945" cy="3045460"/>
            <a:chOff x="1411224" y="1990344"/>
            <a:chExt cx="5655945" cy="3045460"/>
          </a:xfrm>
        </p:grpSpPr>
        <p:sp>
          <p:nvSpPr>
            <p:cNvPr id="4" name="object 4"/>
            <p:cNvSpPr/>
            <p:nvPr/>
          </p:nvSpPr>
          <p:spPr>
            <a:xfrm>
              <a:off x="1411224" y="1990344"/>
              <a:ext cx="5655564" cy="30449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2184" y="2068068"/>
              <a:ext cx="5356860" cy="2746375"/>
            </a:xfrm>
            <a:custGeom>
              <a:avLst/>
              <a:gdLst/>
              <a:ahLst/>
              <a:cxnLst/>
              <a:rect l="l" t="t" r="r" b="b"/>
              <a:pathLst>
                <a:path w="5356859" h="2746375">
                  <a:moveTo>
                    <a:pt x="4899152" y="0"/>
                  </a:moveTo>
                  <a:lnTo>
                    <a:pt x="457708" y="0"/>
                  </a:lnTo>
                  <a:lnTo>
                    <a:pt x="410919" y="2363"/>
                  </a:lnTo>
                  <a:lnTo>
                    <a:pt x="365479" y="9301"/>
                  </a:lnTo>
                  <a:lnTo>
                    <a:pt x="321620" y="20582"/>
                  </a:lnTo>
                  <a:lnTo>
                    <a:pt x="279570" y="35976"/>
                  </a:lnTo>
                  <a:lnTo>
                    <a:pt x="239561" y="55253"/>
                  </a:lnTo>
                  <a:lnTo>
                    <a:pt x="201823" y="78183"/>
                  </a:lnTo>
                  <a:lnTo>
                    <a:pt x="166586" y="104536"/>
                  </a:lnTo>
                  <a:lnTo>
                    <a:pt x="134080" y="134080"/>
                  </a:lnTo>
                  <a:lnTo>
                    <a:pt x="104536" y="166586"/>
                  </a:lnTo>
                  <a:lnTo>
                    <a:pt x="78183" y="201823"/>
                  </a:lnTo>
                  <a:lnTo>
                    <a:pt x="55253" y="239561"/>
                  </a:lnTo>
                  <a:lnTo>
                    <a:pt x="35976" y="279570"/>
                  </a:lnTo>
                  <a:lnTo>
                    <a:pt x="20582" y="321620"/>
                  </a:lnTo>
                  <a:lnTo>
                    <a:pt x="9301" y="365479"/>
                  </a:lnTo>
                  <a:lnTo>
                    <a:pt x="2363" y="410919"/>
                  </a:lnTo>
                  <a:lnTo>
                    <a:pt x="0" y="457707"/>
                  </a:lnTo>
                  <a:lnTo>
                    <a:pt x="0" y="2288527"/>
                  </a:lnTo>
                  <a:lnTo>
                    <a:pt x="2363" y="2335326"/>
                  </a:lnTo>
                  <a:lnTo>
                    <a:pt x="9301" y="2380774"/>
                  </a:lnTo>
                  <a:lnTo>
                    <a:pt x="20582" y="2424639"/>
                  </a:lnTo>
                  <a:lnTo>
                    <a:pt x="35976" y="2466693"/>
                  </a:lnTo>
                  <a:lnTo>
                    <a:pt x="55253" y="2506704"/>
                  </a:lnTo>
                  <a:lnTo>
                    <a:pt x="78183" y="2544443"/>
                  </a:lnTo>
                  <a:lnTo>
                    <a:pt x="104536" y="2579680"/>
                  </a:lnTo>
                  <a:lnTo>
                    <a:pt x="134080" y="2612185"/>
                  </a:lnTo>
                  <a:lnTo>
                    <a:pt x="166586" y="2641727"/>
                  </a:lnTo>
                  <a:lnTo>
                    <a:pt x="201823" y="2668076"/>
                  </a:lnTo>
                  <a:lnTo>
                    <a:pt x="239561" y="2691003"/>
                  </a:lnTo>
                  <a:lnTo>
                    <a:pt x="279570" y="2710278"/>
                  </a:lnTo>
                  <a:lnTo>
                    <a:pt x="321620" y="2725669"/>
                  </a:lnTo>
                  <a:lnTo>
                    <a:pt x="365479" y="2736948"/>
                  </a:lnTo>
                  <a:lnTo>
                    <a:pt x="410919" y="2743884"/>
                  </a:lnTo>
                  <a:lnTo>
                    <a:pt x="457708" y="2746248"/>
                  </a:lnTo>
                  <a:lnTo>
                    <a:pt x="4899152" y="2746248"/>
                  </a:lnTo>
                  <a:lnTo>
                    <a:pt x="4945940" y="2743884"/>
                  </a:lnTo>
                  <a:lnTo>
                    <a:pt x="4991380" y="2736948"/>
                  </a:lnTo>
                  <a:lnTo>
                    <a:pt x="5035239" y="2725669"/>
                  </a:lnTo>
                  <a:lnTo>
                    <a:pt x="5077289" y="2710278"/>
                  </a:lnTo>
                  <a:lnTo>
                    <a:pt x="5117298" y="2691003"/>
                  </a:lnTo>
                  <a:lnTo>
                    <a:pt x="5155036" y="2668076"/>
                  </a:lnTo>
                  <a:lnTo>
                    <a:pt x="5190273" y="2641727"/>
                  </a:lnTo>
                  <a:lnTo>
                    <a:pt x="5222779" y="2612185"/>
                  </a:lnTo>
                  <a:lnTo>
                    <a:pt x="5252323" y="2579680"/>
                  </a:lnTo>
                  <a:lnTo>
                    <a:pt x="5278676" y="2544443"/>
                  </a:lnTo>
                  <a:lnTo>
                    <a:pt x="5301606" y="2506704"/>
                  </a:lnTo>
                  <a:lnTo>
                    <a:pt x="5320883" y="2466693"/>
                  </a:lnTo>
                  <a:lnTo>
                    <a:pt x="5336277" y="2424639"/>
                  </a:lnTo>
                  <a:lnTo>
                    <a:pt x="5347558" y="2380774"/>
                  </a:lnTo>
                  <a:lnTo>
                    <a:pt x="5354496" y="2335326"/>
                  </a:lnTo>
                  <a:lnTo>
                    <a:pt x="5356860" y="2288527"/>
                  </a:lnTo>
                  <a:lnTo>
                    <a:pt x="5356860" y="457707"/>
                  </a:lnTo>
                  <a:lnTo>
                    <a:pt x="5354496" y="410919"/>
                  </a:lnTo>
                  <a:lnTo>
                    <a:pt x="5347558" y="365479"/>
                  </a:lnTo>
                  <a:lnTo>
                    <a:pt x="5336277" y="321620"/>
                  </a:lnTo>
                  <a:lnTo>
                    <a:pt x="5320883" y="279570"/>
                  </a:lnTo>
                  <a:lnTo>
                    <a:pt x="5301606" y="239561"/>
                  </a:lnTo>
                  <a:lnTo>
                    <a:pt x="5278676" y="201823"/>
                  </a:lnTo>
                  <a:lnTo>
                    <a:pt x="5252323" y="166586"/>
                  </a:lnTo>
                  <a:lnTo>
                    <a:pt x="5222779" y="134080"/>
                  </a:lnTo>
                  <a:lnTo>
                    <a:pt x="5190273" y="104536"/>
                  </a:lnTo>
                  <a:lnTo>
                    <a:pt x="5155036" y="78183"/>
                  </a:lnTo>
                  <a:lnTo>
                    <a:pt x="5117298" y="55253"/>
                  </a:lnTo>
                  <a:lnTo>
                    <a:pt x="5077289" y="35976"/>
                  </a:lnTo>
                  <a:lnTo>
                    <a:pt x="5035239" y="20582"/>
                  </a:lnTo>
                  <a:lnTo>
                    <a:pt x="4991380" y="9301"/>
                  </a:lnTo>
                  <a:lnTo>
                    <a:pt x="4945940" y="2363"/>
                  </a:lnTo>
                  <a:lnTo>
                    <a:pt x="4899152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2184" y="2068068"/>
              <a:ext cx="5356860" cy="2746375"/>
            </a:xfrm>
            <a:custGeom>
              <a:avLst/>
              <a:gdLst/>
              <a:ahLst/>
              <a:cxnLst/>
              <a:rect l="l" t="t" r="r" b="b"/>
              <a:pathLst>
                <a:path w="5356859" h="2746375">
                  <a:moveTo>
                    <a:pt x="0" y="457707"/>
                  </a:moveTo>
                  <a:lnTo>
                    <a:pt x="2363" y="410919"/>
                  </a:lnTo>
                  <a:lnTo>
                    <a:pt x="9301" y="365479"/>
                  </a:lnTo>
                  <a:lnTo>
                    <a:pt x="20582" y="321620"/>
                  </a:lnTo>
                  <a:lnTo>
                    <a:pt x="35976" y="279570"/>
                  </a:lnTo>
                  <a:lnTo>
                    <a:pt x="55253" y="239561"/>
                  </a:lnTo>
                  <a:lnTo>
                    <a:pt x="78183" y="201823"/>
                  </a:lnTo>
                  <a:lnTo>
                    <a:pt x="104536" y="166586"/>
                  </a:lnTo>
                  <a:lnTo>
                    <a:pt x="134080" y="134080"/>
                  </a:lnTo>
                  <a:lnTo>
                    <a:pt x="166586" y="104536"/>
                  </a:lnTo>
                  <a:lnTo>
                    <a:pt x="201823" y="78183"/>
                  </a:lnTo>
                  <a:lnTo>
                    <a:pt x="239561" y="55253"/>
                  </a:lnTo>
                  <a:lnTo>
                    <a:pt x="279570" y="35976"/>
                  </a:lnTo>
                  <a:lnTo>
                    <a:pt x="321620" y="20582"/>
                  </a:lnTo>
                  <a:lnTo>
                    <a:pt x="365479" y="9301"/>
                  </a:lnTo>
                  <a:lnTo>
                    <a:pt x="410919" y="2363"/>
                  </a:lnTo>
                  <a:lnTo>
                    <a:pt x="457708" y="0"/>
                  </a:lnTo>
                  <a:lnTo>
                    <a:pt x="4899152" y="0"/>
                  </a:lnTo>
                  <a:lnTo>
                    <a:pt x="4945940" y="2363"/>
                  </a:lnTo>
                  <a:lnTo>
                    <a:pt x="4991380" y="9301"/>
                  </a:lnTo>
                  <a:lnTo>
                    <a:pt x="5035239" y="20582"/>
                  </a:lnTo>
                  <a:lnTo>
                    <a:pt x="5077289" y="35976"/>
                  </a:lnTo>
                  <a:lnTo>
                    <a:pt x="5117298" y="55253"/>
                  </a:lnTo>
                  <a:lnTo>
                    <a:pt x="5155036" y="78183"/>
                  </a:lnTo>
                  <a:lnTo>
                    <a:pt x="5190273" y="104536"/>
                  </a:lnTo>
                  <a:lnTo>
                    <a:pt x="5222779" y="134080"/>
                  </a:lnTo>
                  <a:lnTo>
                    <a:pt x="5252323" y="166586"/>
                  </a:lnTo>
                  <a:lnTo>
                    <a:pt x="5278676" y="201823"/>
                  </a:lnTo>
                  <a:lnTo>
                    <a:pt x="5301606" y="239561"/>
                  </a:lnTo>
                  <a:lnTo>
                    <a:pt x="5320883" y="279570"/>
                  </a:lnTo>
                  <a:lnTo>
                    <a:pt x="5336277" y="321620"/>
                  </a:lnTo>
                  <a:lnTo>
                    <a:pt x="5347558" y="365479"/>
                  </a:lnTo>
                  <a:lnTo>
                    <a:pt x="5354496" y="410919"/>
                  </a:lnTo>
                  <a:lnTo>
                    <a:pt x="5356860" y="457707"/>
                  </a:lnTo>
                  <a:lnTo>
                    <a:pt x="5356860" y="2288527"/>
                  </a:lnTo>
                  <a:lnTo>
                    <a:pt x="5354496" y="2335326"/>
                  </a:lnTo>
                  <a:lnTo>
                    <a:pt x="5347558" y="2380774"/>
                  </a:lnTo>
                  <a:lnTo>
                    <a:pt x="5336277" y="2424639"/>
                  </a:lnTo>
                  <a:lnTo>
                    <a:pt x="5320883" y="2466693"/>
                  </a:lnTo>
                  <a:lnTo>
                    <a:pt x="5301606" y="2506704"/>
                  </a:lnTo>
                  <a:lnTo>
                    <a:pt x="5278676" y="2544443"/>
                  </a:lnTo>
                  <a:lnTo>
                    <a:pt x="5252323" y="2579680"/>
                  </a:lnTo>
                  <a:lnTo>
                    <a:pt x="5222779" y="2612185"/>
                  </a:lnTo>
                  <a:lnTo>
                    <a:pt x="5190273" y="2641727"/>
                  </a:lnTo>
                  <a:lnTo>
                    <a:pt x="5155036" y="2668076"/>
                  </a:lnTo>
                  <a:lnTo>
                    <a:pt x="5117298" y="2691003"/>
                  </a:lnTo>
                  <a:lnTo>
                    <a:pt x="5077289" y="2710278"/>
                  </a:lnTo>
                  <a:lnTo>
                    <a:pt x="5035239" y="2725669"/>
                  </a:lnTo>
                  <a:lnTo>
                    <a:pt x="4991380" y="2736948"/>
                  </a:lnTo>
                  <a:lnTo>
                    <a:pt x="4945940" y="2743884"/>
                  </a:lnTo>
                  <a:lnTo>
                    <a:pt x="4899152" y="2746248"/>
                  </a:lnTo>
                  <a:lnTo>
                    <a:pt x="457708" y="2746248"/>
                  </a:lnTo>
                  <a:lnTo>
                    <a:pt x="410919" y="2743884"/>
                  </a:lnTo>
                  <a:lnTo>
                    <a:pt x="365479" y="2736948"/>
                  </a:lnTo>
                  <a:lnTo>
                    <a:pt x="321620" y="2725669"/>
                  </a:lnTo>
                  <a:lnTo>
                    <a:pt x="279570" y="2710278"/>
                  </a:lnTo>
                  <a:lnTo>
                    <a:pt x="239561" y="2691003"/>
                  </a:lnTo>
                  <a:lnTo>
                    <a:pt x="201823" y="2668076"/>
                  </a:lnTo>
                  <a:lnTo>
                    <a:pt x="166586" y="2641727"/>
                  </a:lnTo>
                  <a:lnTo>
                    <a:pt x="134080" y="2612185"/>
                  </a:lnTo>
                  <a:lnTo>
                    <a:pt x="104536" y="2579680"/>
                  </a:lnTo>
                  <a:lnTo>
                    <a:pt x="78183" y="2544443"/>
                  </a:lnTo>
                  <a:lnTo>
                    <a:pt x="55253" y="2506704"/>
                  </a:lnTo>
                  <a:lnTo>
                    <a:pt x="35976" y="2466693"/>
                  </a:lnTo>
                  <a:lnTo>
                    <a:pt x="20582" y="2424639"/>
                  </a:lnTo>
                  <a:lnTo>
                    <a:pt x="9301" y="2380774"/>
                  </a:lnTo>
                  <a:lnTo>
                    <a:pt x="2363" y="2335326"/>
                  </a:lnTo>
                  <a:lnTo>
                    <a:pt x="0" y="2288527"/>
                  </a:lnTo>
                  <a:lnTo>
                    <a:pt x="0" y="457707"/>
                  </a:lnTo>
                  <a:close/>
                </a:path>
              </a:pathLst>
            </a:custGeom>
            <a:ln w="9144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11908" y="2532888"/>
              <a:ext cx="3621024" cy="18166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4764" y="0"/>
            <a:ext cx="3015995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612" y="135382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1840" algn="l"/>
                <a:tab pos="8551545" algn="l"/>
              </a:tabLst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Steps...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336" y="1162558"/>
            <a:ext cx="693991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Step 1.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(Client) </a:t>
            </a:r>
            <a:r>
              <a:rPr sz="1800" b="1" spc="-5" dirty="0">
                <a:latin typeface="Arial"/>
                <a:cs typeface="Arial"/>
              </a:rPr>
              <a:t>sends a </a:t>
            </a:r>
            <a:r>
              <a:rPr sz="1800" b="1" dirty="0">
                <a:latin typeface="Arial"/>
                <a:cs typeface="Arial"/>
              </a:rPr>
              <a:t>TCP </a:t>
            </a:r>
            <a:r>
              <a:rPr sz="1800" b="1" spc="-5" dirty="0">
                <a:latin typeface="Arial"/>
                <a:cs typeface="Arial"/>
              </a:rPr>
              <a:t>segment </a:t>
            </a:r>
            <a:r>
              <a:rPr sz="1800" b="1" spc="10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SYN =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1,  </a:t>
            </a:r>
            <a:r>
              <a:rPr sz="1800" b="1" spc="-20" dirty="0">
                <a:latin typeface="Arial"/>
                <a:cs typeface="Arial"/>
              </a:rPr>
              <a:t>ACK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0, </a:t>
            </a:r>
            <a:r>
              <a:rPr sz="1800" b="1" dirty="0">
                <a:latin typeface="Arial"/>
                <a:cs typeface="Arial"/>
              </a:rPr>
              <a:t>ISN (Initial </a:t>
            </a:r>
            <a:r>
              <a:rPr sz="1800" b="1" spc="-5" dirty="0">
                <a:latin typeface="Arial"/>
                <a:cs typeface="Arial"/>
              </a:rPr>
              <a:t>Sequence Number)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2000.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336" y="2534934"/>
            <a:ext cx="7372350" cy="13366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55600" marR="5080" indent="-342900">
              <a:lnSpc>
                <a:spcPct val="114799"/>
              </a:lnSpc>
              <a:spcBef>
                <a:spcPts val="160"/>
              </a:spcBef>
              <a:tabLst>
                <a:tab pos="419100" algn="l"/>
              </a:tabLst>
            </a:pPr>
            <a:r>
              <a:rPr sz="1800" spc="75" dirty="0">
                <a:latin typeface="Noto Sans Symbols"/>
                <a:cs typeface="Noto Sans Symbols"/>
              </a:rPr>
              <a:t>➔		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spc="-10" dirty="0">
                <a:latin typeface="Arial"/>
                <a:cs typeface="Arial"/>
              </a:rPr>
              <a:t>Active </a:t>
            </a:r>
            <a:r>
              <a:rPr sz="1400" b="1" dirty="0">
                <a:latin typeface="Arial"/>
                <a:cs typeface="Arial"/>
              </a:rPr>
              <a:t>Open </a:t>
            </a:r>
            <a:r>
              <a:rPr sz="1400" b="1" spc="-5" dirty="0">
                <a:latin typeface="Arial"/>
                <a:cs typeface="Arial"/>
              </a:rPr>
              <a:t>device (Device </a:t>
            </a:r>
            <a:r>
              <a:rPr sz="1400" b="1" spc="-25" dirty="0">
                <a:latin typeface="Arial"/>
                <a:cs typeface="Arial"/>
              </a:rPr>
              <a:t>A) </a:t>
            </a:r>
            <a:r>
              <a:rPr sz="1400" b="1" spc="-5" dirty="0">
                <a:latin typeface="Arial"/>
                <a:cs typeface="Arial"/>
              </a:rPr>
              <a:t>sends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segment </a:t>
            </a:r>
            <a:r>
              <a:rPr sz="1400" b="1" spc="5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SYN flag set to 1,  </a:t>
            </a:r>
            <a:r>
              <a:rPr sz="1400" b="1" spc="-15" dirty="0">
                <a:latin typeface="Arial"/>
                <a:cs typeface="Arial"/>
              </a:rPr>
              <a:t>ACK </a:t>
            </a:r>
            <a:r>
              <a:rPr sz="1400" b="1" dirty="0">
                <a:latin typeface="Arial"/>
                <a:cs typeface="Arial"/>
              </a:rPr>
              <a:t>flag set to 0 and an Initial </a:t>
            </a:r>
            <a:r>
              <a:rPr sz="1400" b="1" spc="-5" dirty="0">
                <a:latin typeface="Arial"/>
                <a:cs typeface="Arial"/>
              </a:rPr>
              <a:t>Sequence Number </a:t>
            </a:r>
            <a:r>
              <a:rPr sz="1400" b="1" dirty="0">
                <a:latin typeface="Arial"/>
                <a:cs typeface="Arial"/>
              </a:rPr>
              <a:t>2000 </a:t>
            </a:r>
            <a:r>
              <a:rPr sz="1400" b="1" spc="-5" dirty="0">
                <a:latin typeface="Arial"/>
                <a:cs typeface="Arial"/>
              </a:rPr>
              <a:t>(For </a:t>
            </a:r>
            <a:r>
              <a:rPr sz="1400" b="1" dirty="0">
                <a:latin typeface="Arial"/>
                <a:cs typeface="Arial"/>
              </a:rPr>
              <a:t>Example), which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marks  </a:t>
            </a:r>
            <a:r>
              <a:rPr sz="1400" b="1" spc="-5" dirty="0">
                <a:latin typeface="Arial"/>
                <a:cs typeface="Arial"/>
              </a:rPr>
              <a:t>the beginning of the sequence numbers for data that device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5" dirty="0">
                <a:latin typeface="Arial"/>
                <a:cs typeface="Arial"/>
              </a:rPr>
              <a:t>will </a:t>
            </a:r>
            <a:r>
              <a:rPr sz="1400" b="1" dirty="0">
                <a:latin typeface="Arial"/>
                <a:cs typeface="Arial"/>
              </a:rPr>
              <a:t>transmit. SYN is  </a:t>
            </a:r>
            <a:r>
              <a:rPr sz="1400" b="1" spc="-5" dirty="0">
                <a:latin typeface="Arial"/>
                <a:cs typeface="Arial"/>
              </a:rPr>
              <a:t>short for SYNchronize. </a:t>
            </a:r>
            <a:r>
              <a:rPr sz="1400" b="1" dirty="0">
                <a:latin typeface="Arial"/>
                <a:cs typeface="Arial"/>
              </a:rPr>
              <a:t>SYN flag </a:t>
            </a:r>
            <a:r>
              <a:rPr sz="1400" b="1" spc="-5" dirty="0">
                <a:latin typeface="Arial"/>
                <a:cs typeface="Arial"/>
              </a:rPr>
              <a:t>announces </a:t>
            </a:r>
            <a:r>
              <a:rPr sz="1400" b="1" dirty="0">
                <a:latin typeface="Arial"/>
                <a:cs typeface="Arial"/>
              </a:rPr>
              <a:t>an attempt to </a:t>
            </a:r>
            <a:r>
              <a:rPr sz="1400" b="1" spc="-5" dirty="0">
                <a:latin typeface="Arial"/>
                <a:cs typeface="Arial"/>
              </a:rPr>
              <a:t>open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connection. The  </a:t>
            </a:r>
            <a:r>
              <a:rPr sz="1400" b="1" dirty="0">
                <a:latin typeface="Arial"/>
                <a:cs typeface="Arial"/>
              </a:rPr>
              <a:t>first </a:t>
            </a:r>
            <a:r>
              <a:rPr sz="1400" b="1" spc="-15" dirty="0">
                <a:latin typeface="Arial"/>
                <a:cs typeface="Arial"/>
              </a:rPr>
              <a:t>byte </a:t>
            </a:r>
            <a:r>
              <a:rPr sz="1400" b="1" spc="-5" dirty="0">
                <a:latin typeface="Arial"/>
                <a:cs typeface="Arial"/>
              </a:rPr>
              <a:t>transmitted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Device </a:t>
            </a:r>
            <a:r>
              <a:rPr sz="1400" b="1" dirty="0">
                <a:latin typeface="Arial"/>
                <a:cs typeface="Arial"/>
              </a:rPr>
              <a:t>B will </a:t>
            </a:r>
            <a:r>
              <a:rPr sz="1400" b="1" spc="-5" dirty="0">
                <a:latin typeface="Arial"/>
                <a:cs typeface="Arial"/>
              </a:rPr>
              <a:t>have the sequence number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ISN+1.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1275" y="4762601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031" y="659489"/>
            <a:ext cx="7894320" cy="286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95"/>
              </a:spcBef>
              <a:buFont typeface="Noto Sans Symbols"/>
              <a:buChar char="❖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Step </a:t>
            </a:r>
            <a:r>
              <a:rPr sz="1800" b="1" spc="-5" dirty="0">
                <a:latin typeface="Arial"/>
                <a:cs typeface="Arial"/>
              </a:rPr>
              <a:t>2.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dirty="0">
                <a:latin typeface="Arial"/>
                <a:cs typeface="Arial"/>
              </a:rPr>
              <a:t>B </a:t>
            </a:r>
            <a:r>
              <a:rPr sz="1800" b="1" spc="-10" dirty="0">
                <a:latin typeface="Arial"/>
                <a:cs typeface="Arial"/>
              </a:rPr>
              <a:t>(Server) receives Device </a:t>
            </a:r>
            <a:r>
              <a:rPr sz="1800" b="1" spc="-20" dirty="0">
                <a:latin typeface="Arial"/>
                <a:cs typeface="Arial"/>
              </a:rPr>
              <a:t>A’s </a:t>
            </a:r>
            <a:r>
              <a:rPr sz="1800" b="1" dirty="0">
                <a:latin typeface="Arial"/>
                <a:cs typeface="Arial"/>
              </a:rPr>
              <a:t>TCP </a:t>
            </a:r>
            <a:r>
              <a:rPr sz="1800" b="1" spc="-5" dirty="0">
                <a:latin typeface="Arial"/>
                <a:cs typeface="Arial"/>
              </a:rPr>
              <a:t>segment and  returns </a:t>
            </a:r>
            <a:r>
              <a:rPr sz="1800" b="1" dirty="0">
                <a:latin typeface="Arial"/>
                <a:cs typeface="Arial"/>
              </a:rPr>
              <a:t>a TCP </a:t>
            </a:r>
            <a:r>
              <a:rPr sz="1800" b="1" spc="-5" dirty="0">
                <a:latin typeface="Arial"/>
                <a:cs typeface="Arial"/>
              </a:rPr>
              <a:t>segment </a:t>
            </a:r>
            <a:r>
              <a:rPr sz="1800" b="1" spc="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SYN = </a:t>
            </a:r>
            <a:r>
              <a:rPr sz="1800" b="1" spc="-5" dirty="0">
                <a:latin typeface="Arial"/>
                <a:cs typeface="Arial"/>
              </a:rPr>
              <a:t>1, </a:t>
            </a:r>
            <a:r>
              <a:rPr sz="1800" b="1" spc="-20" dirty="0">
                <a:latin typeface="Arial"/>
                <a:cs typeface="Arial"/>
              </a:rPr>
              <a:t>ACK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1, </a:t>
            </a:r>
            <a:r>
              <a:rPr sz="1800" b="1" dirty="0">
                <a:latin typeface="Arial"/>
                <a:cs typeface="Arial"/>
              </a:rPr>
              <a:t>ISN = </a:t>
            </a:r>
            <a:r>
              <a:rPr sz="1800" b="1" spc="-10" dirty="0">
                <a:latin typeface="Arial"/>
                <a:cs typeface="Arial"/>
              </a:rPr>
              <a:t>5000 (Device </a:t>
            </a:r>
            <a:r>
              <a:rPr sz="1800" b="1" spc="-5" dirty="0">
                <a:latin typeface="Arial"/>
                <a:cs typeface="Arial"/>
              </a:rPr>
              <a:t>B’s  </a:t>
            </a:r>
            <a:r>
              <a:rPr sz="1800" b="1" dirty="0">
                <a:latin typeface="Arial"/>
                <a:cs typeface="Arial"/>
              </a:rPr>
              <a:t>Initial </a:t>
            </a:r>
            <a:r>
              <a:rPr sz="1800" b="1" spc="-5" dirty="0">
                <a:latin typeface="Arial"/>
                <a:cs typeface="Arial"/>
              </a:rPr>
              <a:t>Sequence Number), Acknowledgment </a:t>
            </a:r>
            <a:r>
              <a:rPr sz="1800" b="1" dirty="0">
                <a:latin typeface="Arial"/>
                <a:cs typeface="Arial"/>
              </a:rPr>
              <a:t>Number = </a:t>
            </a:r>
            <a:r>
              <a:rPr sz="1800" b="1" spc="-5" dirty="0">
                <a:latin typeface="Arial"/>
                <a:cs typeface="Arial"/>
              </a:rPr>
              <a:t>2001 (2000 </a:t>
            </a:r>
            <a:r>
              <a:rPr sz="1800" b="1" dirty="0">
                <a:latin typeface="Arial"/>
                <a:cs typeface="Arial"/>
              </a:rPr>
              <a:t>+  1, the </a:t>
            </a:r>
            <a:r>
              <a:rPr sz="1800" b="1" spc="-5" dirty="0">
                <a:latin typeface="Arial"/>
                <a:cs typeface="Arial"/>
              </a:rPr>
              <a:t>next sequence </a:t>
            </a:r>
            <a:r>
              <a:rPr sz="1800" b="1" dirty="0">
                <a:latin typeface="Arial"/>
                <a:cs typeface="Arial"/>
              </a:rPr>
              <a:t>number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spc="-5" dirty="0">
                <a:latin typeface="Arial"/>
                <a:cs typeface="Arial"/>
              </a:rPr>
              <a:t>B expecting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10" dirty="0">
                <a:latin typeface="Arial"/>
                <a:cs typeface="Arial"/>
              </a:rPr>
              <a:t>Device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A).</a:t>
            </a:r>
            <a:endParaRPr sz="1800">
              <a:latin typeface="Arial"/>
              <a:cs typeface="Arial"/>
            </a:endParaRPr>
          </a:p>
          <a:p>
            <a:pPr marL="355600" marR="12700" indent="-342900">
              <a:lnSpc>
                <a:spcPct val="114999"/>
              </a:lnSpc>
              <a:buFont typeface="Noto Sans Symbols"/>
              <a:buChar char="❖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Step 3.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spc="-5" dirty="0">
                <a:latin typeface="Arial"/>
                <a:cs typeface="Arial"/>
              </a:rPr>
              <a:t>A sends a </a:t>
            </a:r>
            <a:r>
              <a:rPr sz="1800" b="1" dirty="0">
                <a:latin typeface="Arial"/>
                <a:cs typeface="Arial"/>
              </a:rPr>
              <a:t>TCP </a:t>
            </a:r>
            <a:r>
              <a:rPr sz="1800" b="1" spc="-5" dirty="0">
                <a:latin typeface="Arial"/>
                <a:cs typeface="Arial"/>
              </a:rPr>
              <a:t>segment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spc="-5" dirty="0">
                <a:latin typeface="Arial"/>
                <a:cs typeface="Arial"/>
              </a:rPr>
              <a:t>B </a:t>
            </a:r>
            <a:r>
              <a:rPr sz="1800" b="1" dirty="0">
                <a:latin typeface="Arial"/>
                <a:cs typeface="Arial"/>
              </a:rPr>
              <a:t>that  acknowledges </a:t>
            </a:r>
            <a:r>
              <a:rPr sz="1800" b="1" spc="-5" dirty="0">
                <a:latin typeface="Arial"/>
                <a:cs typeface="Arial"/>
              </a:rPr>
              <a:t>receipt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spc="-5" dirty="0">
                <a:latin typeface="Arial"/>
                <a:cs typeface="Arial"/>
              </a:rPr>
              <a:t>B’s </a:t>
            </a:r>
            <a:r>
              <a:rPr sz="1800" b="1" dirty="0">
                <a:latin typeface="Arial"/>
                <a:cs typeface="Arial"/>
              </a:rPr>
              <a:t>ISN, With flags </a:t>
            </a:r>
            <a:r>
              <a:rPr sz="1800" b="1" spc="-5" dirty="0">
                <a:latin typeface="Arial"/>
                <a:cs typeface="Arial"/>
              </a:rPr>
              <a:t>set as </a:t>
            </a:r>
            <a:r>
              <a:rPr sz="1800" b="1" dirty="0">
                <a:latin typeface="Arial"/>
                <a:cs typeface="Arial"/>
              </a:rPr>
              <a:t>SYN = </a:t>
            </a:r>
            <a:r>
              <a:rPr sz="1800" b="1" spc="-5" dirty="0">
                <a:latin typeface="Arial"/>
                <a:cs typeface="Arial"/>
              </a:rPr>
              <a:t>0,  </a:t>
            </a:r>
            <a:r>
              <a:rPr sz="1800" b="1" spc="-20" dirty="0">
                <a:latin typeface="Arial"/>
                <a:cs typeface="Arial"/>
              </a:rPr>
              <a:t>ACK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1, Sequence </a:t>
            </a:r>
            <a:r>
              <a:rPr sz="1800" b="1" dirty="0">
                <a:latin typeface="Arial"/>
                <a:cs typeface="Arial"/>
              </a:rPr>
              <a:t>number = </a:t>
            </a:r>
            <a:r>
              <a:rPr sz="1800" b="1" spc="-5" dirty="0">
                <a:latin typeface="Arial"/>
                <a:cs typeface="Arial"/>
              </a:rPr>
              <a:t>2001, Acknowledgment </a:t>
            </a:r>
            <a:r>
              <a:rPr sz="1800" b="1" dirty="0">
                <a:latin typeface="Arial"/>
                <a:cs typeface="Arial"/>
              </a:rPr>
              <a:t>number = </a:t>
            </a:r>
            <a:r>
              <a:rPr sz="1800" b="1" spc="-10" dirty="0">
                <a:latin typeface="Arial"/>
                <a:cs typeface="Arial"/>
              </a:rPr>
              <a:t>5001  </a:t>
            </a:r>
            <a:r>
              <a:rPr sz="1800" b="1" spc="-5" dirty="0">
                <a:latin typeface="Arial"/>
                <a:cs typeface="Arial"/>
              </a:rPr>
              <a:t>(5000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1,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next sequence </a:t>
            </a:r>
            <a:r>
              <a:rPr sz="1800" b="1" dirty="0">
                <a:latin typeface="Arial"/>
                <a:cs typeface="Arial"/>
              </a:rPr>
              <a:t>number </a:t>
            </a:r>
            <a:r>
              <a:rPr sz="1800" b="1" spc="-10" dirty="0">
                <a:latin typeface="Arial"/>
                <a:cs typeface="Arial"/>
              </a:rPr>
              <a:t>Device </a:t>
            </a:r>
            <a:r>
              <a:rPr sz="1800" b="1" spc="-5" dirty="0">
                <a:latin typeface="Arial"/>
                <a:cs typeface="Arial"/>
              </a:rPr>
              <a:t>A expecting from </a:t>
            </a:r>
            <a:r>
              <a:rPr sz="1800" b="1" spc="-10" dirty="0">
                <a:latin typeface="Arial"/>
                <a:cs typeface="Arial"/>
              </a:rPr>
              <a:t>Device  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068" y="3759708"/>
            <a:ext cx="8013700" cy="657225"/>
          </a:xfrm>
          <a:prstGeom prst="rect">
            <a:avLst/>
          </a:prstGeom>
          <a:solidFill>
            <a:srgbClr val="737373"/>
          </a:solidFill>
          <a:ln w="9144">
            <a:solidFill>
              <a:srgbClr val="424242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latin typeface="Arial"/>
                <a:cs typeface="Arial"/>
              </a:rPr>
              <a:t>This </a:t>
            </a:r>
            <a:r>
              <a:rPr sz="1800" b="1" spc="-5" dirty="0">
                <a:latin typeface="Arial"/>
                <a:cs typeface="Arial"/>
              </a:rPr>
              <a:t>handshaking </a:t>
            </a:r>
            <a:r>
              <a:rPr sz="1800" b="1" dirty="0">
                <a:latin typeface="Arial"/>
                <a:cs typeface="Arial"/>
              </a:rPr>
              <a:t>technique is </a:t>
            </a:r>
            <a:r>
              <a:rPr sz="1800" b="1" spc="-5" dirty="0">
                <a:latin typeface="Arial"/>
                <a:cs typeface="Arial"/>
              </a:rPr>
              <a:t>referred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the Three-way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handshake</a:t>
            </a:r>
            <a:endParaRPr sz="1800">
              <a:latin typeface="Arial"/>
              <a:cs typeface="Arial"/>
            </a:endParaRPr>
          </a:p>
          <a:p>
            <a:pPr marL="1016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Arial"/>
                <a:cs typeface="Arial"/>
              </a:rPr>
              <a:t>or SYN, </a:t>
            </a:r>
            <a:r>
              <a:rPr sz="1800" b="1" spc="-10" dirty="0">
                <a:latin typeface="Arial"/>
                <a:cs typeface="Arial"/>
              </a:rPr>
              <a:t>SYN-ACK,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1275" y="4762601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1235" y="0"/>
            <a:ext cx="3083052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612" y="135382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8185" algn="l"/>
                <a:tab pos="8551545" algn="l"/>
              </a:tabLst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Agenda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163" y="1196675"/>
            <a:ext cx="6786880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5"/>
              </a:spcBef>
              <a:buFont typeface="Noto Sans Symbols"/>
              <a:buChar char="❏"/>
              <a:tabLst>
                <a:tab pos="393700" algn="l"/>
              </a:tabLst>
            </a:pPr>
            <a:r>
              <a:rPr sz="2400" b="1" dirty="0">
                <a:latin typeface="Arial"/>
                <a:cs typeface="Arial"/>
              </a:rPr>
              <a:t>Introduction to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TCP/IP</a:t>
            </a:r>
            <a:r>
              <a:rPr lang="en-US" sz="2400" b="1" spc="-5" dirty="0">
                <a:latin typeface="Arial"/>
                <a:cs typeface="Arial"/>
              </a:rPr>
              <a:t> &amp; UDP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Noto Sans Symbols"/>
              <a:buChar char="❏"/>
              <a:tabLst>
                <a:tab pos="393700" algn="l"/>
              </a:tabLst>
            </a:pPr>
            <a:r>
              <a:rPr sz="2400" b="1" spc="-5" dirty="0">
                <a:latin typeface="Arial"/>
                <a:cs typeface="Arial"/>
              </a:rPr>
              <a:t>Features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TCP/IP.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Noto Sans Symbols"/>
              <a:buChar char="❏"/>
              <a:tabLst>
                <a:tab pos="393700" algn="l"/>
              </a:tabLst>
            </a:pPr>
            <a:r>
              <a:rPr sz="2400" b="1" dirty="0">
                <a:latin typeface="Arial"/>
                <a:cs typeface="Arial"/>
              </a:rPr>
              <a:t>Merits &amp; </a:t>
            </a:r>
            <a:r>
              <a:rPr sz="2400" b="1" spc="-5" dirty="0">
                <a:latin typeface="Arial"/>
                <a:cs typeface="Arial"/>
              </a:rPr>
              <a:t>Demerits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TCP/IP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5"/>
              </a:spcBef>
              <a:buFont typeface="Noto Sans Symbols"/>
              <a:buChar char="❏"/>
              <a:tabLst>
                <a:tab pos="393700" algn="l"/>
              </a:tabLst>
            </a:pPr>
            <a:r>
              <a:rPr sz="2400" b="1" spc="-5" dirty="0">
                <a:latin typeface="Arial"/>
                <a:cs typeface="Arial"/>
              </a:rPr>
              <a:t>Connection Establishment and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Termination.</a:t>
            </a:r>
            <a:endParaRPr sz="2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440"/>
              </a:spcBef>
              <a:buFont typeface="Noto Sans Symbols"/>
              <a:buChar char="❏"/>
              <a:tabLst>
                <a:tab pos="393700" algn="l"/>
              </a:tabLst>
            </a:pPr>
            <a:r>
              <a:rPr sz="2400" b="1" dirty="0">
                <a:latin typeface="Arial"/>
                <a:cs typeface="Arial"/>
              </a:rPr>
              <a:t>3-Way </a:t>
            </a:r>
            <a:r>
              <a:rPr sz="2400" b="1" spc="-5" dirty="0">
                <a:latin typeface="Arial"/>
                <a:cs typeface="Arial"/>
              </a:rPr>
              <a:t>Handshake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4B41D-20CF-440B-B826-61CDF17CA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9144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3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" y="-19050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4680" algn="l"/>
                <a:tab pos="8551545" algn="l"/>
              </a:tabLst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Recap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684" y="1253744"/>
            <a:ext cx="7546975" cy="3748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5"/>
              </a:spcBef>
              <a:buFont typeface="Noto Sans Symbols"/>
              <a:buChar char="❏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Step </a:t>
            </a:r>
            <a:r>
              <a:rPr sz="1400" b="1" dirty="0">
                <a:latin typeface="Arial"/>
                <a:cs typeface="Arial"/>
              </a:rPr>
              <a:t>1 (SYN) : In </a:t>
            </a:r>
            <a:r>
              <a:rPr sz="1400" b="1" spc="-10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first </a:t>
            </a:r>
            <a:r>
              <a:rPr sz="1400" b="1" spc="-10" dirty="0">
                <a:latin typeface="Arial"/>
                <a:cs typeface="Arial"/>
              </a:rPr>
              <a:t>step, client </a:t>
            </a:r>
            <a:r>
              <a:rPr sz="1400" b="1" dirty="0">
                <a:latin typeface="Arial"/>
                <a:cs typeface="Arial"/>
              </a:rPr>
              <a:t>wants to </a:t>
            </a:r>
            <a:r>
              <a:rPr sz="1400" b="1" spc="-10" dirty="0">
                <a:latin typeface="Arial"/>
                <a:cs typeface="Arial"/>
              </a:rPr>
              <a:t>establish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10" dirty="0">
                <a:latin typeface="Arial"/>
                <a:cs typeface="Arial"/>
              </a:rPr>
              <a:t>connection </a:t>
            </a:r>
            <a:r>
              <a:rPr sz="1400" b="1" spc="-5" dirty="0">
                <a:latin typeface="Arial"/>
                <a:cs typeface="Arial"/>
              </a:rPr>
              <a:t>with server,</a:t>
            </a:r>
            <a:r>
              <a:rPr sz="1400" b="1" spc="13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so</a:t>
            </a:r>
            <a:endParaRPr sz="1400">
              <a:latin typeface="Arial"/>
              <a:cs typeface="Arial"/>
            </a:endParaRPr>
          </a:p>
          <a:p>
            <a:pPr marL="329565" marR="127635">
              <a:lnSpc>
                <a:spcPct val="170700"/>
              </a:lnSpc>
            </a:pP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sends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segment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SYN(Synchronize Sequence Number) </a:t>
            </a:r>
            <a:r>
              <a:rPr sz="1400" b="1" dirty="0">
                <a:latin typeface="Arial"/>
                <a:cs typeface="Arial"/>
              </a:rPr>
              <a:t>which </a:t>
            </a:r>
            <a:r>
              <a:rPr sz="1400" b="1" spc="-5" dirty="0">
                <a:latin typeface="Arial"/>
                <a:cs typeface="Arial"/>
              </a:rPr>
              <a:t>informs server  that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client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likely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to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start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communication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what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sequence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it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starts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Arial"/>
                <a:cs typeface="Arial"/>
              </a:rPr>
              <a:t>segments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with.</a:t>
            </a:r>
            <a:endParaRPr sz="1400">
              <a:latin typeface="Arial"/>
              <a:cs typeface="Arial"/>
            </a:endParaRPr>
          </a:p>
          <a:p>
            <a:pPr marL="329565" indent="-317500" algn="just">
              <a:lnSpc>
                <a:spcPct val="100000"/>
              </a:lnSpc>
              <a:spcBef>
                <a:spcPts val="1190"/>
              </a:spcBef>
              <a:buFont typeface="Noto Sans Symbols"/>
              <a:buChar char="❏"/>
              <a:tabLst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Step </a:t>
            </a:r>
            <a:r>
              <a:rPr sz="1400" b="1" dirty="0">
                <a:latin typeface="Arial"/>
                <a:cs typeface="Arial"/>
              </a:rPr>
              <a:t>2 (SYN + </a:t>
            </a:r>
            <a:r>
              <a:rPr sz="1400" b="1" spc="-10" dirty="0">
                <a:latin typeface="Arial"/>
                <a:cs typeface="Arial"/>
              </a:rPr>
              <a:t>ACK): </a:t>
            </a:r>
            <a:r>
              <a:rPr sz="1400" b="1" spc="-5" dirty="0">
                <a:latin typeface="Arial"/>
                <a:cs typeface="Arial"/>
              </a:rPr>
              <a:t>Server </a:t>
            </a:r>
            <a:r>
              <a:rPr sz="1400" b="1" spc="-10" dirty="0">
                <a:latin typeface="Arial"/>
                <a:cs typeface="Arial"/>
              </a:rPr>
              <a:t>responds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the client </a:t>
            </a:r>
            <a:r>
              <a:rPr sz="1400" b="1" spc="-10" dirty="0">
                <a:latin typeface="Arial"/>
                <a:cs typeface="Arial"/>
              </a:rPr>
              <a:t>request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SYN-ACK signal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bits</a:t>
            </a:r>
            <a:endParaRPr sz="1400">
              <a:latin typeface="Arial"/>
              <a:cs typeface="Arial"/>
            </a:endParaRPr>
          </a:p>
          <a:p>
            <a:pPr marL="329565" marR="126364" algn="just">
              <a:lnSpc>
                <a:spcPct val="170700"/>
              </a:lnSpc>
              <a:spcBef>
                <a:spcPts val="15"/>
              </a:spcBef>
            </a:pPr>
            <a:r>
              <a:rPr sz="1400" b="1" spc="-5" dirty="0">
                <a:latin typeface="Arial"/>
                <a:cs typeface="Arial"/>
              </a:rPr>
              <a:t>set. </a:t>
            </a:r>
            <a:r>
              <a:rPr sz="1400" b="1" spc="-10" dirty="0">
                <a:latin typeface="Arial"/>
                <a:cs typeface="Arial"/>
              </a:rPr>
              <a:t>Acknowledgement(ACK) signifies </a:t>
            </a:r>
            <a:r>
              <a:rPr sz="1400" b="1" spc="-5" dirty="0">
                <a:latin typeface="Arial"/>
                <a:cs typeface="Arial"/>
              </a:rPr>
              <a:t>the response </a:t>
            </a:r>
            <a:r>
              <a:rPr sz="1400" b="1" spc="-10" dirty="0">
                <a:latin typeface="Arial"/>
                <a:cs typeface="Arial"/>
              </a:rPr>
              <a:t>of </a:t>
            </a:r>
            <a:r>
              <a:rPr sz="1400" b="1" spc="-5" dirty="0">
                <a:latin typeface="Arial"/>
                <a:cs typeface="Arial"/>
              </a:rPr>
              <a:t>segment it received </a:t>
            </a:r>
            <a:r>
              <a:rPr sz="1400" b="1" spc="-10" dirty="0">
                <a:latin typeface="Arial"/>
                <a:cs typeface="Arial"/>
              </a:rPr>
              <a:t>and </a:t>
            </a:r>
            <a:r>
              <a:rPr sz="1400" b="1" spc="-5" dirty="0">
                <a:latin typeface="Arial"/>
                <a:cs typeface="Arial"/>
              </a:rPr>
              <a:t>SYN  signifies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2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what </a:t>
            </a:r>
            <a:r>
              <a:rPr sz="1400" b="1" spc="-5" dirty="0">
                <a:latin typeface="Arial"/>
                <a:cs typeface="Arial"/>
              </a:rPr>
              <a:t>sequence number </a:t>
            </a:r>
            <a:r>
              <a:rPr sz="1400" b="1" dirty="0">
                <a:latin typeface="Arial"/>
                <a:cs typeface="Arial"/>
              </a:rPr>
              <a:t>it is likely to start </a:t>
            </a:r>
            <a:r>
              <a:rPr sz="1400" b="1" spc="-5" dirty="0">
                <a:latin typeface="Arial"/>
                <a:cs typeface="Arial"/>
              </a:rPr>
              <a:t>the segments </a:t>
            </a:r>
            <a:r>
              <a:rPr sz="1400" b="1" spc="5" dirty="0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329565" marR="122555" indent="-317500" algn="just">
              <a:lnSpc>
                <a:spcPct val="170700"/>
              </a:lnSpc>
              <a:spcBef>
                <a:spcPts val="10"/>
              </a:spcBef>
              <a:buFont typeface="Noto Sans Symbols"/>
              <a:buChar char="❏"/>
              <a:tabLst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Step </a:t>
            </a:r>
            <a:r>
              <a:rPr sz="1400" b="1" dirty="0">
                <a:latin typeface="Arial"/>
                <a:cs typeface="Arial"/>
              </a:rPr>
              <a:t>3 </a:t>
            </a:r>
            <a:r>
              <a:rPr sz="1400" b="1" spc="-10" dirty="0">
                <a:latin typeface="Arial"/>
                <a:cs typeface="Arial"/>
              </a:rPr>
              <a:t>(ACK) </a:t>
            </a:r>
            <a:r>
              <a:rPr sz="1400" b="1" dirty="0">
                <a:latin typeface="Arial"/>
                <a:cs typeface="Arial"/>
              </a:rPr>
              <a:t>: In </a:t>
            </a:r>
            <a:r>
              <a:rPr sz="1400" b="1" spc="-10" dirty="0">
                <a:latin typeface="Arial"/>
                <a:cs typeface="Arial"/>
              </a:rPr>
              <a:t>the final </a:t>
            </a:r>
            <a:r>
              <a:rPr sz="1400" b="1" spc="-5" dirty="0">
                <a:latin typeface="Arial"/>
                <a:cs typeface="Arial"/>
              </a:rPr>
              <a:t>part </a:t>
            </a:r>
            <a:r>
              <a:rPr sz="1400" b="1" spc="-10" dirty="0">
                <a:latin typeface="Arial"/>
                <a:cs typeface="Arial"/>
              </a:rPr>
              <a:t>client acknowledges </a:t>
            </a:r>
            <a:r>
              <a:rPr sz="1400" b="1" spc="-5" dirty="0">
                <a:latin typeface="Arial"/>
                <a:cs typeface="Arial"/>
              </a:rPr>
              <a:t>the response of server and </a:t>
            </a:r>
            <a:r>
              <a:rPr sz="1400" b="1" dirty="0">
                <a:latin typeface="Arial"/>
                <a:cs typeface="Arial"/>
              </a:rPr>
              <a:t>they  </a:t>
            </a:r>
            <a:r>
              <a:rPr sz="1400" b="1" spc="-5" dirty="0">
                <a:latin typeface="Arial"/>
                <a:cs typeface="Arial"/>
              </a:rPr>
              <a:t>both establish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10" dirty="0">
                <a:latin typeface="Arial"/>
                <a:cs typeface="Arial"/>
              </a:rPr>
              <a:t>reliable connection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which they </a:t>
            </a:r>
            <a:r>
              <a:rPr sz="1400" b="1" dirty="0">
                <a:latin typeface="Arial"/>
                <a:cs typeface="Arial"/>
              </a:rPr>
              <a:t>will </a:t>
            </a:r>
            <a:r>
              <a:rPr sz="1400" b="1" spc="-5" dirty="0">
                <a:latin typeface="Arial"/>
                <a:cs typeface="Arial"/>
              </a:rPr>
              <a:t>start eh </a:t>
            </a:r>
            <a:r>
              <a:rPr sz="1400" b="1" spc="-10" dirty="0">
                <a:latin typeface="Arial"/>
                <a:cs typeface="Arial"/>
              </a:rPr>
              <a:t>actual </a:t>
            </a:r>
            <a:r>
              <a:rPr sz="1400" b="1" spc="-5" dirty="0">
                <a:latin typeface="Arial"/>
                <a:cs typeface="Arial"/>
              </a:rPr>
              <a:t>data  </a:t>
            </a:r>
            <a:r>
              <a:rPr sz="1400" b="1" dirty="0">
                <a:latin typeface="Arial"/>
                <a:cs typeface="Arial"/>
              </a:rPr>
              <a:t>transfer</a:t>
            </a:r>
            <a:r>
              <a:rPr sz="1400" b="1" spc="3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088" y="173736"/>
            <a:ext cx="8821420" cy="4970145"/>
            <a:chOff x="323088" y="173736"/>
            <a:chExt cx="8821420" cy="4970145"/>
          </a:xfrm>
        </p:grpSpPr>
        <p:sp>
          <p:nvSpPr>
            <p:cNvPr id="3" name="object 3"/>
            <p:cNvSpPr/>
            <p:nvPr/>
          </p:nvSpPr>
          <p:spPr>
            <a:xfrm>
              <a:off x="432816" y="249934"/>
              <a:ext cx="8289035" cy="48935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3088" y="173736"/>
              <a:ext cx="7828788" cy="4492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419" y="419100"/>
            <a:ext cx="8450580" cy="4724400"/>
            <a:chOff x="693419" y="419100"/>
            <a:chExt cx="8450580" cy="4724400"/>
          </a:xfrm>
        </p:grpSpPr>
        <p:sp>
          <p:nvSpPr>
            <p:cNvPr id="3" name="object 3"/>
            <p:cNvSpPr/>
            <p:nvPr/>
          </p:nvSpPr>
          <p:spPr>
            <a:xfrm>
              <a:off x="693419" y="502919"/>
              <a:ext cx="7757159" cy="394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999" y="428244"/>
              <a:ext cx="7620000" cy="3811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427" y="423672"/>
              <a:ext cx="7629525" cy="3820795"/>
            </a:xfrm>
            <a:custGeom>
              <a:avLst/>
              <a:gdLst/>
              <a:ahLst/>
              <a:cxnLst/>
              <a:rect l="l" t="t" r="r" b="b"/>
              <a:pathLst>
                <a:path w="7629525" h="3820795">
                  <a:moveTo>
                    <a:pt x="0" y="3820667"/>
                  </a:moveTo>
                  <a:lnTo>
                    <a:pt x="7629144" y="3820667"/>
                  </a:lnTo>
                  <a:lnTo>
                    <a:pt x="7629144" y="0"/>
                  </a:lnTo>
                  <a:lnTo>
                    <a:pt x="0" y="0"/>
                  </a:lnTo>
                  <a:lnTo>
                    <a:pt x="0" y="38206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3931B4-A82F-4D5D-B05E-86ABC368FEBD}"/>
              </a:ext>
            </a:extLst>
          </p:cNvPr>
          <p:cNvSpPr txBox="1"/>
          <p:nvPr/>
        </p:nvSpPr>
        <p:spPr>
          <a:xfrm>
            <a:off x="1524000" y="1657350"/>
            <a:ext cx="27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endParaRPr lang="en-M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0304" y="0"/>
            <a:ext cx="5618988" cy="1056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1105" y="90932"/>
            <a:ext cx="497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Introduction </a:t>
            </a:r>
            <a:r>
              <a:rPr sz="3600" b="1" dirty="0">
                <a:latin typeface="Arial"/>
                <a:cs typeface="Arial"/>
              </a:rPr>
              <a:t>to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TCP/IP.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218" y="741426"/>
            <a:ext cx="8519795" cy="12700"/>
          </a:xfrm>
          <a:custGeom>
            <a:avLst/>
            <a:gdLst/>
            <a:ahLst/>
            <a:cxnLst/>
            <a:rect l="l" t="t" r="r" b="b"/>
            <a:pathLst>
              <a:path w="8519795" h="12700">
                <a:moveTo>
                  <a:pt x="0" y="12319"/>
                </a:moveTo>
                <a:lnTo>
                  <a:pt x="851966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8495" y="1226667"/>
            <a:ext cx="7489825" cy="321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24765" indent="-31750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The Transmission Control Protocol (TCP)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one of the </a:t>
            </a:r>
            <a:r>
              <a:rPr sz="1400" b="1" dirty="0">
                <a:latin typeface="Arial"/>
                <a:cs typeface="Arial"/>
              </a:rPr>
              <a:t>main </a:t>
            </a:r>
            <a:r>
              <a:rPr sz="1400" b="1" spc="-5" dirty="0">
                <a:latin typeface="Arial"/>
                <a:cs typeface="Arial"/>
              </a:rPr>
              <a:t>protocols of the Internet  protocol </a:t>
            </a:r>
            <a:r>
              <a:rPr sz="1400" b="1" dirty="0">
                <a:latin typeface="Arial"/>
                <a:cs typeface="Arial"/>
              </a:rPr>
              <a:t>suite. It </a:t>
            </a:r>
            <a:r>
              <a:rPr sz="1400" b="1" spc="-5" dirty="0">
                <a:latin typeface="Arial"/>
                <a:cs typeface="Arial"/>
              </a:rPr>
              <a:t>originated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initial network </a:t>
            </a:r>
            <a:r>
              <a:rPr sz="1400" b="1" spc="-5" dirty="0">
                <a:latin typeface="Arial"/>
                <a:cs typeface="Arial"/>
              </a:rPr>
              <a:t>implementation </a:t>
            </a:r>
            <a:r>
              <a:rPr sz="1400" b="1" dirty="0">
                <a:latin typeface="Arial"/>
                <a:cs typeface="Arial"/>
              </a:rPr>
              <a:t>in which it  </a:t>
            </a:r>
            <a:r>
              <a:rPr sz="1400" b="1" spc="-5" dirty="0">
                <a:latin typeface="Arial"/>
                <a:cs typeface="Arial"/>
              </a:rPr>
              <a:t>complemented the Internet Protocol </a:t>
            </a:r>
            <a:r>
              <a:rPr sz="1400" b="1" dirty="0">
                <a:latin typeface="Arial"/>
                <a:cs typeface="Arial"/>
              </a:rPr>
              <a:t>(IP). </a:t>
            </a:r>
            <a:r>
              <a:rPr sz="1400" b="1" spc="-5" dirty="0">
                <a:latin typeface="Arial"/>
                <a:cs typeface="Arial"/>
              </a:rPr>
              <a:t>Therefore, the </a:t>
            </a:r>
            <a:r>
              <a:rPr sz="1400" b="1" dirty="0">
                <a:latin typeface="Arial"/>
                <a:cs typeface="Arial"/>
              </a:rPr>
              <a:t>entire </a:t>
            </a:r>
            <a:r>
              <a:rPr sz="1400" b="1" spc="-5" dirty="0">
                <a:latin typeface="Arial"/>
                <a:cs typeface="Arial"/>
              </a:rPr>
              <a:t>suite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commonly  </a:t>
            </a:r>
            <a:r>
              <a:rPr sz="1400" b="1" dirty="0">
                <a:latin typeface="Arial"/>
                <a:cs typeface="Arial"/>
              </a:rPr>
              <a:t>referred to as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TCP/IP.</a:t>
            </a:r>
            <a:endParaRPr sz="1400">
              <a:latin typeface="Arial"/>
              <a:cs typeface="Arial"/>
            </a:endParaRPr>
          </a:p>
          <a:p>
            <a:pPr marL="329565" marR="371475" indent="-317500">
              <a:lnSpc>
                <a:spcPct val="114999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TCP provides </a:t>
            </a:r>
            <a:r>
              <a:rPr sz="1400" b="1" dirty="0">
                <a:latin typeface="Arial"/>
                <a:cs typeface="Arial"/>
              </a:rPr>
              <a:t>reliable, </a:t>
            </a:r>
            <a:r>
              <a:rPr sz="1400" b="1" spc="-5" dirty="0">
                <a:latin typeface="Arial"/>
                <a:cs typeface="Arial"/>
              </a:rPr>
              <a:t>ordered, and </a:t>
            </a:r>
            <a:r>
              <a:rPr sz="1400" b="1" dirty="0">
                <a:latin typeface="Arial"/>
                <a:cs typeface="Arial"/>
              </a:rPr>
              <a:t>error-checked </a:t>
            </a:r>
            <a:r>
              <a:rPr sz="1400" b="1" spc="-5" dirty="0">
                <a:latin typeface="Arial"/>
                <a:cs typeface="Arial"/>
              </a:rPr>
              <a:t>delivery of </a:t>
            </a:r>
            <a:r>
              <a:rPr sz="1400" b="1" dirty="0">
                <a:latin typeface="Arial"/>
                <a:cs typeface="Arial"/>
              </a:rPr>
              <a:t>a stream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octets  </a:t>
            </a:r>
            <a:r>
              <a:rPr sz="1400" b="1" spc="-10" dirty="0">
                <a:latin typeface="Arial"/>
                <a:cs typeface="Arial"/>
              </a:rPr>
              <a:t>(bytes) </a:t>
            </a:r>
            <a:r>
              <a:rPr sz="1400" b="1" dirty="0">
                <a:latin typeface="Arial"/>
                <a:cs typeface="Arial"/>
              </a:rPr>
              <a:t>between </a:t>
            </a:r>
            <a:r>
              <a:rPr sz="1400" b="1" spc="-5" dirty="0">
                <a:latin typeface="Arial"/>
                <a:cs typeface="Arial"/>
              </a:rPr>
              <a:t>applications running on hosts communicating by </a:t>
            </a:r>
            <a:r>
              <a:rPr sz="1400" b="1" dirty="0">
                <a:latin typeface="Arial"/>
                <a:cs typeface="Arial"/>
              </a:rPr>
              <a:t>an IP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  <a:p>
            <a:pPr marL="329565" marR="5080" indent="-317500" algn="just">
              <a:lnSpc>
                <a:spcPts val="1930"/>
              </a:lnSpc>
              <a:spcBef>
                <a:spcPts val="105"/>
              </a:spcBef>
              <a:buFont typeface="Arial"/>
              <a:buChar char="●"/>
              <a:tabLst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Transmission Control Protocol/Internet Protocol (TCP/IP)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the language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computer  </a:t>
            </a:r>
            <a:r>
              <a:rPr sz="1400" b="1" dirty="0">
                <a:latin typeface="Arial"/>
                <a:cs typeface="Arial"/>
              </a:rPr>
              <a:t>uses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access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internet.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consists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suite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protocols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designed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establish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 network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networks to </a:t>
            </a:r>
            <a:r>
              <a:rPr sz="1400" b="1" spc="-5" dirty="0">
                <a:latin typeface="Arial"/>
                <a:cs typeface="Arial"/>
              </a:rPr>
              <a:t>provide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host </a:t>
            </a:r>
            <a:r>
              <a:rPr sz="1400" b="1" spc="5" dirty="0">
                <a:latin typeface="Arial"/>
                <a:cs typeface="Arial"/>
              </a:rPr>
              <a:t>with </a:t>
            </a:r>
            <a:r>
              <a:rPr sz="1400" b="1" dirty="0">
                <a:latin typeface="Arial"/>
                <a:cs typeface="Arial"/>
              </a:rPr>
              <a:t>access to</a:t>
            </a:r>
            <a:r>
              <a:rPr sz="1400" b="1" spc="-2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internet.</a:t>
            </a:r>
            <a:endParaRPr sz="1400">
              <a:latin typeface="Arial"/>
              <a:cs typeface="Arial"/>
            </a:endParaRPr>
          </a:p>
          <a:p>
            <a:pPr marL="329565" marR="29209" indent="-317500">
              <a:lnSpc>
                <a:spcPts val="1930"/>
              </a:lnSpc>
              <a:spcBef>
                <a:spcPts val="1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b="1" spc="-5" dirty="0">
                <a:latin typeface="Arial"/>
                <a:cs typeface="Arial"/>
              </a:rPr>
              <a:t>TCP/IP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responsible for full-fledged data connectivity and transmitting the data end 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end by providing other functions, including addressing, mapping and  acknowledgment. TCP/IP contains four </a:t>
            </a:r>
            <a:r>
              <a:rPr sz="1400" b="1" spc="-10" dirty="0">
                <a:latin typeface="Arial"/>
                <a:cs typeface="Arial"/>
              </a:rPr>
              <a:t>layers, </a:t>
            </a:r>
            <a:r>
              <a:rPr sz="1400" b="1" dirty="0">
                <a:latin typeface="Arial"/>
                <a:cs typeface="Arial"/>
              </a:rPr>
              <a:t>which differ </a:t>
            </a:r>
            <a:r>
              <a:rPr sz="1400" b="1" spc="-5" dirty="0">
                <a:latin typeface="Arial"/>
                <a:cs typeface="Arial"/>
              </a:rPr>
              <a:t>slightly from the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OSI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4508" y="25907"/>
            <a:ext cx="7915909" cy="4912360"/>
            <a:chOff x="254508" y="25907"/>
            <a:chExt cx="7915909" cy="4912360"/>
          </a:xfrm>
        </p:grpSpPr>
        <p:sp>
          <p:nvSpPr>
            <p:cNvPr id="3" name="object 3"/>
            <p:cNvSpPr/>
            <p:nvPr/>
          </p:nvSpPr>
          <p:spPr>
            <a:xfrm>
              <a:off x="254508" y="1013460"/>
              <a:ext cx="7915656" cy="392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1996" y="25907"/>
              <a:ext cx="5823204" cy="1078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3941" y="139953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TCP/IP Model</a:t>
            </a:r>
            <a:r>
              <a:rPr sz="3600" b="1" spc="-1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Protocols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42" y="764286"/>
            <a:ext cx="8519795" cy="12700"/>
          </a:xfrm>
          <a:custGeom>
            <a:avLst/>
            <a:gdLst/>
            <a:ahLst/>
            <a:cxnLst/>
            <a:rect l="l" t="t" r="r" b="b"/>
            <a:pathLst>
              <a:path w="8519795" h="12700">
                <a:moveTo>
                  <a:pt x="0" y="12318"/>
                </a:moveTo>
                <a:lnTo>
                  <a:pt x="851966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472" y="110440"/>
            <a:ext cx="7946135" cy="918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584" y="230810"/>
            <a:ext cx="7393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Description of </a:t>
            </a:r>
            <a:r>
              <a:rPr sz="3000" b="1" spc="-5" dirty="0">
                <a:latin typeface="Arial"/>
                <a:cs typeface="Arial"/>
              </a:rPr>
              <a:t>different TCP/IP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protocols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737" y="720090"/>
            <a:ext cx="8519795" cy="12700"/>
          </a:xfrm>
          <a:custGeom>
            <a:avLst/>
            <a:gdLst/>
            <a:ahLst/>
            <a:cxnLst/>
            <a:rect l="l" t="t" r="r" b="b"/>
            <a:pathLst>
              <a:path w="8519795" h="12700">
                <a:moveTo>
                  <a:pt x="0" y="12319"/>
                </a:moveTo>
                <a:lnTo>
                  <a:pt x="851966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472" y="1176629"/>
            <a:ext cx="7663815" cy="3825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34"/>
              </a:spcBef>
              <a:buFont typeface="Noto Sans Symbols"/>
              <a:buChar char="❖"/>
              <a:tabLst>
                <a:tab pos="329565" algn="l"/>
                <a:tab pos="330200" algn="l"/>
              </a:tabLst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1: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Host-to-network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570230" lvl="1" indent="-3175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70230" algn="l"/>
                <a:tab pos="570865" algn="l"/>
              </a:tabLst>
            </a:pPr>
            <a:r>
              <a:rPr sz="1400" b="1" spc="-5" dirty="0">
                <a:latin typeface="Arial"/>
                <a:cs typeface="Arial"/>
              </a:rPr>
              <a:t>Lowest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spc="-5" dirty="0">
                <a:latin typeface="Arial"/>
                <a:cs typeface="Arial"/>
              </a:rPr>
              <a:t>of the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all.</a:t>
            </a:r>
            <a:endParaRPr sz="1400">
              <a:latin typeface="Arial"/>
              <a:cs typeface="Arial"/>
            </a:endParaRPr>
          </a:p>
          <a:p>
            <a:pPr marL="570230" lvl="1" indent="-3175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70230" algn="l"/>
                <a:tab pos="570865" algn="l"/>
              </a:tabLst>
            </a:pPr>
            <a:r>
              <a:rPr sz="1400" b="1" spc="-5" dirty="0">
                <a:latin typeface="Arial"/>
                <a:cs typeface="Arial"/>
              </a:rPr>
              <a:t>Protocol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used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connect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the host, </a:t>
            </a:r>
            <a:r>
              <a:rPr sz="1400" b="1" dirty="0">
                <a:latin typeface="Arial"/>
                <a:cs typeface="Arial"/>
              </a:rPr>
              <a:t>so </a:t>
            </a:r>
            <a:r>
              <a:rPr sz="1400" b="1" spc="-5" dirty="0">
                <a:latin typeface="Arial"/>
                <a:cs typeface="Arial"/>
              </a:rPr>
              <a:t>that the </a:t>
            </a:r>
            <a:r>
              <a:rPr sz="1400" b="1" dirty="0">
                <a:latin typeface="Arial"/>
                <a:cs typeface="Arial"/>
              </a:rPr>
              <a:t>packets can </a:t>
            </a:r>
            <a:r>
              <a:rPr sz="1400" b="1" spc="-5" dirty="0">
                <a:latin typeface="Arial"/>
                <a:cs typeface="Arial"/>
              </a:rPr>
              <a:t>be sent over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  <a:p>
            <a:pPr marL="570230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70230" algn="l"/>
                <a:tab pos="570865" algn="l"/>
              </a:tabLst>
            </a:pPr>
            <a:r>
              <a:rPr sz="1400" b="1" dirty="0">
                <a:latin typeface="Arial"/>
                <a:cs typeface="Arial"/>
              </a:rPr>
              <a:t>Varies </a:t>
            </a:r>
            <a:r>
              <a:rPr sz="1400" b="1" spc="-5" dirty="0">
                <a:latin typeface="Arial"/>
                <a:cs typeface="Arial"/>
              </a:rPr>
              <a:t>from host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host and </a:t>
            </a:r>
            <a:r>
              <a:rPr sz="1400" b="1" dirty="0">
                <a:latin typeface="Arial"/>
                <a:cs typeface="Arial"/>
              </a:rPr>
              <a:t>network to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391160" indent="-318135">
              <a:lnSpc>
                <a:spcPct val="100000"/>
              </a:lnSpc>
              <a:buFont typeface="Noto Sans Symbols"/>
              <a:buChar char="❖"/>
              <a:tabLst>
                <a:tab pos="391160" algn="l"/>
                <a:tab pos="391795" algn="l"/>
              </a:tabLst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Internet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631825" marR="606425" lvl="1" indent="-317500">
              <a:lnSpc>
                <a:spcPct val="115100"/>
              </a:lnSpc>
              <a:spcBef>
                <a:spcPts val="85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sz="1400" b="1" dirty="0">
                <a:latin typeface="Arial"/>
                <a:cs typeface="Arial"/>
              </a:rPr>
              <a:t>Selection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a packet </a:t>
            </a:r>
            <a:r>
              <a:rPr sz="1400" b="1" spc="-5" dirty="0">
                <a:latin typeface="Arial"/>
                <a:cs typeface="Arial"/>
              </a:rPr>
              <a:t>switching </a:t>
            </a:r>
            <a:r>
              <a:rPr sz="1400" b="1" dirty="0">
                <a:latin typeface="Arial"/>
                <a:cs typeface="Arial"/>
              </a:rPr>
              <a:t>network which</a:t>
            </a:r>
            <a:r>
              <a:rPr sz="1400" b="1" spc="-2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 based </a:t>
            </a:r>
            <a:r>
              <a:rPr sz="1400" b="1" spc="-5" dirty="0">
                <a:latin typeface="Arial"/>
                <a:cs typeface="Arial"/>
              </a:rPr>
              <a:t>on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connectionless  internetwork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dirty="0">
                <a:latin typeface="Arial"/>
                <a:cs typeface="Arial"/>
              </a:rPr>
              <a:t>is called a </a:t>
            </a:r>
            <a:r>
              <a:rPr sz="1400" b="1" spc="-5" dirty="0">
                <a:latin typeface="Arial"/>
                <a:cs typeface="Arial"/>
              </a:rPr>
              <a:t>internet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layer.</a:t>
            </a:r>
            <a:endParaRPr sz="1400">
              <a:latin typeface="Arial"/>
              <a:cs typeface="Arial"/>
            </a:endParaRPr>
          </a:p>
          <a:p>
            <a:pPr marL="631825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sz="1400" b="1" dirty="0">
                <a:latin typeface="Arial"/>
                <a:cs typeface="Arial"/>
              </a:rPr>
              <a:t>It is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dirty="0">
                <a:latin typeface="Arial"/>
                <a:cs typeface="Arial"/>
              </a:rPr>
              <a:t>which </a:t>
            </a:r>
            <a:r>
              <a:rPr sz="1400" b="1" spc="-5" dirty="0">
                <a:latin typeface="Arial"/>
                <a:cs typeface="Arial"/>
              </a:rPr>
              <a:t>holds the </a:t>
            </a:r>
            <a:r>
              <a:rPr sz="1400" b="1" dirty="0">
                <a:latin typeface="Arial"/>
                <a:cs typeface="Arial"/>
              </a:rPr>
              <a:t>whole </a:t>
            </a:r>
            <a:r>
              <a:rPr sz="1400" b="1" spc="-5" dirty="0">
                <a:latin typeface="Arial"/>
                <a:cs typeface="Arial"/>
              </a:rPr>
              <a:t>architecture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together.</a:t>
            </a:r>
            <a:endParaRPr sz="1400">
              <a:latin typeface="Arial"/>
              <a:cs typeface="Arial"/>
            </a:endParaRPr>
          </a:p>
          <a:p>
            <a:pPr marL="631825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helps the </a:t>
            </a:r>
            <a:r>
              <a:rPr sz="1400" b="1" dirty="0">
                <a:latin typeface="Arial"/>
                <a:cs typeface="Arial"/>
              </a:rPr>
              <a:t>packet to </a:t>
            </a:r>
            <a:r>
              <a:rPr sz="1400" b="1" spc="-5" dirty="0">
                <a:latin typeface="Arial"/>
                <a:cs typeface="Arial"/>
              </a:rPr>
              <a:t>travel independently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destination.</a:t>
            </a:r>
            <a:endParaRPr sz="1400">
              <a:latin typeface="Arial"/>
              <a:cs typeface="Arial"/>
            </a:endParaRPr>
          </a:p>
          <a:p>
            <a:pPr marL="631825" lvl="1" indent="-3175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sz="1400" b="1" dirty="0">
                <a:latin typeface="Arial"/>
                <a:cs typeface="Arial"/>
              </a:rPr>
              <a:t>Order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which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packets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received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different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 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way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sent.</a:t>
            </a:r>
            <a:endParaRPr sz="1400">
              <a:latin typeface="Arial"/>
              <a:cs typeface="Arial"/>
            </a:endParaRPr>
          </a:p>
          <a:p>
            <a:pPr marL="631825" lvl="1" indent="-3175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sz="1400" b="1" dirty="0">
                <a:latin typeface="Arial"/>
                <a:cs typeface="Arial"/>
              </a:rPr>
              <a:t>IP </a:t>
            </a:r>
            <a:r>
              <a:rPr sz="1400" b="1" spc="-5" dirty="0">
                <a:latin typeface="Arial"/>
                <a:cs typeface="Arial"/>
              </a:rPr>
              <a:t>(Internet Protocol)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used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layer.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85611" y="396620"/>
            <a:ext cx="50800" cy="200025"/>
          </a:xfrm>
          <a:custGeom>
            <a:avLst/>
            <a:gdLst/>
            <a:ahLst/>
            <a:cxnLst/>
            <a:rect l="l" t="t" r="r" b="b"/>
            <a:pathLst>
              <a:path w="50800" h="200025">
                <a:moveTo>
                  <a:pt x="50291" y="0"/>
                </a:moveTo>
                <a:lnTo>
                  <a:pt x="0" y="0"/>
                </a:lnTo>
                <a:lnTo>
                  <a:pt x="0" y="199644"/>
                </a:lnTo>
                <a:lnTo>
                  <a:pt x="50291" y="199644"/>
                </a:lnTo>
                <a:lnTo>
                  <a:pt x="50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925" y="336016"/>
            <a:ext cx="8121650" cy="36169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350"/>
              </a:spcBef>
              <a:buAutoNum type="arabicPeriod" startAt="6"/>
              <a:tabLst>
                <a:tab pos="356235" algn="l"/>
                <a:tab pos="356870" algn="l"/>
              </a:tabLst>
            </a:pPr>
            <a:r>
              <a:rPr sz="1400" b="1" spc="-5" dirty="0">
                <a:latin typeface="Arial"/>
                <a:cs typeface="Arial"/>
              </a:rPr>
              <a:t>The various functions performed by the Internet </a:t>
            </a:r>
            <a:r>
              <a:rPr sz="1400" b="1" spc="-10" dirty="0">
                <a:latin typeface="Arial"/>
                <a:cs typeface="Arial"/>
              </a:rPr>
              <a:t>Layer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are:</a:t>
            </a:r>
            <a:endParaRPr sz="1400">
              <a:latin typeface="Arial"/>
              <a:cs typeface="Arial"/>
            </a:endParaRPr>
          </a:p>
          <a:p>
            <a:pPr marL="611505" lvl="1" indent="-317500">
              <a:lnSpc>
                <a:spcPct val="100000"/>
              </a:lnSpc>
              <a:spcBef>
                <a:spcPts val="250"/>
              </a:spcBef>
              <a:buFont typeface="Arial"/>
              <a:buChar char="●"/>
              <a:tabLst>
                <a:tab pos="611505" algn="l"/>
                <a:tab pos="612140" algn="l"/>
              </a:tabLst>
            </a:pPr>
            <a:r>
              <a:rPr sz="1400" b="1" spc="-5" dirty="0">
                <a:latin typeface="Arial"/>
                <a:cs typeface="Arial"/>
              </a:rPr>
              <a:t>Delivering </a:t>
            </a:r>
            <a:r>
              <a:rPr sz="1400" b="1" dirty="0">
                <a:latin typeface="Arial"/>
                <a:cs typeface="Arial"/>
              </a:rPr>
              <a:t>IP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packets</a:t>
            </a:r>
            <a:endParaRPr sz="1400">
              <a:latin typeface="Arial"/>
              <a:cs typeface="Arial"/>
            </a:endParaRPr>
          </a:p>
          <a:p>
            <a:pPr marL="611505" lvl="1" indent="-31750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611505" algn="l"/>
                <a:tab pos="612140" algn="l"/>
              </a:tabLst>
            </a:pPr>
            <a:r>
              <a:rPr sz="1400" b="1" dirty="0">
                <a:latin typeface="Arial"/>
                <a:cs typeface="Arial"/>
              </a:rPr>
              <a:t>Performing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  <a:p>
            <a:pPr marL="611505" lvl="1" indent="-31750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611505" algn="l"/>
                <a:tab pos="612140" algn="l"/>
              </a:tabLst>
            </a:pPr>
            <a:r>
              <a:rPr sz="1400" b="1" spc="-10" dirty="0">
                <a:latin typeface="Arial"/>
                <a:cs typeface="Arial"/>
              </a:rPr>
              <a:t>Avoiding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congestion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421640" indent="-317500">
              <a:lnSpc>
                <a:spcPct val="100000"/>
              </a:lnSpc>
              <a:buFont typeface="Noto Sans Symbols"/>
              <a:buChar char="❖"/>
              <a:tabLst>
                <a:tab pos="421640" algn="l"/>
                <a:tab pos="422275" algn="l"/>
              </a:tabLst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3: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Transport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662940" lvl="1" indent="-31813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662940" algn="l"/>
                <a:tab pos="663575" algn="l"/>
              </a:tabLst>
            </a:pP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decides </a:t>
            </a:r>
            <a:r>
              <a:rPr sz="1400" b="1" dirty="0">
                <a:latin typeface="Arial"/>
                <a:cs typeface="Arial"/>
              </a:rPr>
              <a:t>if </a:t>
            </a:r>
            <a:r>
              <a:rPr sz="1400" b="1" spc="-5" dirty="0">
                <a:latin typeface="Arial"/>
                <a:cs typeface="Arial"/>
              </a:rPr>
              <a:t>data transmission should be on </a:t>
            </a:r>
            <a:r>
              <a:rPr sz="1400" b="1" dirty="0">
                <a:latin typeface="Arial"/>
                <a:cs typeface="Arial"/>
              </a:rPr>
              <a:t>parallel </a:t>
            </a:r>
            <a:r>
              <a:rPr sz="1400" b="1" spc="-5" dirty="0">
                <a:latin typeface="Arial"/>
                <a:cs typeface="Arial"/>
              </a:rPr>
              <a:t>path or single</a:t>
            </a:r>
            <a:r>
              <a:rPr sz="1400" b="1" spc="-2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path.</a:t>
            </a:r>
            <a:endParaRPr sz="1400">
              <a:latin typeface="Arial"/>
              <a:cs typeface="Arial"/>
            </a:endParaRPr>
          </a:p>
          <a:p>
            <a:pPr marL="662940" lvl="1" indent="-3181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662940" algn="l"/>
                <a:tab pos="663575" algn="l"/>
              </a:tabLst>
            </a:pPr>
            <a:r>
              <a:rPr sz="1400" b="1" spc="-5" dirty="0">
                <a:latin typeface="Arial"/>
                <a:cs typeface="Arial"/>
              </a:rPr>
              <a:t>Functions such </a:t>
            </a:r>
            <a:r>
              <a:rPr sz="1400" b="1" dirty="0">
                <a:latin typeface="Arial"/>
                <a:cs typeface="Arial"/>
              </a:rPr>
              <a:t>as </a:t>
            </a:r>
            <a:r>
              <a:rPr sz="1400" b="1" spc="-5" dirty="0">
                <a:latin typeface="Arial"/>
                <a:cs typeface="Arial"/>
              </a:rPr>
              <a:t>multiplexing, segmenting or </a:t>
            </a:r>
            <a:r>
              <a:rPr sz="1400" b="1" dirty="0">
                <a:latin typeface="Arial"/>
                <a:cs typeface="Arial"/>
              </a:rPr>
              <a:t>splitting </a:t>
            </a:r>
            <a:r>
              <a:rPr sz="1400" b="1" spc="-5" dirty="0">
                <a:latin typeface="Arial"/>
                <a:cs typeface="Arial"/>
              </a:rPr>
              <a:t>on the data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done by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transport</a:t>
            </a:r>
            <a:endParaRPr sz="1400">
              <a:latin typeface="Arial"/>
              <a:cs typeface="Arial"/>
            </a:endParaRPr>
          </a:p>
          <a:p>
            <a:pPr marL="662940">
              <a:lnSpc>
                <a:spcPct val="1000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layer.</a:t>
            </a:r>
            <a:endParaRPr sz="1400">
              <a:latin typeface="Arial"/>
              <a:cs typeface="Arial"/>
            </a:endParaRPr>
          </a:p>
          <a:p>
            <a:pPr marL="662940" lvl="1" indent="-318135">
              <a:lnSpc>
                <a:spcPct val="100000"/>
              </a:lnSpc>
              <a:spcBef>
                <a:spcPts val="254"/>
              </a:spcBef>
              <a:buAutoNum type="arabicPeriod" startAt="3"/>
              <a:tabLst>
                <a:tab pos="662940" algn="l"/>
                <a:tab pos="663575" algn="l"/>
              </a:tabLst>
            </a:pPr>
            <a:r>
              <a:rPr sz="1400" b="1" spc="-5" dirty="0">
                <a:latin typeface="Arial"/>
                <a:cs typeface="Arial"/>
              </a:rPr>
              <a:t>The applications </a:t>
            </a:r>
            <a:r>
              <a:rPr sz="1400" b="1" dirty="0">
                <a:latin typeface="Arial"/>
                <a:cs typeface="Arial"/>
              </a:rPr>
              <a:t>can read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write to </a:t>
            </a:r>
            <a:r>
              <a:rPr sz="1400" b="1" spc="-5" dirty="0">
                <a:latin typeface="Arial"/>
                <a:cs typeface="Arial"/>
              </a:rPr>
              <a:t>the transport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layer.</a:t>
            </a:r>
            <a:endParaRPr sz="1400">
              <a:latin typeface="Arial"/>
              <a:cs typeface="Arial"/>
            </a:endParaRPr>
          </a:p>
          <a:p>
            <a:pPr marL="662940" lvl="1" indent="-318135">
              <a:lnSpc>
                <a:spcPct val="100000"/>
              </a:lnSpc>
              <a:spcBef>
                <a:spcPts val="254"/>
              </a:spcBef>
              <a:buAutoNum type="arabicPeriod" startAt="3"/>
              <a:tabLst>
                <a:tab pos="662940" algn="l"/>
                <a:tab pos="663575" algn="l"/>
              </a:tabLst>
            </a:pPr>
            <a:r>
              <a:rPr sz="1400" b="1" spc="-5" dirty="0">
                <a:latin typeface="Arial"/>
                <a:cs typeface="Arial"/>
              </a:rPr>
              <a:t>Transport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spc="-5" dirty="0">
                <a:latin typeface="Arial"/>
                <a:cs typeface="Arial"/>
              </a:rPr>
              <a:t>adds header information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 marL="662940" lvl="1" indent="-318135">
              <a:lnSpc>
                <a:spcPct val="100000"/>
              </a:lnSpc>
              <a:spcBef>
                <a:spcPts val="250"/>
              </a:spcBef>
              <a:buAutoNum type="arabicPeriod" startAt="3"/>
              <a:tabLst>
                <a:tab pos="662940" algn="l"/>
                <a:tab pos="663575" algn="l"/>
              </a:tabLst>
            </a:pPr>
            <a:r>
              <a:rPr sz="1400" b="1" spc="-5" dirty="0">
                <a:latin typeface="Arial"/>
                <a:cs typeface="Arial"/>
              </a:rPr>
              <a:t>Transport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dirty="0">
                <a:latin typeface="Arial"/>
                <a:cs typeface="Arial"/>
              </a:rPr>
              <a:t>breaks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message (data) </a:t>
            </a:r>
            <a:r>
              <a:rPr sz="1400" b="1" spc="-5" dirty="0">
                <a:latin typeface="Arial"/>
                <a:cs typeface="Arial"/>
              </a:rPr>
              <a:t>into </a:t>
            </a:r>
            <a:r>
              <a:rPr sz="1400" b="1" dirty="0">
                <a:latin typeface="Arial"/>
                <a:cs typeface="Arial"/>
              </a:rPr>
              <a:t>small </a:t>
            </a:r>
            <a:r>
              <a:rPr sz="1400" b="1" spc="-5" dirty="0">
                <a:latin typeface="Arial"/>
                <a:cs typeface="Arial"/>
              </a:rPr>
              <a:t>units </a:t>
            </a:r>
            <a:r>
              <a:rPr sz="1400" b="1" dirty="0">
                <a:latin typeface="Arial"/>
                <a:cs typeface="Arial"/>
              </a:rPr>
              <a:t>so </a:t>
            </a:r>
            <a:r>
              <a:rPr sz="1400" b="1" spc="-5" dirty="0">
                <a:latin typeface="Arial"/>
                <a:cs typeface="Arial"/>
              </a:rPr>
              <a:t>that they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handled</a:t>
            </a:r>
            <a:endParaRPr sz="1400">
              <a:latin typeface="Arial"/>
              <a:cs typeface="Arial"/>
            </a:endParaRPr>
          </a:p>
          <a:p>
            <a:pPr marL="662940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Arial"/>
                <a:cs typeface="Arial"/>
              </a:rPr>
              <a:t>more </a:t>
            </a:r>
            <a:r>
              <a:rPr sz="1400" b="1" spc="-5" dirty="0">
                <a:latin typeface="Arial"/>
                <a:cs typeface="Arial"/>
              </a:rPr>
              <a:t>efficiently by the </a:t>
            </a:r>
            <a:r>
              <a:rPr sz="1400" b="1" dirty="0">
                <a:latin typeface="Arial"/>
                <a:cs typeface="Arial"/>
              </a:rPr>
              <a:t>network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layer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662940" lvl="1" indent="-318135">
              <a:lnSpc>
                <a:spcPct val="100000"/>
              </a:lnSpc>
              <a:spcBef>
                <a:spcPts val="254"/>
              </a:spcBef>
              <a:buAutoNum type="arabicPeriod" startAt="6"/>
              <a:tabLst>
                <a:tab pos="662940" algn="l"/>
                <a:tab pos="663575" algn="l"/>
              </a:tabLst>
            </a:pPr>
            <a:r>
              <a:rPr sz="1400" b="1" spc="-5" dirty="0">
                <a:latin typeface="Arial"/>
                <a:cs typeface="Arial"/>
              </a:rPr>
              <a:t>Transport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dirty="0">
                <a:latin typeface="Arial"/>
                <a:cs typeface="Arial"/>
              </a:rPr>
              <a:t>also </a:t>
            </a:r>
            <a:r>
              <a:rPr sz="1400" b="1" spc="-5" dirty="0">
                <a:latin typeface="Arial"/>
                <a:cs typeface="Arial"/>
              </a:rPr>
              <a:t>arrange the </a:t>
            </a:r>
            <a:r>
              <a:rPr sz="1400" b="1" dirty="0">
                <a:latin typeface="Arial"/>
                <a:cs typeface="Arial"/>
              </a:rPr>
              <a:t>packets to </a:t>
            </a:r>
            <a:r>
              <a:rPr sz="1400" b="1" spc="-5" dirty="0">
                <a:latin typeface="Arial"/>
                <a:cs typeface="Arial"/>
              </a:rPr>
              <a:t>be sent,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sequence.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5776" y="4762601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199" y="308584"/>
            <a:ext cx="8211820" cy="46939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Font typeface="Noto Sans Symbols"/>
              <a:buChar char="❖"/>
              <a:tabLst>
                <a:tab pos="329565" algn="l"/>
                <a:tab pos="330200" algn="l"/>
              </a:tabLst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4: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Application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endParaRPr sz="1400">
              <a:latin typeface="Arial"/>
              <a:cs typeface="Arial"/>
            </a:endParaRPr>
          </a:p>
          <a:p>
            <a:pPr marL="329565" marR="153670" indent="-317500">
              <a:lnSpc>
                <a:spcPct val="114999"/>
              </a:lnSpc>
              <a:tabLst>
                <a:tab pos="329565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The TCP/IP specifications </a:t>
            </a:r>
            <a:r>
              <a:rPr sz="1400" b="1" dirty="0">
                <a:latin typeface="Arial"/>
                <a:cs typeface="Arial"/>
              </a:rPr>
              <a:t>described a </a:t>
            </a:r>
            <a:r>
              <a:rPr sz="1400" b="1" spc="-5" dirty="0">
                <a:latin typeface="Arial"/>
                <a:cs typeface="Arial"/>
              </a:rPr>
              <a:t>lot of applications that </a:t>
            </a:r>
            <a:r>
              <a:rPr sz="1400" b="1" spc="5" dirty="0">
                <a:latin typeface="Arial"/>
                <a:cs typeface="Arial"/>
              </a:rPr>
              <a:t>were </a:t>
            </a:r>
            <a:r>
              <a:rPr sz="1400" b="1" dirty="0">
                <a:latin typeface="Arial"/>
                <a:cs typeface="Arial"/>
              </a:rPr>
              <a:t>at </a:t>
            </a:r>
            <a:r>
              <a:rPr sz="1400" b="1" spc="-5" dirty="0">
                <a:latin typeface="Arial"/>
                <a:cs typeface="Arial"/>
              </a:rPr>
              <a:t>the top of the</a:t>
            </a:r>
            <a:r>
              <a:rPr sz="1400" b="1" spc="-2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protocol  </a:t>
            </a:r>
            <a:r>
              <a:rPr sz="1400" b="1" dirty="0">
                <a:latin typeface="Arial"/>
                <a:cs typeface="Arial"/>
              </a:rPr>
              <a:t>stack. Some </a:t>
            </a:r>
            <a:r>
              <a:rPr sz="1400" b="1" spc="-5" dirty="0">
                <a:latin typeface="Arial"/>
                <a:cs typeface="Arial"/>
              </a:rPr>
              <a:t>of them </a:t>
            </a:r>
            <a:r>
              <a:rPr sz="1400" b="1" spc="5" dirty="0">
                <a:latin typeface="Arial"/>
                <a:cs typeface="Arial"/>
              </a:rPr>
              <a:t>were </a:t>
            </a:r>
            <a:r>
              <a:rPr sz="1400" b="1" spc="-5" dirty="0">
                <a:latin typeface="Arial"/>
                <a:cs typeface="Arial"/>
              </a:rPr>
              <a:t>TELNET, FTP, </a:t>
            </a:r>
            <a:r>
              <a:rPr sz="1400" b="1" dirty="0">
                <a:latin typeface="Arial"/>
                <a:cs typeface="Arial"/>
              </a:rPr>
              <a:t>SMTP, </a:t>
            </a:r>
            <a:r>
              <a:rPr sz="1400" b="1" spc="-5" dirty="0">
                <a:latin typeface="Arial"/>
                <a:cs typeface="Arial"/>
              </a:rPr>
              <a:t>DNS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570230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70230" algn="l"/>
                <a:tab pos="570865" algn="l"/>
              </a:tabLst>
            </a:pPr>
            <a:r>
              <a:rPr sz="1400" b="1" spc="-5" dirty="0">
                <a:latin typeface="Arial"/>
                <a:cs typeface="Arial"/>
              </a:rPr>
              <a:t>TELNET </a:t>
            </a:r>
            <a:r>
              <a:rPr sz="1400" b="1" dirty="0">
                <a:latin typeface="Arial"/>
                <a:cs typeface="Arial"/>
              </a:rPr>
              <a:t>is a two-way </a:t>
            </a:r>
            <a:r>
              <a:rPr sz="1400" b="1" spc="-5" dirty="0">
                <a:latin typeface="Arial"/>
                <a:cs typeface="Arial"/>
              </a:rPr>
              <a:t>communication protocol </a:t>
            </a:r>
            <a:r>
              <a:rPr sz="1400" b="1" dirty="0">
                <a:latin typeface="Arial"/>
                <a:cs typeface="Arial"/>
              </a:rPr>
              <a:t>which allows </a:t>
            </a:r>
            <a:r>
              <a:rPr sz="1400" b="1" spc="-5" dirty="0">
                <a:latin typeface="Arial"/>
                <a:cs typeface="Arial"/>
              </a:rPr>
              <a:t>connecting </a:t>
            </a:r>
            <a:r>
              <a:rPr sz="1400" b="1" dirty="0">
                <a:latin typeface="Arial"/>
                <a:cs typeface="Arial"/>
              </a:rPr>
              <a:t>to a</a:t>
            </a:r>
            <a:r>
              <a:rPr sz="1400" b="1" spc="-2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remote</a:t>
            </a:r>
            <a:endParaRPr sz="14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latin typeface="Arial"/>
                <a:cs typeface="Arial"/>
              </a:rPr>
              <a:t>machine and run applications on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  <a:p>
            <a:pPr marL="570230" marR="5080" lvl="1" indent="-317500">
              <a:lnSpc>
                <a:spcPct val="114999"/>
              </a:lnSpc>
              <a:buAutoNum type="arabicPeriod" startAt="2"/>
              <a:tabLst>
                <a:tab pos="570230" algn="l"/>
                <a:tab pos="570865" algn="l"/>
              </a:tabLst>
            </a:pPr>
            <a:r>
              <a:rPr sz="1400" b="1" spc="-5" dirty="0">
                <a:latin typeface="Arial"/>
                <a:cs typeface="Arial"/>
              </a:rPr>
              <a:t>FTP(File Transfer Protocol) </a:t>
            </a:r>
            <a:r>
              <a:rPr sz="1400" b="1" dirty="0">
                <a:latin typeface="Arial"/>
                <a:cs typeface="Arial"/>
              </a:rPr>
              <a:t>is a </a:t>
            </a:r>
            <a:r>
              <a:rPr sz="1400" b="1" spc="-5" dirty="0">
                <a:latin typeface="Arial"/>
                <a:cs typeface="Arial"/>
              </a:rPr>
              <a:t>protocol, that </a:t>
            </a:r>
            <a:r>
              <a:rPr sz="1400" b="1" dirty="0">
                <a:latin typeface="Arial"/>
                <a:cs typeface="Arial"/>
              </a:rPr>
              <a:t>allows </a:t>
            </a:r>
            <a:r>
              <a:rPr sz="1400" b="1" spc="-5" dirty="0">
                <a:latin typeface="Arial"/>
                <a:cs typeface="Arial"/>
              </a:rPr>
              <a:t>File </a:t>
            </a:r>
            <a:r>
              <a:rPr sz="1400" b="1" dirty="0">
                <a:latin typeface="Arial"/>
                <a:cs typeface="Arial"/>
              </a:rPr>
              <a:t>transfer </a:t>
            </a:r>
            <a:r>
              <a:rPr sz="1400" b="1" spc="-5" dirty="0">
                <a:latin typeface="Arial"/>
                <a:cs typeface="Arial"/>
              </a:rPr>
              <a:t>amongst computer </a:t>
            </a:r>
            <a:r>
              <a:rPr sz="1400" b="1" dirty="0">
                <a:latin typeface="Arial"/>
                <a:cs typeface="Arial"/>
              </a:rPr>
              <a:t>users  </a:t>
            </a:r>
            <a:r>
              <a:rPr sz="1400" b="1" spc="-5" dirty="0">
                <a:latin typeface="Arial"/>
                <a:cs typeface="Arial"/>
              </a:rPr>
              <a:t>connected over </a:t>
            </a:r>
            <a:r>
              <a:rPr sz="1400" b="1" dirty="0">
                <a:latin typeface="Arial"/>
                <a:cs typeface="Arial"/>
              </a:rPr>
              <a:t>a network. It is reliable, simple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efficient.</a:t>
            </a:r>
            <a:endParaRPr sz="1400">
              <a:latin typeface="Arial"/>
              <a:cs typeface="Arial"/>
            </a:endParaRPr>
          </a:p>
          <a:p>
            <a:pPr marL="570230" marR="109220" lvl="1" indent="-317500">
              <a:lnSpc>
                <a:spcPts val="1930"/>
              </a:lnSpc>
              <a:spcBef>
                <a:spcPts val="110"/>
              </a:spcBef>
              <a:buAutoNum type="arabicPeriod" startAt="2"/>
              <a:tabLst>
                <a:tab pos="570230" algn="l"/>
                <a:tab pos="570865" algn="l"/>
              </a:tabLst>
            </a:pPr>
            <a:r>
              <a:rPr sz="1400" b="1" dirty="0">
                <a:latin typeface="Arial"/>
                <a:cs typeface="Arial"/>
              </a:rPr>
              <a:t>SMTP(Simple </a:t>
            </a:r>
            <a:r>
              <a:rPr sz="1400" b="1" spc="5" dirty="0">
                <a:latin typeface="Arial"/>
                <a:cs typeface="Arial"/>
              </a:rPr>
              <a:t>Mail </a:t>
            </a:r>
            <a:r>
              <a:rPr sz="1400" b="1" spc="-5" dirty="0">
                <a:latin typeface="Arial"/>
                <a:cs typeface="Arial"/>
              </a:rPr>
              <a:t>Transport Protocol) </a:t>
            </a:r>
            <a:r>
              <a:rPr sz="1400" b="1" dirty="0">
                <a:latin typeface="Arial"/>
                <a:cs typeface="Arial"/>
              </a:rPr>
              <a:t>is a </a:t>
            </a:r>
            <a:r>
              <a:rPr sz="1400" b="1" spc="-5" dirty="0">
                <a:latin typeface="Arial"/>
                <a:cs typeface="Arial"/>
              </a:rPr>
              <a:t>protocol, </a:t>
            </a:r>
            <a:r>
              <a:rPr sz="1400" b="1" dirty="0">
                <a:latin typeface="Arial"/>
                <a:cs typeface="Arial"/>
              </a:rPr>
              <a:t>which is </a:t>
            </a:r>
            <a:r>
              <a:rPr sz="1400" b="1" spc="-5" dirty="0">
                <a:latin typeface="Arial"/>
                <a:cs typeface="Arial"/>
              </a:rPr>
              <a:t>used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transport</a:t>
            </a:r>
            <a:r>
              <a:rPr sz="1400" b="1" spc="-2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electronic  </a:t>
            </a:r>
            <a:r>
              <a:rPr sz="1400" b="1" dirty="0">
                <a:latin typeface="Arial"/>
                <a:cs typeface="Arial"/>
              </a:rPr>
              <a:t>mail </a:t>
            </a:r>
            <a:r>
              <a:rPr sz="1400" b="1" spc="-5" dirty="0">
                <a:latin typeface="Arial"/>
                <a:cs typeface="Arial"/>
              </a:rPr>
              <a:t>between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source and destination, </a:t>
            </a:r>
            <a:r>
              <a:rPr sz="1400" b="1" dirty="0">
                <a:latin typeface="Arial"/>
                <a:cs typeface="Arial"/>
              </a:rPr>
              <a:t>directed </a:t>
            </a:r>
            <a:r>
              <a:rPr sz="1400" b="1" spc="-5" dirty="0">
                <a:latin typeface="Arial"/>
                <a:cs typeface="Arial"/>
              </a:rPr>
              <a:t>via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route.</a:t>
            </a:r>
            <a:endParaRPr sz="1400">
              <a:latin typeface="Arial"/>
              <a:cs typeface="Arial"/>
            </a:endParaRPr>
          </a:p>
          <a:p>
            <a:pPr marL="570230" marR="687070" lvl="1" indent="-317500">
              <a:lnSpc>
                <a:spcPts val="1930"/>
              </a:lnSpc>
              <a:spcBef>
                <a:spcPts val="5"/>
              </a:spcBef>
              <a:buAutoNum type="arabicPeriod" startAt="2"/>
              <a:tabLst>
                <a:tab pos="570230" algn="l"/>
                <a:tab pos="570865" algn="l"/>
              </a:tabLst>
            </a:pPr>
            <a:r>
              <a:rPr sz="1400" b="1" spc="-5" dirty="0">
                <a:latin typeface="Arial"/>
                <a:cs typeface="Arial"/>
              </a:rPr>
              <a:t>DNS(Domain </a:t>
            </a:r>
            <a:r>
              <a:rPr sz="1400" b="1" dirty="0">
                <a:latin typeface="Arial"/>
                <a:cs typeface="Arial"/>
              </a:rPr>
              <a:t>Name </a:t>
            </a:r>
            <a:r>
              <a:rPr sz="1400" b="1" spc="-5" dirty="0">
                <a:latin typeface="Arial"/>
                <a:cs typeface="Arial"/>
              </a:rPr>
              <a:t>Server) resolves </a:t>
            </a:r>
            <a:r>
              <a:rPr sz="1400" b="1" dirty="0">
                <a:latin typeface="Arial"/>
                <a:cs typeface="Arial"/>
              </a:rPr>
              <a:t>an IP </a:t>
            </a:r>
            <a:r>
              <a:rPr sz="1400" b="1" spc="-5" dirty="0">
                <a:latin typeface="Arial"/>
                <a:cs typeface="Arial"/>
              </a:rPr>
              <a:t>address into </a:t>
            </a:r>
            <a:r>
              <a:rPr sz="1400" b="1" dirty="0">
                <a:latin typeface="Arial"/>
                <a:cs typeface="Arial"/>
              </a:rPr>
              <a:t>a textual </a:t>
            </a:r>
            <a:r>
              <a:rPr sz="1400" b="1" spc="-5" dirty="0">
                <a:latin typeface="Arial"/>
                <a:cs typeface="Arial"/>
              </a:rPr>
              <a:t>address for Hosts  connected over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  <a:p>
            <a:pPr marL="570230" lvl="1" indent="-317500">
              <a:lnSpc>
                <a:spcPct val="100000"/>
              </a:lnSpc>
              <a:spcBef>
                <a:spcPts val="150"/>
              </a:spcBef>
              <a:buAutoNum type="arabicPeriod" startAt="2"/>
              <a:tabLst>
                <a:tab pos="570230" algn="l"/>
                <a:tab pos="570865" algn="l"/>
              </a:tabLst>
            </a:pPr>
            <a:r>
              <a:rPr sz="1400" b="1" dirty="0">
                <a:latin typeface="Arial"/>
                <a:cs typeface="Arial"/>
              </a:rPr>
              <a:t>It allows </a:t>
            </a:r>
            <a:r>
              <a:rPr sz="1400" b="1" spc="-5" dirty="0">
                <a:latin typeface="Arial"/>
                <a:cs typeface="Arial"/>
              </a:rPr>
              <a:t>peer entities </a:t>
            </a:r>
            <a:r>
              <a:rPr sz="1400" b="1" dirty="0">
                <a:latin typeface="Arial"/>
                <a:cs typeface="Arial"/>
              </a:rPr>
              <a:t>to carry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conversation.</a:t>
            </a:r>
            <a:endParaRPr sz="1400">
              <a:latin typeface="Arial"/>
              <a:cs typeface="Arial"/>
            </a:endParaRPr>
          </a:p>
          <a:p>
            <a:pPr marL="570230" lvl="1" indent="-317500">
              <a:lnSpc>
                <a:spcPct val="100000"/>
              </a:lnSpc>
              <a:spcBef>
                <a:spcPts val="250"/>
              </a:spcBef>
              <a:buAutoNum type="arabicPeriod" startAt="2"/>
              <a:tabLst>
                <a:tab pos="570230" algn="l"/>
                <a:tab pos="570865" algn="l"/>
              </a:tabLst>
            </a:pPr>
            <a:r>
              <a:rPr sz="1400" b="1" dirty="0">
                <a:latin typeface="Arial"/>
                <a:cs typeface="Arial"/>
              </a:rPr>
              <a:t>It defines </a:t>
            </a:r>
            <a:r>
              <a:rPr sz="1400" b="1" spc="5" dirty="0">
                <a:latin typeface="Arial"/>
                <a:cs typeface="Arial"/>
              </a:rPr>
              <a:t>two </a:t>
            </a:r>
            <a:r>
              <a:rPr sz="1400" b="1" spc="-5" dirty="0">
                <a:latin typeface="Arial"/>
                <a:cs typeface="Arial"/>
              </a:rPr>
              <a:t>end-to-end protocols: TCP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UDP.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329565" marR="5080" indent="-304800">
              <a:lnSpc>
                <a:spcPct val="114999"/>
              </a:lnSpc>
              <a:buFont typeface="Noto Sans Symbols"/>
              <a:buChar char="➢"/>
              <a:tabLst>
                <a:tab pos="329565" algn="l"/>
                <a:tab pos="330200" algn="l"/>
              </a:tabLst>
            </a:pPr>
            <a:r>
              <a:rPr sz="1200" b="1" spc="-5" dirty="0">
                <a:latin typeface="Arial"/>
                <a:cs typeface="Arial"/>
              </a:rPr>
              <a:t>TCP(Transmission Control Protocol): </a:t>
            </a:r>
            <a:r>
              <a:rPr sz="1200" b="1" dirty="0">
                <a:latin typeface="Arial"/>
                <a:cs typeface="Arial"/>
              </a:rPr>
              <a:t>It is </a:t>
            </a:r>
            <a:r>
              <a:rPr sz="1200" b="1" spc="-5" dirty="0">
                <a:latin typeface="Arial"/>
                <a:cs typeface="Arial"/>
              </a:rPr>
              <a:t>a </a:t>
            </a:r>
            <a:r>
              <a:rPr sz="1200" b="1" dirty="0">
                <a:latin typeface="Arial"/>
                <a:cs typeface="Arial"/>
              </a:rPr>
              <a:t>reliable connection-oriented </a:t>
            </a:r>
            <a:r>
              <a:rPr sz="1200" b="1" spc="-5" dirty="0">
                <a:latin typeface="Arial"/>
                <a:cs typeface="Arial"/>
              </a:rPr>
              <a:t>protocol </a:t>
            </a:r>
            <a:r>
              <a:rPr sz="1200" b="1" spc="5" dirty="0">
                <a:latin typeface="Arial"/>
                <a:cs typeface="Arial"/>
              </a:rPr>
              <a:t>which </a:t>
            </a:r>
            <a:r>
              <a:rPr sz="1200" b="1" dirty="0">
                <a:latin typeface="Arial"/>
                <a:cs typeface="Arial"/>
              </a:rPr>
              <a:t>handles </a:t>
            </a:r>
            <a:r>
              <a:rPr sz="1200" b="1" spc="-5" dirty="0">
                <a:latin typeface="Arial"/>
                <a:cs typeface="Arial"/>
              </a:rPr>
              <a:t>byte-stream  from source </a:t>
            </a:r>
            <a:r>
              <a:rPr sz="1200" b="1" dirty="0">
                <a:latin typeface="Arial"/>
                <a:cs typeface="Arial"/>
              </a:rPr>
              <a:t>to destination without </a:t>
            </a:r>
            <a:r>
              <a:rPr sz="1200" b="1" spc="-5" dirty="0">
                <a:latin typeface="Arial"/>
                <a:cs typeface="Arial"/>
              </a:rPr>
              <a:t>error </a:t>
            </a:r>
            <a:r>
              <a:rPr sz="1200" b="1" dirty="0">
                <a:latin typeface="Arial"/>
                <a:cs typeface="Arial"/>
              </a:rPr>
              <a:t>and flow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control.</a:t>
            </a:r>
            <a:endParaRPr sz="1200">
              <a:latin typeface="Arial"/>
              <a:cs typeface="Arial"/>
            </a:endParaRPr>
          </a:p>
          <a:p>
            <a:pPr marL="329565" indent="-305435">
              <a:lnSpc>
                <a:spcPct val="100000"/>
              </a:lnSpc>
              <a:spcBef>
                <a:spcPts val="215"/>
              </a:spcBef>
              <a:buFont typeface="Noto Sans Symbols"/>
              <a:buChar char="➢"/>
              <a:tabLst>
                <a:tab pos="329565" algn="l"/>
                <a:tab pos="330200" algn="l"/>
              </a:tabLst>
            </a:pPr>
            <a:r>
              <a:rPr sz="1200" b="1" spc="-5" dirty="0">
                <a:latin typeface="Arial"/>
                <a:cs typeface="Arial"/>
              </a:rPr>
              <a:t>UDP(User-Datagram </a:t>
            </a:r>
            <a:r>
              <a:rPr sz="1200" b="1" dirty="0">
                <a:latin typeface="Arial"/>
                <a:cs typeface="Arial"/>
              </a:rPr>
              <a:t>Protocol): It is an unreliable connection-less protocol </a:t>
            </a:r>
            <a:r>
              <a:rPr sz="1200" b="1" spc="-5" dirty="0">
                <a:latin typeface="Arial"/>
                <a:cs typeface="Arial"/>
              </a:rPr>
              <a:t>that </a:t>
            </a:r>
            <a:r>
              <a:rPr sz="1200" b="1" dirty="0">
                <a:latin typeface="Arial"/>
                <a:cs typeface="Arial"/>
              </a:rPr>
              <a:t>do </a:t>
            </a:r>
            <a:r>
              <a:rPr sz="1200" b="1" spc="-5" dirty="0">
                <a:latin typeface="Arial"/>
                <a:cs typeface="Arial"/>
              </a:rPr>
              <a:t>not </a:t>
            </a:r>
            <a:r>
              <a:rPr sz="1200" b="1" spc="5" dirty="0">
                <a:latin typeface="Arial"/>
                <a:cs typeface="Arial"/>
              </a:rPr>
              <a:t>want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TCPs,</a:t>
            </a:r>
            <a:endParaRPr sz="1200">
              <a:latin typeface="Arial"/>
              <a:cs typeface="Arial"/>
            </a:endParaRPr>
          </a:p>
          <a:p>
            <a:pPr marL="329565">
              <a:lnSpc>
                <a:spcPts val="1315"/>
              </a:lnSpc>
              <a:spcBef>
                <a:spcPts val="220"/>
              </a:spcBef>
            </a:pPr>
            <a:r>
              <a:rPr sz="1200" b="1" dirty="0">
                <a:latin typeface="Arial"/>
                <a:cs typeface="Arial"/>
              </a:rPr>
              <a:t>sequencing and flow </a:t>
            </a:r>
            <a:r>
              <a:rPr sz="1200" b="1" spc="-5" dirty="0">
                <a:latin typeface="Arial"/>
                <a:cs typeface="Arial"/>
              </a:rPr>
              <a:t>control. </a:t>
            </a:r>
            <a:r>
              <a:rPr sz="1200" b="1" dirty="0">
                <a:latin typeface="Arial"/>
                <a:cs typeface="Arial"/>
              </a:rPr>
              <a:t>Eg: One-shot request-reply kind of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service.</a:t>
            </a:r>
            <a:endParaRPr sz="1200">
              <a:latin typeface="Arial"/>
              <a:cs typeface="Arial"/>
            </a:endParaRPr>
          </a:p>
          <a:p>
            <a:pPr marL="7141845">
              <a:lnSpc>
                <a:spcPts val="1555"/>
              </a:lnSpc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461" y="1571292"/>
            <a:ext cx="6160770" cy="3277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Noto Sans Symbols"/>
              <a:buChar char="➢"/>
              <a:tabLst>
                <a:tab pos="355600" algn="l"/>
              </a:tabLst>
            </a:pPr>
            <a:r>
              <a:rPr sz="1800" b="1" i="1" spc="-5" dirty="0">
                <a:latin typeface="Arial"/>
                <a:cs typeface="Arial"/>
              </a:rPr>
              <a:t>Merits </a:t>
            </a:r>
            <a:r>
              <a:rPr sz="1800" b="1" i="1" dirty="0">
                <a:latin typeface="Arial"/>
                <a:cs typeface="Arial"/>
              </a:rPr>
              <a:t>of TCP/IP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operated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independently.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dirty="0">
                <a:latin typeface="Arial"/>
                <a:cs typeface="Arial"/>
              </a:rPr>
              <a:t>It is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scalable.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spc="-5" dirty="0">
                <a:latin typeface="Arial"/>
                <a:cs typeface="Arial"/>
              </a:rPr>
              <a:t>Client/server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architecture.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spc="-5" dirty="0">
                <a:latin typeface="Arial"/>
                <a:cs typeface="Arial"/>
              </a:rPr>
              <a:t>Supports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number of routing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protocols.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spc="-5" dirty="0">
                <a:latin typeface="Arial"/>
                <a:cs typeface="Arial"/>
              </a:rPr>
              <a:t>Can be used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establish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connection </a:t>
            </a:r>
            <a:r>
              <a:rPr sz="1400" b="1" dirty="0">
                <a:latin typeface="Arial"/>
                <a:cs typeface="Arial"/>
              </a:rPr>
              <a:t>between </a:t>
            </a:r>
            <a:r>
              <a:rPr sz="1400" b="1" spc="5" dirty="0">
                <a:latin typeface="Arial"/>
                <a:cs typeface="Arial"/>
              </a:rPr>
              <a:t>two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computers.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Noto Sans Symbols"/>
              <a:buChar char="➢"/>
              <a:tabLst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Demerits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TCP/IP</a:t>
            </a:r>
            <a:endParaRPr sz="18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this, the transport </a:t>
            </a:r>
            <a:r>
              <a:rPr sz="1400" b="1" spc="-10" dirty="0">
                <a:latin typeface="Arial"/>
                <a:cs typeface="Arial"/>
              </a:rPr>
              <a:t>layer </a:t>
            </a:r>
            <a:r>
              <a:rPr sz="1400" b="1" spc="-5" dirty="0">
                <a:latin typeface="Arial"/>
                <a:cs typeface="Arial"/>
              </a:rPr>
              <a:t>does not guarantee delivery of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packets.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spc="-5" dirty="0">
                <a:latin typeface="Arial"/>
                <a:cs typeface="Arial"/>
              </a:rPr>
              <a:t>The model cannot be used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any other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application.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spc="-5" dirty="0">
                <a:latin typeface="Arial"/>
                <a:cs typeface="Arial"/>
              </a:rPr>
              <a:t>Replacing protocol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not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easy.</a:t>
            </a:r>
            <a:endParaRPr sz="1400">
              <a:latin typeface="Arial"/>
              <a:cs typeface="Arial"/>
            </a:endParaRPr>
          </a:p>
          <a:p>
            <a:pPr marL="596265" lvl="1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596265" algn="l"/>
                <a:tab pos="596900" algn="l"/>
              </a:tabLst>
            </a:pPr>
            <a:r>
              <a:rPr sz="1400" b="1" dirty="0">
                <a:latin typeface="Arial"/>
                <a:cs typeface="Arial"/>
              </a:rPr>
              <a:t>It has </a:t>
            </a:r>
            <a:r>
              <a:rPr sz="1400" b="1" spc="-5" dirty="0">
                <a:latin typeface="Arial"/>
                <a:cs typeface="Arial"/>
              </a:rPr>
              <a:t>not </a:t>
            </a:r>
            <a:r>
              <a:rPr sz="1400" b="1" dirty="0">
                <a:latin typeface="Arial"/>
                <a:cs typeface="Arial"/>
              </a:rPr>
              <a:t>clearly separated its services, interfaces and</a:t>
            </a:r>
            <a:r>
              <a:rPr sz="1400" b="1" spc="-2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protocols.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869681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612" y="135382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1545" algn="l"/>
              </a:tabLst>
            </a:pPr>
            <a:r>
              <a:rPr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Merits &amp; Demerits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TCP/IP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4" y="0"/>
            <a:ext cx="8720328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612" y="135382"/>
            <a:ext cx="8564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  <a:tab pos="8551545" algn="l"/>
              </a:tabLst>
            </a:pPr>
            <a:r>
              <a:rPr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Connection</a:t>
            </a:r>
            <a:r>
              <a:rPr b="1" u="heavy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Establishment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2495" y="1138555"/>
            <a:ext cx="7571740" cy="25673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Establishes a </a:t>
            </a:r>
            <a:r>
              <a:rPr sz="1800" b="1" spc="-10" dirty="0">
                <a:latin typeface="Arial"/>
                <a:cs typeface="Arial"/>
              </a:rPr>
              <a:t>virtual </a:t>
            </a:r>
            <a:r>
              <a:rPr sz="1800" b="1" dirty="0">
                <a:latin typeface="Arial"/>
                <a:cs typeface="Arial"/>
              </a:rPr>
              <a:t>path between the </a:t>
            </a:r>
            <a:r>
              <a:rPr sz="1800" b="1" spc="-5" dirty="0">
                <a:latin typeface="Arial"/>
                <a:cs typeface="Arial"/>
              </a:rPr>
              <a:t>source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destination.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Noto Sans Symbols"/>
              <a:buChar char="❏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How TCP is connection-oriented </a:t>
            </a:r>
            <a:r>
              <a:rPr sz="1800" b="1" spc="5" dirty="0">
                <a:latin typeface="Arial"/>
                <a:cs typeface="Arial"/>
              </a:rPr>
              <a:t>while </a:t>
            </a:r>
            <a:r>
              <a:rPr sz="1800" b="1" dirty="0">
                <a:latin typeface="Arial"/>
                <a:cs typeface="Arial"/>
              </a:rPr>
              <a:t>using IP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(connection-less)?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587375">
              <a:lnSpc>
                <a:spcPct val="100000"/>
              </a:lnSpc>
              <a:spcBef>
                <a:spcPts val="1530"/>
              </a:spcBef>
              <a:tabLst>
                <a:tab pos="90424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Connection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virtual.</a:t>
            </a:r>
            <a:endParaRPr sz="1400">
              <a:latin typeface="Arial"/>
              <a:cs typeface="Arial"/>
            </a:endParaRPr>
          </a:p>
          <a:p>
            <a:pPr marL="904240" marR="1226820" indent="-317500">
              <a:lnSpc>
                <a:spcPct val="150000"/>
              </a:lnSpc>
              <a:tabLst>
                <a:tab pos="90424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spc="-5" dirty="0">
                <a:latin typeface="Arial"/>
                <a:cs typeface="Arial"/>
              </a:rPr>
              <a:t>TCP uses the </a:t>
            </a:r>
            <a:r>
              <a:rPr sz="1400" b="1" dirty="0">
                <a:latin typeface="Arial"/>
                <a:cs typeface="Arial"/>
              </a:rPr>
              <a:t>services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IP to </a:t>
            </a:r>
            <a:r>
              <a:rPr sz="1400" b="1" spc="-5" dirty="0">
                <a:latin typeface="Arial"/>
                <a:cs typeface="Arial"/>
              </a:rPr>
              <a:t>deliver individual segments, but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  </a:t>
            </a:r>
            <a:r>
              <a:rPr sz="1400" b="1" spc="-5" dirty="0">
                <a:latin typeface="Arial"/>
                <a:cs typeface="Arial"/>
              </a:rPr>
              <a:t>controls the connection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itself.</a:t>
            </a:r>
            <a:endParaRPr sz="1400">
              <a:latin typeface="Arial"/>
              <a:cs typeface="Arial"/>
            </a:endParaRPr>
          </a:p>
          <a:p>
            <a:pPr marL="587375">
              <a:lnSpc>
                <a:spcPct val="100000"/>
              </a:lnSpc>
              <a:spcBef>
                <a:spcPts val="840"/>
              </a:spcBef>
              <a:tabLst>
                <a:tab pos="904240" algn="l"/>
              </a:tabLst>
            </a:pPr>
            <a:r>
              <a:rPr sz="1400" spc="65" dirty="0">
                <a:latin typeface="Noto Sans Symbols"/>
                <a:cs typeface="Noto Sans Symbols"/>
              </a:rPr>
              <a:t>➔	</a:t>
            </a:r>
            <a:r>
              <a:rPr sz="1400" b="1" dirty="0">
                <a:latin typeface="Arial"/>
                <a:cs typeface="Arial"/>
              </a:rPr>
              <a:t>IP is unaware </a:t>
            </a:r>
            <a:r>
              <a:rPr sz="1400" b="1" spc="-5" dirty="0">
                <a:latin typeface="Arial"/>
                <a:cs typeface="Arial"/>
              </a:rPr>
              <a:t>of retransmission, out-of-order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segments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5776" y="4762601"/>
            <a:ext cx="513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cont...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1478</Words>
  <Application>Microsoft Office PowerPoint</Application>
  <PresentationFormat>On-screen Show (16:9)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RobotoRegular</vt:lpstr>
      <vt:lpstr>Office Theme</vt:lpstr>
      <vt:lpstr>TCP 3-way Handshake  Process</vt:lpstr>
      <vt:lpstr>  Agenda </vt:lpstr>
      <vt:lpstr>Introduction to TCP/IP.</vt:lpstr>
      <vt:lpstr>TCP/IP Model Protocols</vt:lpstr>
      <vt:lpstr>Description of different TCP/IP protocols</vt:lpstr>
      <vt:lpstr>PowerPoint Presentation</vt:lpstr>
      <vt:lpstr>PowerPoint Presentation</vt:lpstr>
      <vt:lpstr> Merits &amp; Demerits of TCP/IP </vt:lpstr>
      <vt:lpstr>  Connection Establishment </vt:lpstr>
      <vt:lpstr>PowerPoint Presentation</vt:lpstr>
      <vt:lpstr>❏ SYN :</vt:lpstr>
      <vt:lpstr>  Connection Termination </vt:lpstr>
      <vt:lpstr>PowerPoint Presentation</vt:lpstr>
      <vt:lpstr>PowerPoint Presentation</vt:lpstr>
      <vt:lpstr>❏ FIN:</vt:lpstr>
      <vt:lpstr>  3-way Handshake Process </vt:lpstr>
      <vt:lpstr>PowerPoint Presentation</vt:lpstr>
      <vt:lpstr>  Steps... </vt:lpstr>
      <vt:lpstr>PowerPoint Presentation</vt:lpstr>
      <vt:lpstr>PowerPoint Presentation</vt:lpstr>
      <vt:lpstr>  Recap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3-way Handshake  Process</dc:title>
  <cp:lastModifiedBy>Ashutosh Kumar</cp:lastModifiedBy>
  <cp:revision>5</cp:revision>
  <dcterms:created xsi:type="dcterms:W3CDTF">2020-05-19T17:36:05Z</dcterms:created>
  <dcterms:modified xsi:type="dcterms:W3CDTF">2020-05-20T13:07:27Z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2020-05-19T00:00:00Z</vt:filetime>
  </property>
</Properties>
</file>