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17" autoAdjust="0"/>
    <p:restoredTop sz="94842" autoAdjust="0"/>
  </p:normalViewPr>
  <p:slideViewPr>
    <p:cSldViewPr snapToGrid="0">
      <p:cViewPr varScale="1">
        <p:scale>
          <a:sx n="101" d="100"/>
          <a:sy n="101" d="100"/>
        </p:scale>
        <p:origin x="15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886" y="2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5D5D2-1E42-41FD-9FB7-7F01B9AB260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4B0C3-1ADC-4C9D-9399-694FFE6EB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3A43-6BC8-476A-926E-F05B70F01D3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C9C15-504F-4AC2-AD31-7003795B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C9C15-504F-4AC2-AD31-7003795B0E2A}" type="slidenum">
              <a:rPr lang="en-US" smtClean="0"/>
              <a:t>1</a:t>
            </a:fld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633A88-1C5F-4518-AA1B-421E21708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https://customers.microsoft.com/en-us/story/elastacloud-partner-professional-services-azure-machine-learning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251222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8075" y="-4979"/>
            <a:ext cx="6273925" cy="5684621"/>
          </a:xfrm>
          <a:prstGeom prst="rect">
            <a:avLst/>
          </a:prstGeom>
        </p:spPr>
      </p:pic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5918075" y="0"/>
            <a:ext cx="6273925" cy="568462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13786" y="851200"/>
            <a:ext cx="4699724" cy="10435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622300" y="1930399"/>
            <a:ext cx="4724400" cy="3382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13962495" y="1002665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136"/>
          <p:cNvSpPr>
            <a:spLocks noGrp="1"/>
          </p:cNvSpPr>
          <p:nvPr>
            <p:ph type="body" sz="quarter" idx="28"/>
          </p:nvPr>
        </p:nvSpPr>
        <p:spPr>
          <a:xfrm>
            <a:off x="10114929" y="6336145"/>
            <a:ext cx="847522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1021291" y="6326909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9866745" y="593090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23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8547902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7245174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947185" y="6177833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425813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4420996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5947185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7229059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8547902" y="5924360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</p:spTree>
    <p:extLst>
      <p:ext uri="{BB962C8B-B14F-4D97-AF65-F5344CB8AC3E}">
        <p14:creationId xmlns:p14="http://schemas.microsoft.com/office/powerpoint/2010/main" val="222954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2990334"/>
          </a:xfrm>
          <a:prstGeom prst="rect">
            <a:avLst/>
          </a:prstGeom>
        </p:spPr>
      </p:pic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299033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02680" y="3404879"/>
            <a:ext cx="3709102" cy="20652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4341091" y="3404879"/>
            <a:ext cx="7234611" cy="20652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0933315" y="6301905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10523449" y="5914231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36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9156939" y="6181250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6986393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846351" y="6177833"/>
            <a:ext cx="87981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324979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4320162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47" name="TextBox 46"/>
          <p:cNvSpPr txBox="1"/>
          <p:nvPr userDrawn="1"/>
        </p:nvSpPr>
        <p:spPr>
          <a:xfrm>
            <a:off x="5846351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6970278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9156939" y="5924359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  <p:sp>
        <p:nvSpPr>
          <p:cNvPr id="50" name="Text Placeholder 136"/>
          <p:cNvSpPr>
            <a:spLocks noGrp="1"/>
          </p:cNvSpPr>
          <p:nvPr>
            <p:ph type="body" sz="quarter" idx="37"/>
          </p:nvPr>
        </p:nvSpPr>
        <p:spPr>
          <a:xfrm>
            <a:off x="8109287" y="6184047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8093172" y="5917794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</p:spTree>
    <p:extLst>
      <p:ext uri="{BB962C8B-B14F-4D97-AF65-F5344CB8AC3E}">
        <p14:creationId xmlns:p14="http://schemas.microsoft.com/office/powerpoint/2010/main" val="26077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13786" y="851200"/>
            <a:ext cx="4699724" cy="10435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622300" y="1930399"/>
            <a:ext cx="4724400" cy="3382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13962495" y="1002665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0933315" y="6301905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10523604" y="593090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55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8555031" y="6210505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6835183" y="6210505"/>
            <a:ext cx="87981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5018699" y="6210505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938851" y="6210505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3022855" y="5914231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61" name="TextBox 60"/>
          <p:cNvSpPr txBox="1"/>
          <p:nvPr userDrawn="1"/>
        </p:nvSpPr>
        <p:spPr>
          <a:xfrm>
            <a:off x="5010115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62" name="TextBox 61"/>
          <p:cNvSpPr txBox="1"/>
          <p:nvPr userDrawn="1"/>
        </p:nvSpPr>
        <p:spPr>
          <a:xfrm>
            <a:off x="6792212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8737253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298976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32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emf"/><Relationship Id="rId5" Type="http://schemas.openxmlformats.org/officeDocument/2006/relationships/hyperlink" Target="https://customers.microsoft.com/en-us/story/elastacloud-partner-professional-services-azure-machine-learnin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D6F703-C175-466D-9598-780C7D0CD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2" r="26000"/>
          <a:stretch/>
        </p:blipFill>
        <p:spPr>
          <a:xfrm>
            <a:off x="5846350" y="-1"/>
            <a:ext cx="6345650" cy="5711483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536967" y="658718"/>
            <a:ext cx="4932575" cy="1043599"/>
          </a:xfrm>
        </p:spPr>
        <p:txBody>
          <a:bodyPr/>
          <a:lstStyle/>
          <a:p>
            <a:r>
              <a:rPr lang="en-US" dirty="0"/>
              <a:t>Data science consultancy transforms the future of UK energy—and its own business—with Azure Machine Learning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626430" y="3026887"/>
            <a:ext cx="4294486" cy="2399355"/>
          </a:xfrm>
        </p:spPr>
        <p:txBody>
          <a:bodyPr/>
          <a:lstStyle/>
          <a:p>
            <a:r>
              <a:rPr lang="en-US" dirty="0" err="1"/>
              <a:t>Elastacloud</a:t>
            </a:r>
            <a:r>
              <a:rPr lang="en-US" dirty="0"/>
              <a:t>, a London-based data science consultancy, wanted to combine</a:t>
            </a:r>
            <a:r>
              <a:rPr lang="en-US" b="1" dirty="0"/>
              <a:t> </a:t>
            </a:r>
            <a:r>
              <a:rPr lang="en-US" dirty="0"/>
              <a:t>AI, advanced analytics, and machine learning to promote more profitable low-carbon energy production in the United Kingdom. So, it used Microsoft Azure Machine Learning to build and run the </a:t>
            </a:r>
            <a:r>
              <a:rPr lang="en-US" dirty="0" err="1"/>
              <a:t>Elastacloud</a:t>
            </a:r>
            <a:r>
              <a:rPr lang="en-US" dirty="0"/>
              <a:t> Energy </a:t>
            </a:r>
            <a:r>
              <a:rPr lang="en-US" dirty="0" err="1"/>
              <a:t>BSUoS</a:t>
            </a:r>
            <a:r>
              <a:rPr lang="en-US" dirty="0"/>
              <a:t> Forecast service, an AI-powered web service that helps energy providers avoid incurring energy-balancing fees imposed by national energy authorities. Now providers can better predict energy prices and help create a smarter energy system, while </a:t>
            </a:r>
            <a:r>
              <a:rPr lang="en-US" dirty="0" err="1"/>
              <a:t>Elastacloud</a:t>
            </a:r>
            <a:r>
              <a:rPr lang="en-US" dirty="0"/>
              <a:t> transforms its business.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1"/>
          </p:nvPr>
        </p:nvSpPr>
        <p:spPr>
          <a:xfrm>
            <a:off x="8748019" y="6178909"/>
            <a:ext cx="957678" cy="463954"/>
          </a:xfrm>
        </p:spPr>
        <p:txBody>
          <a:bodyPr/>
          <a:lstStyle/>
          <a:p>
            <a:r>
              <a:rPr lang="en-US" dirty="0"/>
              <a:t>United Kingdom</a:t>
            </a:r>
          </a:p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6797174" y="6178909"/>
            <a:ext cx="1689601" cy="463954"/>
          </a:xfrm>
        </p:spPr>
        <p:txBody>
          <a:bodyPr/>
          <a:lstStyle/>
          <a:p>
            <a:r>
              <a:rPr lang="en-US" dirty="0"/>
              <a:t>Partner Professional Services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5011984" y="6178909"/>
            <a:ext cx="1359346" cy="463954"/>
          </a:xfrm>
        </p:spPr>
        <p:txBody>
          <a:bodyPr/>
          <a:lstStyle/>
          <a:p>
            <a:r>
              <a:rPr lang="en-US" dirty="0"/>
              <a:t>35,000 employees</a:t>
            </a:r>
          </a:p>
          <a:p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3029243" y="6178909"/>
            <a:ext cx="1781760" cy="676749"/>
          </a:xfrm>
        </p:spPr>
        <p:txBody>
          <a:bodyPr/>
          <a:lstStyle/>
          <a:p>
            <a:r>
              <a:rPr lang="en-US" dirty="0"/>
              <a:t>Microsoft Azure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Azure Kubernetes Service (AKS)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Azure Machine Learning 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49" y="7268"/>
            <a:ext cx="1549400" cy="694452"/>
          </a:xfrm>
          <a:prstGeom prst="rect">
            <a:avLst/>
          </a:prstGeom>
        </p:spPr>
      </p:pic>
      <p:pic>
        <p:nvPicPr>
          <p:cNvPr id="25" name="Picture 2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4186" y="6034965"/>
            <a:ext cx="339976" cy="374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C716BD-6236-45E7-9D4B-D018BCBE9A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9" y="5859932"/>
            <a:ext cx="1781760" cy="89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7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crosoft Dynamic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0000"/>
      </a:accent5>
      <a:accent6>
        <a:srgbClr val="FFFFFF"/>
      </a:accent6>
      <a:hlink>
        <a:srgbClr val="00BCF2"/>
      </a:hlink>
      <a:folHlink>
        <a:srgbClr val="00BCF2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64688B36D1A84A8956480FB7705DE2" ma:contentTypeVersion="11" ma:contentTypeDescription="Create a new document." ma:contentTypeScope="" ma:versionID="c99a7422692a2d3a0e4a53cfc2a15ef2">
  <xsd:schema xmlns:xsd="http://www.w3.org/2001/XMLSchema" xmlns:xs="http://www.w3.org/2001/XMLSchema" xmlns:p="http://schemas.microsoft.com/office/2006/metadata/properties" xmlns:ns2="30c63ef3-9331-48f0-bec7-fd83b8c2ba2b" xmlns:ns3="6f0d5bcf-7fce-4023-8568-d9c6dc9d7ed6" targetNamespace="http://schemas.microsoft.com/office/2006/metadata/properties" ma:root="true" ma:fieldsID="d834d9438706a15f0a4e2852a23a8911" ns2:_="" ns3:_="">
    <xsd:import namespace="30c63ef3-9331-48f0-bec7-fd83b8c2ba2b"/>
    <xsd:import namespace="6f0d5bcf-7fce-4023-8568-d9c6dc9d7ed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Project_x0020_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2:_dlc_DocId" minOccurs="0"/>
                <xsd:element ref="ns2:_dlc_DocIdUrl" minOccurs="0"/>
                <xsd:element ref="ns2:_dlc_DocIdPersistId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c63ef3-9331-48f0-bec7-fd83b8c2ba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8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d5bcf-7fce-4023-8568-d9c6dc9d7ed6" elementFormDefault="qualified">
    <xsd:import namespace="http://schemas.microsoft.com/office/2006/documentManagement/types"/>
    <xsd:import namespace="http://schemas.microsoft.com/office/infopath/2007/PartnerControls"/>
    <xsd:element name="Project_x0020_ID" ma:index="10" nillable="true" ma:displayName="Project ID" ma:internalName="Project_x0020_ID">
      <xsd:simpleType>
        <xsd:restriction base="dms:Text">
          <xsd:maxLength value="255"/>
        </xsd:restriction>
      </xsd:simpleType>
    </xsd:element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0c63ef3-9331-48f0-bec7-fd83b8c2ba2b">STXKTYUZVTC5-839479226-14871</_dlc_DocId>
    <_dlc_DocIdUrl xmlns="30c63ef3-9331-48f0-bec7-fd83b8c2ba2b">
      <Url>https://ply.sharepoint.com/sites/CEContentSyndication/_layouts/15/DocIdRedir.aspx?ID=STXKTYUZVTC5-839479226-14871</Url>
      <Description>STXKTYUZVTC5-839479226-14871</Description>
    </_dlc_DocIdUrl>
    <Project_x0020_ID xmlns="6f0d5bcf-7fce-4023-8568-d9c6dc9d7ed6" xsi:nil="true"/>
  </documentManagement>
</p:properties>
</file>

<file path=customXml/itemProps1.xml><?xml version="1.0" encoding="utf-8"?>
<ds:datastoreItem xmlns:ds="http://schemas.openxmlformats.org/officeDocument/2006/customXml" ds:itemID="{90D30FAE-2387-410A-BB67-3C11DEED00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E880B7-0A8F-425A-AD66-8994ADF8F9C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96482C9-26F3-454A-B63B-B16BF3ADCC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c63ef3-9331-48f0-bec7-fd83b8c2ba2b"/>
    <ds:schemaRef ds:uri="6f0d5bcf-7fce-4023-8568-d9c6dc9d7e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FEDC328-C853-49AE-AEA2-566E41FB74A0}">
  <ds:schemaRefs>
    <ds:schemaRef ds:uri="http://schemas.microsoft.com/office/2006/metadata/properties"/>
    <ds:schemaRef ds:uri="http://schemas.microsoft.com/office/infopath/2007/PartnerControls"/>
    <ds:schemaRef ds:uri="30c63ef3-9331-48f0-bec7-fd83b8c2ba2b"/>
    <ds:schemaRef ds:uri="6f0d5bcf-7fce-4023-8568-d9c6dc9d7ed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Light</vt:lpstr>
      <vt:lpstr>Office Theme</vt:lpstr>
      <vt:lpstr>Data science consultancy transforms the future of UK energy—and its own business—with Azure Machine Learning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2018-12-04T03:11:28Z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v-scbrei@microsoft.com</vt:lpwstr>
  </property>
  <property fmtid="{D5CDD505-2E9C-101B-9397-08002B2CF9AE}" pid="6" name="MSIP_Label_f42aa342-8706-4288-bd11-ebb85995028c_SetDate">
    <vt:lpwstr>2017-10-23T14:30:31.2632288-07:00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0x0101007364688B36D1A84A8956480FB7705DE2</vt:lpwstr>
  </property>
  <property fmtid="{D5CDD505-2E9C-101B-9397-08002B2CF9AE}" pid="12" name="_dlc_DocIdItemGuid">
    <vt:lpwstr>eeac751a-b5f6-4845-af3b-f6a7ef060cf7</vt:lpwstr>
  </property>
</Properties>
</file>