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handoutMasterIdLst>
    <p:handoutMasterId r:id="rId4"/>
  </p:handoutMasterIdLst>
  <p:sldIdLst>
    <p:sldId id="2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17" autoAdjust="0"/>
    <p:restoredTop sz="94842" autoAdjust="0"/>
  </p:normalViewPr>
  <p:slideViewPr>
    <p:cSldViewPr snapToGrid="0">
      <p:cViewPr varScale="1">
        <p:scale>
          <a:sx n="65" d="100"/>
          <a:sy n="65" d="100"/>
        </p:scale>
        <p:origin x="123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87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5D5D2-1E42-41FD-9FB7-7F01B9AB260D}" type="datetimeFigureOut">
              <a:rPr lang="en-US" smtClean="0"/>
              <a:t>1/22/2018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84B0C3-1ADC-4C9D-9399-694FFE6EB97D}"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63A43-6BC8-476A-926E-F05B70F01D35}"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C9C15-504F-4AC2-AD31-7003795B0E2A}"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81C9C15-504F-4AC2-AD31-7003795B0E2A}" type="slidenum">
              <a:rPr lang="en-US" smtClean="0"/>
              <a:t>1</a:t>
            </a:fld>
            <a:endParaRPr lang="en-US"/>
          </a:p>
        </p:txBody>
      </p:sp>
      <p:sp>
        <p:nvSpPr>
          <p:cNvPr id="3" name="Notes Placeholder 2">
            <a:extLst>
              <a:ext uri="{FF2B5EF4-FFF2-40B4-BE49-F238E27FC236}">
                <a16:creationId xmlns:a16="http://schemas.microsoft.com/office/drawing/2014/main" id="{06633A88-1C5F-4518-AA1B-421E21708855}"/>
              </a:ext>
            </a:extLst>
          </p:cNvPr>
          <p:cNvSpPr>
            <a:spLocks noGrp="1"/>
          </p:cNvSpPr>
          <p:nvPr>
            <p:ph type="body" idx="1"/>
          </p:nvPr>
        </p:nvSpPr>
        <p:spPr/>
        <p:txBody>
          <a:bodyPr/>
          <a:lstStyle/>
          <a:p>
            <a:r>
              <a:rPr lang="en-US" dirty="0"/>
              <a:t>https://customers.microsoft.com/en-us/story/reuters-media-azuremachinelearning</a:t>
            </a:r>
          </a:p>
        </p:txBody>
      </p:sp>
    </p:spTree>
    <p:extLst>
      <p:ext uri="{BB962C8B-B14F-4D97-AF65-F5344CB8AC3E}">
        <p14:creationId xmlns:p14="http://schemas.microsoft.com/office/powerpoint/2010/main" val="2512220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Insert Photo">
    <p:spTree>
      <p:nvGrpSpPr>
        <p:cNvPr id="1" name=""/>
        <p:cNvGrpSpPr/>
        <p:nvPr/>
      </p:nvGrpSpPr>
      <p:grpSpPr>
        <a:xfrm>
          <a:off x="0" y="0"/>
          <a:ext cx="0" cy="0"/>
          <a:chOff x="0" y="0"/>
          <a:chExt cx="0" cy="0"/>
        </a:xfrm>
      </p:grpSpPr>
      <p:pic>
        <p:nvPicPr>
          <p:cNvPr id="44" name="Picture Placeholder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18075" y="-4979"/>
            <a:ext cx="6273925" cy="5684621"/>
          </a:xfrm>
          <a:prstGeom prst="rect">
            <a:avLst/>
          </a:prstGeom>
        </p:spPr>
      </p:pic>
      <p:sp>
        <p:nvSpPr>
          <p:cNvPr id="20" name="Picture Placeholder 144"/>
          <p:cNvSpPr>
            <a:spLocks noGrp="1"/>
          </p:cNvSpPr>
          <p:nvPr>
            <p:ph type="pic" sz="quarter" idx="20" hasCustomPrompt="1"/>
          </p:nvPr>
        </p:nvSpPr>
        <p:spPr>
          <a:xfrm>
            <a:off x="5918075" y="0"/>
            <a:ext cx="6273925" cy="5684621"/>
          </a:xfrm>
          <a:prstGeom prst="rect">
            <a:avLst/>
          </a:prstGeom>
        </p:spPr>
        <p:txBody>
          <a:bodyPr anchor="ctr" anchorCtr="0">
            <a:noAutofit/>
          </a:bodyPr>
          <a:lstStyle>
            <a:lvl1pPr marL="0" indent="0" algn="ctr">
              <a:buNone/>
              <a:defRPr baseline="0">
                <a:solidFill>
                  <a:schemeClr val="bg1"/>
                </a:solidFill>
              </a:defRPr>
            </a:lvl1pPr>
          </a:lstStyle>
          <a:p>
            <a:r>
              <a:rPr lang="en-US"/>
              <a:t>Drag picture here</a:t>
            </a:r>
          </a:p>
        </p:txBody>
      </p:sp>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0" y="5689600"/>
            <a:ext cx="12192000" cy="116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136"/>
          <p:cNvSpPr>
            <a:spLocks noGrp="1"/>
          </p:cNvSpPr>
          <p:nvPr>
            <p:ph type="body" sz="quarter" idx="28"/>
          </p:nvPr>
        </p:nvSpPr>
        <p:spPr>
          <a:xfrm>
            <a:off x="10114929" y="6336145"/>
            <a:ext cx="847522"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42" name="Text Placeholder 136"/>
          <p:cNvSpPr>
            <a:spLocks noGrp="1"/>
          </p:cNvSpPr>
          <p:nvPr>
            <p:ph type="body" sz="quarter" idx="35"/>
          </p:nvPr>
        </p:nvSpPr>
        <p:spPr>
          <a:xfrm>
            <a:off x="11021291" y="6326909"/>
            <a:ext cx="840508"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cxnSp>
        <p:nvCxnSpPr>
          <p:cNvPr id="43" name="Straight Connector 42"/>
          <p:cNvCxnSpPr/>
          <p:nvPr userDrawn="1"/>
        </p:nvCxnSpPr>
        <p:spPr>
          <a:xfrm>
            <a:off x="9866745" y="593090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Picture Placeholder 144"/>
          <p:cNvSpPr>
            <a:spLocks noGrp="1"/>
          </p:cNvSpPr>
          <p:nvPr>
            <p:ph type="pic" sz="quarter" idx="36" hasCustomPrompt="1"/>
          </p:nvPr>
        </p:nvSpPr>
        <p:spPr>
          <a:xfrm>
            <a:off x="202498" y="5884716"/>
            <a:ext cx="2064635" cy="834378"/>
          </a:xfrm>
          <a:prstGeom prst="rect">
            <a:avLst/>
          </a:prstGeom>
        </p:spPr>
        <p:txBody>
          <a:bodyPr anchor="ctr" anchorCtr="0">
            <a:noAutofit/>
          </a:bodyPr>
          <a:lstStyle>
            <a:lvl1pPr marL="0" indent="0" algn="ctr">
              <a:buNone/>
              <a:defRPr sz="1600">
                <a:solidFill>
                  <a:srgbClr val="7030A0"/>
                </a:solidFill>
              </a:defRPr>
            </a:lvl1pPr>
          </a:lstStyle>
          <a:p>
            <a:r>
              <a:rPr lang="en-US"/>
              <a:t>Drag logo here</a:t>
            </a:r>
          </a:p>
        </p:txBody>
      </p:sp>
      <p:sp>
        <p:nvSpPr>
          <p:cNvPr id="23" name="Text Placeholder 136"/>
          <p:cNvSpPr>
            <a:spLocks noGrp="1"/>
          </p:cNvSpPr>
          <p:nvPr>
            <p:ph type="body" sz="quarter" idx="29"/>
          </p:nvPr>
        </p:nvSpPr>
        <p:spPr>
          <a:xfrm>
            <a:off x="8547902" y="6181251"/>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0" name="Text Placeholder 136"/>
          <p:cNvSpPr>
            <a:spLocks noGrp="1"/>
          </p:cNvSpPr>
          <p:nvPr>
            <p:ph type="body" sz="quarter" idx="31"/>
          </p:nvPr>
        </p:nvSpPr>
        <p:spPr>
          <a:xfrm>
            <a:off x="7245174" y="6181251"/>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2" name="Text Placeholder 136"/>
          <p:cNvSpPr>
            <a:spLocks noGrp="1"/>
          </p:cNvSpPr>
          <p:nvPr>
            <p:ph type="body" sz="quarter" idx="32"/>
          </p:nvPr>
        </p:nvSpPr>
        <p:spPr>
          <a:xfrm>
            <a:off x="5947185" y="6177833"/>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3" name="Text Placeholder 136"/>
          <p:cNvSpPr>
            <a:spLocks noGrp="1"/>
          </p:cNvSpPr>
          <p:nvPr>
            <p:ph type="body" sz="quarter" idx="33"/>
          </p:nvPr>
        </p:nvSpPr>
        <p:spPr>
          <a:xfrm>
            <a:off x="4425813" y="6181251"/>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4" name="Text Placeholder 136"/>
          <p:cNvSpPr>
            <a:spLocks noGrp="1"/>
          </p:cNvSpPr>
          <p:nvPr>
            <p:ph type="body" sz="quarter" idx="34"/>
          </p:nvPr>
        </p:nvSpPr>
        <p:spPr>
          <a:xfrm>
            <a:off x="2508041" y="6181251"/>
            <a:ext cx="1498693"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5" name="TextBox 34"/>
          <p:cNvSpPr txBox="1"/>
          <p:nvPr userDrawn="1"/>
        </p:nvSpPr>
        <p:spPr>
          <a:xfrm>
            <a:off x="2508041" y="5916409"/>
            <a:ext cx="1487548"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Products and Services</a:t>
            </a:r>
          </a:p>
        </p:txBody>
      </p:sp>
      <p:sp>
        <p:nvSpPr>
          <p:cNvPr id="36" name="TextBox 35"/>
          <p:cNvSpPr txBox="1"/>
          <p:nvPr userDrawn="1"/>
        </p:nvSpPr>
        <p:spPr>
          <a:xfrm>
            <a:off x="4420996" y="5922948"/>
            <a:ext cx="1247049" cy="1552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Organization Size</a:t>
            </a:r>
          </a:p>
        </p:txBody>
      </p:sp>
      <p:sp>
        <p:nvSpPr>
          <p:cNvPr id="37" name="TextBox 36"/>
          <p:cNvSpPr txBox="1"/>
          <p:nvPr userDrawn="1"/>
        </p:nvSpPr>
        <p:spPr>
          <a:xfrm>
            <a:off x="5947185" y="5914231"/>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Industry</a:t>
            </a:r>
          </a:p>
        </p:txBody>
      </p:sp>
      <p:sp>
        <p:nvSpPr>
          <p:cNvPr id="38" name="TextBox 37"/>
          <p:cNvSpPr txBox="1"/>
          <p:nvPr userDrawn="1"/>
        </p:nvSpPr>
        <p:spPr>
          <a:xfrm>
            <a:off x="7229059" y="5914998"/>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Country</a:t>
            </a:r>
          </a:p>
        </p:txBody>
      </p:sp>
      <p:sp>
        <p:nvSpPr>
          <p:cNvPr id="40" name="TextBox 39"/>
          <p:cNvSpPr txBox="1"/>
          <p:nvPr userDrawn="1"/>
        </p:nvSpPr>
        <p:spPr>
          <a:xfrm>
            <a:off x="8547902" y="5924360"/>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Business Need</a:t>
            </a:r>
          </a:p>
        </p:txBody>
      </p:sp>
    </p:spTree>
    <p:extLst>
      <p:ext uri="{BB962C8B-B14F-4D97-AF65-F5344CB8AC3E}">
        <p14:creationId xmlns:p14="http://schemas.microsoft.com/office/powerpoint/2010/main" val="222954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sert Photo">
    <p:spTree>
      <p:nvGrpSpPr>
        <p:cNvPr id="1" name=""/>
        <p:cNvGrpSpPr/>
        <p:nvPr/>
      </p:nvGrpSpPr>
      <p:grpSpPr>
        <a:xfrm>
          <a:off x="0" y="0"/>
          <a:ext cx="0" cy="0"/>
          <a:chOff x="0" y="0"/>
          <a:chExt cx="0" cy="0"/>
        </a:xfrm>
      </p:grpSpPr>
      <p:pic>
        <p:nvPicPr>
          <p:cNvPr id="41" name="Picture Placeholder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0" y="0"/>
            <a:ext cx="12192000" cy="2990334"/>
          </a:xfrm>
          <a:prstGeom prst="rect">
            <a:avLst/>
          </a:prstGeom>
        </p:spPr>
      </p:pic>
      <p:sp>
        <p:nvSpPr>
          <p:cNvPr id="20" name="Picture Placeholder 144"/>
          <p:cNvSpPr>
            <a:spLocks noGrp="1"/>
          </p:cNvSpPr>
          <p:nvPr>
            <p:ph type="pic" sz="quarter" idx="20" hasCustomPrompt="1"/>
          </p:nvPr>
        </p:nvSpPr>
        <p:spPr>
          <a:xfrm>
            <a:off x="0" y="1"/>
            <a:ext cx="12192000" cy="2990334"/>
          </a:xfrm>
          <a:prstGeom prst="rect">
            <a:avLst/>
          </a:prstGeom>
        </p:spPr>
        <p:txBody>
          <a:bodyPr anchor="ctr" anchorCtr="0">
            <a:noAutofit/>
          </a:bodyPr>
          <a:lstStyle>
            <a:lvl1pPr marL="0" indent="0" algn="ctr">
              <a:buNone/>
              <a:defRPr>
                <a:solidFill>
                  <a:schemeClr val="bg1"/>
                </a:solidFill>
              </a:defRPr>
            </a:lvl1pPr>
          </a:lstStyle>
          <a:p>
            <a:r>
              <a:rPr lang="en-US"/>
              <a:t>Drag picture here</a:t>
            </a:r>
          </a:p>
        </p:txBody>
      </p:sp>
      <p:sp>
        <p:nvSpPr>
          <p:cNvPr id="14" name="Rectangle 13"/>
          <p:cNvSpPr/>
          <p:nvPr userDrawn="1"/>
        </p:nvSpPr>
        <p:spPr>
          <a:xfrm>
            <a:off x="0" y="5689600"/>
            <a:ext cx="12192000" cy="116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a:spLocks noGrp="1"/>
          </p:cNvSpPr>
          <p:nvPr>
            <p:ph type="ctrTitle"/>
          </p:nvPr>
        </p:nvSpPr>
        <p:spPr>
          <a:xfrm>
            <a:off x="502680" y="3404879"/>
            <a:ext cx="3709102" cy="2065292"/>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4341091" y="3404879"/>
            <a:ext cx="7234611" cy="2065292"/>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sp>
        <p:nvSpPr>
          <p:cNvPr id="30" name="Text Placeholder 136"/>
          <p:cNvSpPr>
            <a:spLocks noGrp="1"/>
          </p:cNvSpPr>
          <p:nvPr>
            <p:ph type="body" sz="quarter" idx="35"/>
          </p:nvPr>
        </p:nvSpPr>
        <p:spPr>
          <a:xfrm>
            <a:off x="10933315" y="6301905"/>
            <a:ext cx="840508"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cxnSp>
        <p:nvCxnSpPr>
          <p:cNvPr id="31" name="Straight Connector 30"/>
          <p:cNvCxnSpPr/>
          <p:nvPr userDrawn="1"/>
        </p:nvCxnSpPr>
        <p:spPr>
          <a:xfrm>
            <a:off x="10523449" y="5914231"/>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Picture Placeholder 144"/>
          <p:cNvSpPr>
            <a:spLocks noGrp="1"/>
          </p:cNvSpPr>
          <p:nvPr>
            <p:ph type="pic" sz="quarter" idx="36" hasCustomPrompt="1"/>
          </p:nvPr>
        </p:nvSpPr>
        <p:spPr>
          <a:xfrm>
            <a:off x="202498" y="5884716"/>
            <a:ext cx="2064635" cy="834378"/>
          </a:xfrm>
          <a:prstGeom prst="rect">
            <a:avLst/>
          </a:prstGeom>
        </p:spPr>
        <p:txBody>
          <a:bodyPr anchor="ctr" anchorCtr="0">
            <a:noAutofit/>
          </a:bodyPr>
          <a:lstStyle>
            <a:lvl1pPr marL="0" indent="0" algn="ctr">
              <a:buNone/>
              <a:defRPr sz="1600">
                <a:solidFill>
                  <a:srgbClr val="7030A0"/>
                </a:solidFill>
              </a:defRPr>
            </a:lvl1pPr>
          </a:lstStyle>
          <a:p>
            <a:r>
              <a:rPr lang="en-US"/>
              <a:t>Drag logo here</a:t>
            </a:r>
          </a:p>
        </p:txBody>
      </p:sp>
      <p:sp>
        <p:nvSpPr>
          <p:cNvPr id="36" name="Text Placeholder 136"/>
          <p:cNvSpPr>
            <a:spLocks noGrp="1"/>
          </p:cNvSpPr>
          <p:nvPr>
            <p:ph type="body" sz="quarter" idx="29"/>
          </p:nvPr>
        </p:nvSpPr>
        <p:spPr>
          <a:xfrm>
            <a:off x="9156939" y="6181250"/>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7" name="Text Placeholder 136"/>
          <p:cNvSpPr>
            <a:spLocks noGrp="1"/>
          </p:cNvSpPr>
          <p:nvPr>
            <p:ph type="body" sz="quarter" idx="31"/>
          </p:nvPr>
        </p:nvSpPr>
        <p:spPr>
          <a:xfrm>
            <a:off x="6986393" y="6181251"/>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8" name="Text Placeholder 136"/>
          <p:cNvSpPr>
            <a:spLocks noGrp="1"/>
          </p:cNvSpPr>
          <p:nvPr>
            <p:ph type="body" sz="quarter" idx="32"/>
          </p:nvPr>
        </p:nvSpPr>
        <p:spPr>
          <a:xfrm>
            <a:off x="5846351" y="6177833"/>
            <a:ext cx="87981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42" name="Text Placeholder 136"/>
          <p:cNvSpPr>
            <a:spLocks noGrp="1"/>
          </p:cNvSpPr>
          <p:nvPr>
            <p:ph type="body" sz="quarter" idx="33"/>
          </p:nvPr>
        </p:nvSpPr>
        <p:spPr>
          <a:xfrm>
            <a:off x="4324979" y="6181251"/>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43" name="Text Placeholder 136"/>
          <p:cNvSpPr>
            <a:spLocks noGrp="1"/>
          </p:cNvSpPr>
          <p:nvPr>
            <p:ph type="body" sz="quarter" idx="34"/>
          </p:nvPr>
        </p:nvSpPr>
        <p:spPr>
          <a:xfrm>
            <a:off x="2508041" y="6181251"/>
            <a:ext cx="1498693"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45" name="TextBox 44"/>
          <p:cNvSpPr txBox="1"/>
          <p:nvPr userDrawn="1"/>
        </p:nvSpPr>
        <p:spPr>
          <a:xfrm>
            <a:off x="2508041" y="5916409"/>
            <a:ext cx="1487548"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Products and Services</a:t>
            </a:r>
          </a:p>
        </p:txBody>
      </p:sp>
      <p:sp>
        <p:nvSpPr>
          <p:cNvPr id="46" name="TextBox 45"/>
          <p:cNvSpPr txBox="1"/>
          <p:nvPr userDrawn="1"/>
        </p:nvSpPr>
        <p:spPr>
          <a:xfrm>
            <a:off x="4320162" y="5922948"/>
            <a:ext cx="1247049" cy="1552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Organization Size</a:t>
            </a:r>
          </a:p>
        </p:txBody>
      </p:sp>
      <p:sp>
        <p:nvSpPr>
          <p:cNvPr id="47" name="TextBox 46"/>
          <p:cNvSpPr txBox="1"/>
          <p:nvPr userDrawn="1"/>
        </p:nvSpPr>
        <p:spPr>
          <a:xfrm>
            <a:off x="5846351" y="5914231"/>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Industry</a:t>
            </a:r>
          </a:p>
        </p:txBody>
      </p:sp>
      <p:sp>
        <p:nvSpPr>
          <p:cNvPr id="48" name="TextBox 47"/>
          <p:cNvSpPr txBox="1"/>
          <p:nvPr userDrawn="1"/>
        </p:nvSpPr>
        <p:spPr>
          <a:xfrm>
            <a:off x="6970278" y="5914998"/>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Country</a:t>
            </a:r>
          </a:p>
        </p:txBody>
      </p:sp>
      <p:sp>
        <p:nvSpPr>
          <p:cNvPr id="49" name="TextBox 48"/>
          <p:cNvSpPr txBox="1"/>
          <p:nvPr userDrawn="1"/>
        </p:nvSpPr>
        <p:spPr>
          <a:xfrm>
            <a:off x="9156939" y="5924359"/>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Business Need</a:t>
            </a:r>
          </a:p>
        </p:txBody>
      </p:sp>
      <p:sp>
        <p:nvSpPr>
          <p:cNvPr id="50" name="Text Placeholder 136"/>
          <p:cNvSpPr>
            <a:spLocks noGrp="1"/>
          </p:cNvSpPr>
          <p:nvPr>
            <p:ph type="body" sz="quarter" idx="37"/>
          </p:nvPr>
        </p:nvSpPr>
        <p:spPr>
          <a:xfrm>
            <a:off x="8109287" y="6184047"/>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1" name="TextBox 50"/>
          <p:cNvSpPr txBox="1"/>
          <p:nvPr userDrawn="1"/>
        </p:nvSpPr>
        <p:spPr>
          <a:xfrm>
            <a:off x="8093172" y="5917794"/>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Partner</a:t>
            </a:r>
          </a:p>
        </p:txBody>
      </p:sp>
    </p:spTree>
    <p:extLst>
      <p:ext uri="{BB962C8B-B14F-4D97-AF65-F5344CB8AC3E}">
        <p14:creationId xmlns:p14="http://schemas.microsoft.com/office/powerpoint/2010/main" val="260771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Insert Photo">
    <p:spTree>
      <p:nvGrpSpPr>
        <p:cNvPr id="1" name=""/>
        <p:cNvGrpSpPr/>
        <p:nvPr/>
      </p:nvGrpSpPr>
      <p:grpSpPr>
        <a:xfrm>
          <a:off x="0" y="0"/>
          <a:ext cx="0" cy="0"/>
          <a:chOff x="0" y="0"/>
          <a:chExt cx="0" cy="0"/>
        </a:xfrm>
      </p:grpSpPr>
      <p:pic>
        <p:nvPicPr>
          <p:cNvPr id="44" name="Picture Placeholder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18075" y="-4979"/>
            <a:ext cx="6273925" cy="5684621"/>
          </a:xfrm>
          <a:prstGeom prst="rect">
            <a:avLst/>
          </a:prstGeom>
        </p:spPr>
      </p:pic>
      <p:sp>
        <p:nvSpPr>
          <p:cNvPr id="20" name="Picture Placeholder 144"/>
          <p:cNvSpPr>
            <a:spLocks noGrp="1"/>
          </p:cNvSpPr>
          <p:nvPr>
            <p:ph type="pic" sz="quarter" idx="20" hasCustomPrompt="1"/>
          </p:nvPr>
        </p:nvSpPr>
        <p:spPr>
          <a:xfrm>
            <a:off x="5918075" y="0"/>
            <a:ext cx="6273925" cy="5684621"/>
          </a:xfrm>
          <a:prstGeom prst="rect">
            <a:avLst/>
          </a:prstGeom>
        </p:spPr>
        <p:txBody>
          <a:bodyPr anchor="ctr" anchorCtr="0">
            <a:noAutofit/>
          </a:bodyPr>
          <a:lstStyle>
            <a:lvl1pPr marL="0" indent="0" algn="ctr">
              <a:buNone/>
              <a:defRPr baseline="0">
                <a:solidFill>
                  <a:schemeClr val="bg1"/>
                </a:solidFill>
              </a:defRPr>
            </a:lvl1pPr>
          </a:lstStyle>
          <a:p>
            <a:r>
              <a:rPr lang="en-US"/>
              <a:t>Drag picture here</a:t>
            </a:r>
          </a:p>
        </p:txBody>
      </p:sp>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0" y="5689600"/>
            <a:ext cx="12192000" cy="116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36"/>
          <p:cNvSpPr>
            <a:spLocks noGrp="1"/>
          </p:cNvSpPr>
          <p:nvPr>
            <p:ph type="body" sz="quarter" idx="35"/>
          </p:nvPr>
        </p:nvSpPr>
        <p:spPr>
          <a:xfrm>
            <a:off x="10933315" y="6301905"/>
            <a:ext cx="840508"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cxnSp>
        <p:nvCxnSpPr>
          <p:cNvPr id="27" name="Straight Connector 26"/>
          <p:cNvCxnSpPr/>
          <p:nvPr userDrawn="1"/>
        </p:nvCxnSpPr>
        <p:spPr>
          <a:xfrm>
            <a:off x="10523604" y="593090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Picture Placeholder 144"/>
          <p:cNvSpPr>
            <a:spLocks noGrp="1"/>
          </p:cNvSpPr>
          <p:nvPr>
            <p:ph type="pic" sz="quarter" idx="36" hasCustomPrompt="1"/>
          </p:nvPr>
        </p:nvSpPr>
        <p:spPr>
          <a:xfrm>
            <a:off x="202498" y="5884716"/>
            <a:ext cx="2064635" cy="834378"/>
          </a:xfrm>
          <a:prstGeom prst="rect">
            <a:avLst/>
          </a:prstGeom>
        </p:spPr>
        <p:txBody>
          <a:bodyPr anchor="ctr" anchorCtr="0">
            <a:noAutofit/>
          </a:bodyPr>
          <a:lstStyle>
            <a:lvl1pPr marL="0" indent="0" algn="ctr">
              <a:buNone/>
              <a:defRPr sz="1600">
                <a:solidFill>
                  <a:srgbClr val="7030A0"/>
                </a:solidFill>
              </a:defRPr>
            </a:lvl1pPr>
          </a:lstStyle>
          <a:p>
            <a:r>
              <a:rPr lang="en-US"/>
              <a:t>Drag logo here</a:t>
            </a:r>
          </a:p>
        </p:txBody>
      </p:sp>
      <p:sp>
        <p:nvSpPr>
          <p:cNvPr id="55" name="Text Placeholder 136"/>
          <p:cNvSpPr>
            <a:spLocks noGrp="1"/>
          </p:cNvSpPr>
          <p:nvPr>
            <p:ph type="body" sz="quarter" idx="31"/>
          </p:nvPr>
        </p:nvSpPr>
        <p:spPr>
          <a:xfrm>
            <a:off x="6986393" y="6181251"/>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6" name="Text Placeholder 136"/>
          <p:cNvSpPr>
            <a:spLocks noGrp="1"/>
          </p:cNvSpPr>
          <p:nvPr>
            <p:ph type="body" sz="quarter" idx="32"/>
          </p:nvPr>
        </p:nvSpPr>
        <p:spPr>
          <a:xfrm>
            <a:off x="5846351" y="6177833"/>
            <a:ext cx="87981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7" name="Text Placeholder 136"/>
          <p:cNvSpPr>
            <a:spLocks noGrp="1"/>
          </p:cNvSpPr>
          <p:nvPr>
            <p:ph type="body" sz="quarter" idx="33"/>
          </p:nvPr>
        </p:nvSpPr>
        <p:spPr>
          <a:xfrm>
            <a:off x="4324979" y="6181251"/>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8" name="Text Placeholder 136"/>
          <p:cNvSpPr>
            <a:spLocks noGrp="1"/>
          </p:cNvSpPr>
          <p:nvPr>
            <p:ph type="body" sz="quarter" idx="34"/>
          </p:nvPr>
        </p:nvSpPr>
        <p:spPr>
          <a:xfrm>
            <a:off x="2508041" y="6181251"/>
            <a:ext cx="1498693"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60" name="TextBox 59"/>
          <p:cNvSpPr txBox="1"/>
          <p:nvPr userDrawn="1"/>
        </p:nvSpPr>
        <p:spPr>
          <a:xfrm>
            <a:off x="3197994" y="5916409"/>
            <a:ext cx="1487548"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50000"/>
                  </a:schemeClr>
                </a:solidFill>
              </a:rPr>
              <a:t>Products and Services</a:t>
            </a:r>
          </a:p>
        </p:txBody>
      </p:sp>
      <p:sp>
        <p:nvSpPr>
          <p:cNvPr id="61" name="TextBox 60"/>
          <p:cNvSpPr txBox="1"/>
          <p:nvPr userDrawn="1"/>
        </p:nvSpPr>
        <p:spPr>
          <a:xfrm>
            <a:off x="5269421" y="5922948"/>
            <a:ext cx="1247049" cy="1552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50000"/>
                  </a:schemeClr>
                </a:solidFill>
              </a:rPr>
              <a:t>Organization Size</a:t>
            </a:r>
          </a:p>
        </p:txBody>
      </p:sp>
      <p:sp>
        <p:nvSpPr>
          <p:cNvPr id="62" name="TextBox 61"/>
          <p:cNvSpPr txBox="1"/>
          <p:nvPr userDrawn="1"/>
        </p:nvSpPr>
        <p:spPr>
          <a:xfrm>
            <a:off x="7491653" y="5914231"/>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50000"/>
                  </a:schemeClr>
                </a:solidFill>
              </a:rPr>
              <a:t>Industry</a:t>
            </a:r>
          </a:p>
        </p:txBody>
      </p:sp>
      <p:sp>
        <p:nvSpPr>
          <p:cNvPr id="63" name="TextBox 62"/>
          <p:cNvSpPr txBox="1"/>
          <p:nvPr userDrawn="1"/>
        </p:nvSpPr>
        <p:spPr>
          <a:xfrm>
            <a:off x="9093255" y="5914998"/>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50000"/>
                  </a:schemeClr>
                </a:solidFill>
              </a:rPr>
              <a:t>Country</a:t>
            </a:r>
          </a:p>
        </p:txBody>
      </p:sp>
    </p:spTree>
    <p:extLst>
      <p:ext uri="{BB962C8B-B14F-4D97-AF65-F5344CB8AC3E}">
        <p14:creationId xmlns:p14="http://schemas.microsoft.com/office/powerpoint/2010/main" val="2989760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3293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ustomers.microsoft.com/en-us/story/reuters-media-azuremachinelearning" TargetMode="External"/><Relationship Id="rId3" Type="http://schemas.openxmlformats.org/officeDocument/2006/relationships/image" Target="../media/image3.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azure.microsoft.com/en-us/services/app-service/web/" TargetMode="External"/><Relationship Id="rId5" Type="http://schemas.openxmlformats.org/officeDocument/2006/relationships/hyperlink" Target="https://azure.microsoft.com/en-us/services/sql-database/?b=16.50" TargetMode="External"/><Relationship Id="rId10" Type="http://schemas.openxmlformats.org/officeDocument/2006/relationships/image" Target="../media/image6.png"/><Relationship Id="rId4" Type="http://schemas.openxmlformats.org/officeDocument/2006/relationships/hyperlink" Target="https://azure.microsoft.com/en-us/services/machine-learning/" TargetMode="External"/><Relationship Id="rId9"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EEAF48-073F-404E-A90C-F9ADADC5517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092" t="4892" r="20708" b="12646"/>
          <a:stretch/>
        </p:blipFill>
        <p:spPr>
          <a:xfrm>
            <a:off x="5920296" y="14072"/>
            <a:ext cx="6271704" cy="5655208"/>
          </a:xfrm>
          <a:prstGeom prst="rect">
            <a:avLst/>
          </a:prstGeom>
        </p:spPr>
      </p:pic>
      <p:sp>
        <p:nvSpPr>
          <p:cNvPr id="26" name="Title 25"/>
          <p:cNvSpPr>
            <a:spLocks noGrp="1"/>
          </p:cNvSpPr>
          <p:nvPr>
            <p:ph type="ctrTitle"/>
          </p:nvPr>
        </p:nvSpPr>
        <p:spPr>
          <a:xfrm>
            <a:off x="536967" y="658718"/>
            <a:ext cx="4932575" cy="1043599"/>
          </a:xfrm>
        </p:spPr>
        <p:txBody>
          <a:bodyPr/>
          <a:lstStyle/>
          <a:p>
            <a:r>
              <a:rPr lang="en-US" dirty="0"/>
              <a:t>Breaking news: international news service uses machine learning to increase website engagement</a:t>
            </a:r>
            <a:br>
              <a:rPr lang="en-US" dirty="0"/>
            </a:br>
            <a:endParaRPr lang="en-US" dirty="0"/>
          </a:p>
        </p:txBody>
      </p:sp>
      <p:sp>
        <p:nvSpPr>
          <p:cNvPr id="27" name="Text Placeholder 26"/>
          <p:cNvSpPr>
            <a:spLocks noGrp="1"/>
          </p:cNvSpPr>
          <p:nvPr>
            <p:ph type="body" sz="quarter" idx="11"/>
          </p:nvPr>
        </p:nvSpPr>
        <p:spPr>
          <a:xfrm>
            <a:off x="626430" y="3026887"/>
            <a:ext cx="4294486" cy="2399355"/>
          </a:xfrm>
        </p:spPr>
        <p:txBody>
          <a:bodyPr/>
          <a:lstStyle/>
          <a:p>
            <a:r>
              <a:rPr lang="en-US" dirty="0"/>
              <a:t>When the global news organization Reuters wanted to enhance its news readers’ experience and generate more value from its visual assets, it used </a:t>
            </a:r>
            <a:r>
              <a:rPr lang="en-US" dirty="0">
                <a:hlinkClick r:id="rId4"/>
              </a:rPr>
              <a:t>Microsoft Azure Machine Learning</a:t>
            </a:r>
            <a:r>
              <a:rPr lang="en-US" dirty="0"/>
              <a:t>, </a:t>
            </a:r>
            <a:r>
              <a:rPr lang="en-US" dirty="0">
                <a:hlinkClick r:id="rId5"/>
              </a:rPr>
              <a:t>Azure SQL Database</a:t>
            </a:r>
            <a:r>
              <a:rPr lang="en-US" dirty="0"/>
              <a:t>, and the </a:t>
            </a:r>
            <a:r>
              <a:rPr lang="en-US" dirty="0">
                <a:hlinkClick r:id="rId6"/>
              </a:rPr>
              <a:t>Web Apps feature of Azure App Service</a:t>
            </a:r>
            <a:r>
              <a:rPr lang="en-US" dirty="0"/>
              <a:t> to build a video recommendation engine that matches news articles to related videos on the Reuters.com website. With automated matching, Reuters drives higher engagement on its website, realizes more news and business value from video assets, and creates new revenue opportunities.</a:t>
            </a:r>
          </a:p>
        </p:txBody>
      </p:sp>
      <p:sp>
        <p:nvSpPr>
          <p:cNvPr id="16" name="Text Placeholder 15"/>
          <p:cNvSpPr>
            <a:spLocks noGrp="1"/>
          </p:cNvSpPr>
          <p:nvPr>
            <p:ph type="body" sz="quarter" idx="31"/>
          </p:nvPr>
        </p:nvSpPr>
        <p:spPr>
          <a:xfrm>
            <a:off x="8985201" y="6177833"/>
            <a:ext cx="805425" cy="463954"/>
          </a:xfrm>
        </p:spPr>
        <p:txBody>
          <a:bodyPr/>
          <a:lstStyle/>
          <a:p>
            <a:r>
              <a:rPr lang="en-US" dirty="0"/>
              <a:t>International</a:t>
            </a:r>
          </a:p>
          <a:p>
            <a:endParaRPr lang="en-US" dirty="0"/>
          </a:p>
        </p:txBody>
      </p:sp>
      <p:sp>
        <p:nvSpPr>
          <p:cNvPr id="19" name="Text Placeholder 18"/>
          <p:cNvSpPr>
            <a:spLocks noGrp="1"/>
          </p:cNvSpPr>
          <p:nvPr>
            <p:ph type="body" sz="quarter" idx="32"/>
          </p:nvPr>
        </p:nvSpPr>
        <p:spPr>
          <a:xfrm>
            <a:off x="7007123" y="6169882"/>
            <a:ext cx="1709174" cy="239928"/>
          </a:xfrm>
        </p:spPr>
        <p:txBody>
          <a:bodyPr/>
          <a:lstStyle/>
          <a:p>
            <a:r>
              <a:rPr lang="en-US" dirty="0"/>
              <a:t>Media and communications</a:t>
            </a:r>
          </a:p>
        </p:txBody>
      </p:sp>
      <p:sp>
        <p:nvSpPr>
          <p:cNvPr id="20" name="Text Placeholder 19"/>
          <p:cNvSpPr>
            <a:spLocks noGrp="1"/>
          </p:cNvSpPr>
          <p:nvPr>
            <p:ph type="body" sz="quarter" idx="33"/>
          </p:nvPr>
        </p:nvSpPr>
        <p:spPr>
          <a:xfrm>
            <a:off x="5221137" y="6178837"/>
            <a:ext cx="1288421" cy="463954"/>
          </a:xfrm>
        </p:spPr>
        <p:txBody>
          <a:bodyPr/>
          <a:lstStyle/>
          <a:p>
            <a:r>
              <a:rPr lang="en-US" dirty="0"/>
              <a:t>1K-9,999 Employees</a:t>
            </a:r>
          </a:p>
          <a:p>
            <a:endParaRPr lang="en-US" dirty="0"/>
          </a:p>
        </p:txBody>
      </p:sp>
      <p:sp>
        <p:nvSpPr>
          <p:cNvPr id="21" name="Text Placeholder 20"/>
          <p:cNvSpPr>
            <a:spLocks noGrp="1"/>
          </p:cNvSpPr>
          <p:nvPr>
            <p:ph type="body" sz="quarter" idx="34"/>
          </p:nvPr>
        </p:nvSpPr>
        <p:spPr>
          <a:xfrm>
            <a:off x="3182747" y="6181250"/>
            <a:ext cx="1481467" cy="676749"/>
          </a:xfrm>
        </p:spPr>
        <p:txBody>
          <a:bodyPr/>
          <a:lstStyle/>
          <a:p>
            <a:r>
              <a:rPr lang="en-US" dirty="0"/>
              <a:t>Microsoft Azure</a:t>
            </a:r>
          </a:p>
          <a:p>
            <a:r>
              <a:rPr lang="en-US" dirty="0"/>
              <a:t>Azure Machine Learning</a:t>
            </a:r>
          </a:p>
          <a:p>
            <a:r>
              <a:rPr lang="en-US" dirty="0"/>
              <a:t>Azure SQL Database</a:t>
            </a:r>
          </a:p>
          <a:p>
            <a:r>
              <a:rPr lang="en-US" dirty="0"/>
              <a:t> </a:t>
            </a:r>
          </a:p>
          <a:p>
            <a:endParaRPr lang="en-US" dirty="0"/>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15666" y="-5477"/>
            <a:ext cx="1549400" cy="694452"/>
          </a:xfrm>
          <a:prstGeom prst="rect">
            <a:avLst/>
          </a:prstGeom>
        </p:spPr>
      </p:pic>
      <p:pic>
        <p:nvPicPr>
          <p:cNvPr id="25" name="Picture 24">
            <a:hlinkClick r:id="rId8"/>
          </p:cNvPr>
          <p:cNvPicPr>
            <a:picLocks noChangeAspect="1"/>
          </p:cNvPicPr>
          <p:nvPr/>
        </p:nvPicPr>
        <p:blipFill>
          <a:blip r:embed="rId9"/>
          <a:stretch>
            <a:fillRect/>
          </a:stretch>
        </p:blipFill>
        <p:spPr>
          <a:xfrm>
            <a:off x="11244186" y="6034965"/>
            <a:ext cx="339976" cy="374845"/>
          </a:xfrm>
          <a:prstGeom prst="rect">
            <a:avLst/>
          </a:prstGeom>
        </p:spPr>
      </p:pic>
      <p:pic>
        <p:nvPicPr>
          <p:cNvPr id="3" name="Picture 2">
            <a:extLst>
              <a:ext uri="{FF2B5EF4-FFF2-40B4-BE49-F238E27FC236}">
                <a16:creationId xmlns:a16="http://schemas.microsoft.com/office/drawing/2014/main" id="{61BD1F95-A96E-4CEF-B39C-671B5017F6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35" y="5669280"/>
            <a:ext cx="2854110" cy="1250475"/>
          </a:xfrm>
          <a:prstGeom prst="rect">
            <a:avLst/>
          </a:prstGeom>
        </p:spPr>
      </p:pic>
      <p:sp>
        <p:nvSpPr>
          <p:cNvPr id="5" name="TextBox 4">
            <a:extLst>
              <a:ext uri="{FF2B5EF4-FFF2-40B4-BE49-F238E27FC236}">
                <a16:creationId xmlns:a16="http://schemas.microsoft.com/office/drawing/2014/main" id="{2D019335-964B-40FB-AC3C-F086BE4B5AEC}"/>
              </a:ext>
            </a:extLst>
          </p:cNvPr>
          <p:cNvSpPr txBox="1"/>
          <p:nvPr/>
        </p:nvSpPr>
        <p:spPr>
          <a:xfrm>
            <a:off x="9962853" y="5664814"/>
            <a:ext cx="2229147" cy="246221"/>
          </a:xfrm>
          <a:prstGeom prst="rect">
            <a:avLst/>
          </a:prstGeom>
          <a:noFill/>
        </p:spPr>
        <p:txBody>
          <a:bodyPr wrap="square" rtlCol="0">
            <a:spAutoFit/>
          </a:bodyPr>
          <a:lstStyle/>
          <a:p>
            <a:r>
              <a:rPr lang="en-US" sz="1000" dirty="0">
                <a:solidFill>
                  <a:schemeClr val="bg1">
                    <a:lumMod val="50000"/>
                  </a:schemeClr>
                </a:solidFill>
              </a:rPr>
              <a:t>Photo credit: REUTERS/Carlos </a:t>
            </a:r>
            <a:r>
              <a:rPr lang="en-US" sz="1000" dirty="0" err="1">
                <a:solidFill>
                  <a:schemeClr val="bg1">
                    <a:lumMod val="50000"/>
                  </a:schemeClr>
                </a:solidFill>
              </a:rPr>
              <a:t>Barria</a:t>
            </a:r>
            <a:endParaRPr lang="en-US" sz="1000" dirty="0">
              <a:solidFill>
                <a:schemeClr val="bg1">
                  <a:lumMod val="50000"/>
                </a:schemeClr>
              </a:solidFill>
            </a:endParaRPr>
          </a:p>
        </p:txBody>
      </p:sp>
    </p:spTree>
    <p:extLst>
      <p:ext uri="{BB962C8B-B14F-4D97-AF65-F5344CB8AC3E}">
        <p14:creationId xmlns:p14="http://schemas.microsoft.com/office/powerpoint/2010/main" val="2354477271"/>
      </p:ext>
    </p:extLst>
  </p:cSld>
  <p:clrMapOvr>
    <a:masterClrMapping/>
  </p:clrMapOvr>
</p:sld>
</file>

<file path=ppt/theme/theme1.xml><?xml version="1.0" encoding="utf-8"?>
<a:theme xmlns:a="http://schemas.openxmlformats.org/drawingml/2006/main" name="Office Theme">
  <a:themeElements>
    <a:clrScheme name="Microsoft Dynamics">
      <a:dk1>
        <a:sysClr val="windowText" lastClr="000000"/>
      </a:dk1>
      <a:lt1>
        <a:sysClr val="window" lastClr="FFFFFF"/>
      </a:lt1>
      <a:dk2>
        <a:srgbClr val="44546A"/>
      </a:dk2>
      <a:lt2>
        <a:srgbClr val="E7E6E6"/>
      </a:lt2>
      <a:accent1>
        <a:srgbClr val="002050"/>
      </a:accent1>
      <a:accent2>
        <a:srgbClr val="00188F"/>
      </a:accent2>
      <a:accent3>
        <a:srgbClr val="0078D7"/>
      </a:accent3>
      <a:accent4>
        <a:srgbClr val="00BCF2"/>
      </a:accent4>
      <a:accent5>
        <a:srgbClr val="000000"/>
      </a:accent5>
      <a:accent6>
        <a:srgbClr val="FFFFFF"/>
      </a:accent6>
      <a:hlink>
        <a:srgbClr val="00BCF2"/>
      </a:hlink>
      <a:folHlink>
        <a:srgbClr val="00BCF2"/>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Segoe UI</vt:lpstr>
      <vt:lpstr>Segoe UI Light</vt:lpstr>
      <vt:lpstr>Office Theme</vt:lpstr>
      <vt:lpstr>Breaking news: international news service uses machine learning to increase website engagement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2018-01-23T01:06:06Z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v-scbrei@microsoft.com</vt:lpwstr>
  </property>
  <property fmtid="{D5CDD505-2E9C-101B-9397-08002B2CF9AE}" pid="6" name="MSIP_Label_f42aa342-8706-4288-bd11-ebb85995028c_SetDate">
    <vt:lpwstr>2017-10-23T14:30:31.2632288-07:00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