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21" r:id="rId4"/>
    <p:sldId id="258" r:id="rId5"/>
    <p:sldId id="259" r:id="rId6"/>
    <p:sldId id="260" r:id="rId7"/>
    <p:sldId id="261" r:id="rId8"/>
    <p:sldId id="300" r:id="rId9"/>
    <p:sldId id="322" r:id="rId10"/>
    <p:sldId id="262" r:id="rId11"/>
    <p:sldId id="329" r:id="rId12"/>
    <p:sldId id="264" r:id="rId13"/>
    <p:sldId id="330" r:id="rId14"/>
    <p:sldId id="265" r:id="rId15"/>
    <p:sldId id="267" r:id="rId16"/>
    <p:sldId id="323" r:id="rId17"/>
    <p:sldId id="268" r:id="rId18"/>
    <p:sldId id="331" r:id="rId19"/>
    <p:sldId id="332" r:id="rId20"/>
    <p:sldId id="271" r:id="rId21"/>
    <p:sldId id="333" r:id="rId22"/>
    <p:sldId id="334" r:id="rId23"/>
    <p:sldId id="272" r:id="rId24"/>
    <p:sldId id="274" r:id="rId25"/>
    <p:sldId id="324" r:id="rId26"/>
    <p:sldId id="277" r:id="rId27"/>
    <p:sldId id="335" r:id="rId28"/>
    <p:sldId id="279" r:id="rId29"/>
    <p:sldId id="336" r:id="rId30"/>
    <p:sldId id="281" r:id="rId31"/>
    <p:sldId id="282" r:id="rId32"/>
    <p:sldId id="325" r:id="rId33"/>
    <p:sldId id="283" r:id="rId34"/>
    <p:sldId id="337" r:id="rId35"/>
    <p:sldId id="338" r:id="rId36"/>
    <p:sldId id="286" r:id="rId37"/>
    <p:sldId id="339" r:id="rId38"/>
    <p:sldId id="340" r:id="rId39"/>
    <p:sldId id="346" r:id="rId40"/>
    <p:sldId id="288" r:id="rId41"/>
    <p:sldId id="289" r:id="rId42"/>
    <p:sldId id="326" r:id="rId43"/>
    <p:sldId id="291" r:id="rId44"/>
    <p:sldId id="341" r:id="rId45"/>
    <p:sldId id="342" r:id="rId46"/>
    <p:sldId id="294" r:id="rId47"/>
    <p:sldId id="343" r:id="rId48"/>
    <p:sldId id="344" r:id="rId49"/>
    <p:sldId id="297" r:id="rId50"/>
    <p:sldId id="298" r:id="rId51"/>
    <p:sldId id="327" r:id="rId52"/>
    <p:sldId id="301" r:id="rId53"/>
    <p:sldId id="302" r:id="rId54"/>
    <p:sldId id="304" r:id="rId55"/>
    <p:sldId id="305" r:id="rId56"/>
    <p:sldId id="307" r:id="rId57"/>
    <p:sldId id="309" r:id="rId58"/>
    <p:sldId id="308" r:id="rId59"/>
    <p:sldId id="311" r:id="rId60"/>
    <p:sldId id="299" r:id="rId61"/>
    <p:sldId id="310" r:id="rId62"/>
    <p:sldId id="312" r:id="rId63"/>
    <p:sldId id="313" r:id="rId64"/>
    <p:sldId id="314" r:id="rId65"/>
    <p:sldId id="315" r:id="rId66"/>
    <p:sldId id="319" r:id="rId67"/>
    <p:sldId id="316" r:id="rId68"/>
    <p:sldId id="317" r:id="rId69"/>
    <p:sldId id="318" r:id="rId70"/>
    <p:sldId id="320" r:id="rId71"/>
    <p:sldId id="3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2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77957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1460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6928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241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354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845206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7443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85589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30006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120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114470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9D3D43-4EC7-46C7-A4B4-F1079DC7257B}"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4945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D3D43-4EC7-46C7-A4B4-F1079DC7257B}"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91035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61565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0777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9D3D43-4EC7-46C7-A4B4-F1079DC7257B}" type="datetimeFigureOut">
              <a:rPr lang="en-US" smtClean="0"/>
              <a:t>7/13/2018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14573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D3D43-4EC7-46C7-A4B4-F1079DC7257B}"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3132-E616-4E88-8CE2-C46B4A3F9C8D}" type="slidenum">
              <a:rPr lang="en-US" smtClean="0"/>
              <a:t>‹#›</a:t>
            </a:fld>
            <a:endParaRPr lang="en-US"/>
          </a:p>
        </p:txBody>
      </p:sp>
    </p:spTree>
    <p:extLst>
      <p:ext uri="{BB962C8B-B14F-4D97-AF65-F5344CB8AC3E}">
        <p14:creationId xmlns:p14="http://schemas.microsoft.com/office/powerpoint/2010/main" val="224219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9D3D43-4EC7-46C7-A4B4-F1079DC7257B}" type="datetimeFigureOut">
              <a:rPr lang="en-US" smtClean="0"/>
              <a:t>7/13/2018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CF3132-E616-4E88-8CE2-C46B4A3F9C8D}" type="slidenum">
              <a:rPr lang="en-US" smtClean="0"/>
              <a:t>‹#›</a:t>
            </a:fld>
            <a:endParaRPr lang="en-US"/>
          </a:p>
        </p:txBody>
      </p:sp>
    </p:spTree>
    <p:extLst>
      <p:ext uri="{BB962C8B-B14F-4D97-AF65-F5344CB8AC3E}">
        <p14:creationId xmlns:p14="http://schemas.microsoft.com/office/powerpoint/2010/main" val="312506925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866" y="1924334"/>
            <a:ext cx="8825658" cy="1269906"/>
          </a:xfrm>
        </p:spPr>
        <p:txBody>
          <a:bodyPr/>
          <a:lstStyle/>
          <a:p>
            <a:pPr algn="ctr"/>
            <a:r>
              <a:rPr lang="en-US" sz="5400" b="1" dirty="0" smtClean="0"/>
              <a:t>TEXT FILE SEARCH ENGINE</a:t>
            </a:r>
            <a:endParaRPr lang="en-US" sz="5400" b="1" dirty="0"/>
          </a:p>
        </p:txBody>
      </p:sp>
      <p:sp>
        <p:nvSpPr>
          <p:cNvPr id="3" name="Subtitle 2"/>
          <p:cNvSpPr>
            <a:spLocks noGrp="1"/>
          </p:cNvSpPr>
          <p:nvPr>
            <p:ph type="subTitle" idx="1"/>
          </p:nvPr>
        </p:nvSpPr>
        <p:spPr>
          <a:xfrm>
            <a:off x="7465325" y="3316406"/>
            <a:ext cx="4440071" cy="3418764"/>
          </a:xfrm>
        </p:spPr>
        <p:txBody>
          <a:bodyPr>
            <a:normAutofit/>
          </a:bodyPr>
          <a:lstStyle/>
          <a:p>
            <a:pPr algn="l"/>
            <a:r>
              <a:rPr lang="en-US" sz="1600" dirty="0" smtClean="0"/>
              <a:t>By-</a:t>
            </a:r>
          </a:p>
          <a:p>
            <a:pPr algn="l"/>
            <a:r>
              <a:rPr lang="en-US" sz="1600" dirty="0" err="1" smtClean="0"/>
              <a:t>Aashutosh</a:t>
            </a:r>
            <a:r>
              <a:rPr lang="en-US" sz="1600" dirty="0" smtClean="0"/>
              <a:t> Agrawal</a:t>
            </a:r>
            <a:r>
              <a:rPr lang="en-US" sz="1600" dirty="0" smtClean="0"/>
              <a:t>		</a:t>
            </a:r>
            <a:r>
              <a:rPr lang="en-US" sz="1600" dirty="0" smtClean="0"/>
              <a:t>160123001</a:t>
            </a:r>
            <a:endParaRPr lang="en-US" sz="1600" dirty="0" smtClean="0"/>
          </a:p>
          <a:p>
            <a:pPr algn="l"/>
            <a:endParaRPr lang="en-US" sz="1600" dirty="0"/>
          </a:p>
        </p:txBody>
      </p:sp>
    </p:spTree>
    <p:extLst>
      <p:ext uri="{BB962C8B-B14F-4D97-AF65-F5344CB8AC3E}">
        <p14:creationId xmlns:p14="http://schemas.microsoft.com/office/powerpoint/2010/main" val="1032960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Inserting</a:t>
            </a:r>
            <a:endParaRPr lang="en-US" dirty="0"/>
          </a:p>
        </p:txBody>
      </p:sp>
      <p:sp>
        <p:nvSpPr>
          <p:cNvPr id="3" name="Content Placeholder 2"/>
          <p:cNvSpPr>
            <a:spLocks noGrp="1"/>
          </p:cNvSpPr>
          <p:nvPr>
            <p:ph idx="1"/>
          </p:nvPr>
        </p:nvSpPr>
        <p:spPr>
          <a:xfrm>
            <a:off x="1103313" y="2052918"/>
            <a:ext cx="5174658" cy="4293291"/>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function and push the string 
Then we read the next </a:t>
            </a:r>
            <a:r>
              <a:rPr lang="en-US" dirty="0" smtClean="0">
                <a:solidFill>
                  <a:srgbClr val="EBEBEB"/>
                </a:solidFill>
              </a:rPr>
              <a:t>string</a:t>
            </a:r>
          </a:p>
        </p:txBody>
      </p:sp>
      <p:pic>
        <p:nvPicPr>
          <p:cNvPr id="4" name="Picture 4"/>
          <p:cNvPicPr/>
          <p:nvPr/>
        </p:nvPicPr>
        <p:blipFill>
          <a:blip r:embed="rId2"/>
          <a:stretch>
            <a:fillRect/>
          </a:stretch>
        </p:blipFill>
        <p:spPr>
          <a:xfrm>
            <a:off x="6450974" y="2252697"/>
            <a:ext cx="5434560" cy="32886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6285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4486" cy="1400530"/>
          </a:xfrm>
        </p:spPr>
        <p:txBody>
          <a:bodyPr/>
          <a:lstStyle/>
          <a:p>
            <a:r>
              <a:rPr lang="en-US" dirty="0" smtClean="0"/>
              <a:t>Case 1 – Insertion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6" name="Table 1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7" name="Table 1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18" name="Table 17"/>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19" name="Table 18"/>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21" name="Table 20"/>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2" name="Table 21"/>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23" name="Table 22"/>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24" name="Table 23"/>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26" name="Table 25"/>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27" name="Table 2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28" name="Table 2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29" name="Table 2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6" name="Table 35"/>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37" name="Table 36"/>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38" name="Table 37"/>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39" name="Table 38"/>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41" name="Table 40"/>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42" name="Table 41"/>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43" name="Table 42"/>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44" name="Table 43"/>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47" name="Straight Arrow Connector 46"/>
          <p:cNvCxnSpPr>
            <a:endCxn id="1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6" name="Table 65"/>
          <p:cNvGraphicFramePr>
            <a:graphicFrameLocks noGrp="1"/>
          </p:cNvGraphicFramePr>
          <p:nvPr>
            <p:extLst/>
          </p:nvPr>
        </p:nvGraphicFramePr>
        <p:xfrm>
          <a:off x="10232030"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cxnSp>
        <p:nvCxnSpPr>
          <p:cNvPr id="67" name="Straight Arrow Connector 66"/>
          <p:cNvCxnSpPr/>
          <p:nvPr/>
        </p:nvCxnSpPr>
        <p:spPr>
          <a:xfrm>
            <a:off x="9953767" y="41204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0" name="TextBox 69"/>
          <p:cNvSpPr txBox="1"/>
          <p:nvPr/>
        </p:nvSpPr>
        <p:spPr>
          <a:xfrm>
            <a:off x="1774209" y="6073254"/>
            <a:ext cx="9157648" cy="369332"/>
          </a:xfrm>
          <a:prstGeom prst="rect">
            <a:avLst/>
          </a:prstGeom>
          <a:noFill/>
        </p:spPr>
        <p:txBody>
          <a:bodyPr wrap="square" rtlCol="0">
            <a:spAutoFit/>
          </a:bodyPr>
          <a:lstStyle/>
          <a:p>
            <a:r>
              <a:rPr lang="en-US" dirty="0" smtClean="0"/>
              <a:t>Inserting the word – “there”</a:t>
            </a:r>
            <a:endParaRPr lang="en-US" dirty="0"/>
          </a:p>
        </p:txBody>
      </p:sp>
    </p:spTree>
    <p:extLst>
      <p:ext uri="{BB962C8B-B14F-4D97-AF65-F5344CB8AC3E}">
        <p14:creationId xmlns:p14="http://schemas.microsoft.com/office/powerpoint/2010/main" val="1075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500"/>
                                  </p:stCondLst>
                                  <p:childTnLst>
                                    <p:set>
                                      <p:cBhvr>
                                        <p:cTn id="17" dur="1" fill="hold">
                                          <p:stCondLst>
                                            <p:cond delay="0"/>
                                          </p:stCondLst>
                                        </p:cTn>
                                        <p:tgtEl>
                                          <p:spTgt spid="67"/>
                                        </p:tgtEl>
                                        <p:attrNameLst>
                                          <p:attrName>style.visibility</p:attrName>
                                        </p:attrNameLst>
                                      </p:cBhvr>
                                      <p:to>
                                        <p:strVal val="visible"/>
                                      </p:to>
                                    </p:set>
                                  </p:childTnLst>
                                </p:cTn>
                              </p:par>
                            </p:childTnLst>
                          </p:cTn>
                        </p:par>
                        <p:par>
                          <p:cTn id="18" fill="hold">
                            <p:stCondLst>
                              <p:cond delay="3800"/>
                            </p:stCondLst>
                            <p:childTnLst>
                              <p:par>
                                <p:cTn id="19" presetID="1" presetClass="entr" presetSubtype="0" fill="hold" nodeType="afterEffect">
                                  <p:stCondLst>
                                    <p:cond delay="70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Searching </a:t>
            </a:r>
            <a:endParaRPr lang="en-US" dirty="0"/>
          </a:p>
        </p:txBody>
      </p:sp>
      <p:sp>
        <p:nvSpPr>
          <p:cNvPr id="3" name="Content Placeholder 2"/>
          <p:cNvSpPr>
            <a:spLocks noGrp="1"/>
          </p:cNvSpPr>
          <p:nvPr>
            <p:ph idx="1"/>
          </p:nvPr>
        </p:nvSpPr>
        <p:spPr>
          <a:xfrm>
            <a:off x="1103312" y="2052918"/>
            <a:ext cx="9853722" cy="1778103"/>
          </a:xfrm>
        </p:spPr>
        <p:txBody>
          <a:bodyPr>
            <a:normAutofit/>
          </a:bodyPr>
          <a:lstStyle/>
          <a:p>
            <a:r>
              <a:rPr lang="en-US" dirty="0" smtClean="0">
                <a:solidFill>
                  <a:srgbClr val="EBEBEB"/>
                </a:solidFill>
              </a:rPr>
              <a:t>Word entered to search is transformed to lower </a:t>
            </a:r>
            <a:r>
              <a:rPr lang="en-US" dirty="0">
                <a:solidFill>
                  <a:srgbClr val="EBEBEB"/>
                </a:solidFill>
              </a:rPr>
              <a:t>case.
</a:t>
            </a:r>
            <a:r>
              <a:rPr lang="en-US" dirty="0" smtClean="0">
                <a:solidFill>
                  <a:srgbClr val="EBEBEB"/>
                </a:solidFill>
              </a:rPr>
              <a:t>Slot number is calculated </a:t>
            </a:r>
            <a:r>
              <a:rPr lang="en-US" dirty="0">
                <a:solidFill>
                  <a:srgbClr val="EBEBEB"/>
                </a:solidFill>
              </a:rPr>
              <a:t>using hash function.
F</a:t>
            </a:r>
            <a:r>
              <a:rPr lang="en-US" dirty="0" smtClean="0">
                <a:solidFill>
                  <a:srgbClr val="EBEBEB"/>
                </a:solidFill>
              </a:rPr>
              <a:t>ile name </a:t>
            </a:r>
            <a:r>
              <a:rPr lang="en-US" dirty="0">
                <a:solidFill>
                  <a:srgbClr val="EBEBEB"/>
                </a:solidFill>
              </a:rPr>
              <a:t>and the frequency of </a:t>
            </a:r>
            <a:r>
              <a:rPr lang="en-US" dirty="0" smtClean="0">
                <a:solidFill>
                  <a:srgbClr val="EBEBEB"/>
                </a:solidFill>
              </a:rPr>
              <a:t>the word </a:t>
            </a:r>
            <a:r>
              <a:rPr lang="en-US" dirty="0">
                <a:solidFill>
                  <a:srgbClr val="EBEBEB"/>
                </a:solidFill>
              </a:rPr>
              <a:t>in the </a:t>
            </a:r>
            <a:r>
              <a:rPr lang="en-US" dirty="0" smtClean="0">
                <a:solidFill>
                  <a:srgbClr val="EBEBEB"/>
                </a:solidFill>
              </a:rPr>
              <a:t>pair is stored in </a:t>
            </a:r>
            <a:r>
              <a:rPr lang="en-US" dirty="0" err="1" smtClean="0">
                <a:solidFill>
                  <a:srgbClr val="EBEBEB"/>
                </a:solidFill>
              </a:rPr>
              <a:t>SortedFiles</a:t>
            </a:r>
            <a:r>
              <a:rPr lang="en-US" dirty="0" smtClean="0">
                <a:solidFill>
                  <a:srgbClr val="EBEBEB"/>
                </a:solidFill>
              </a:rPr>
              <a:t>, which is an array of pairs.</a:t>
            </a:r>
            <a:endParaRPr lang="en-US" dirty="0"/>
          </a:p>
        </p:txBody>
      </p:sp>
      <p:pic>
        <p:nvPicPr>
          <p:cNvPr id="4" name="Content Placeholder 3"/>
          <p:cNvPicPr/>
          <p:nvPr/>
        </p:nvPicPr>
        <p:blipFill>
          <a:blip r:embed="rId2"/>
          <a:stretch>
            <a:fillRect/>
          </a:stretch>
        </p:blipFill>
        <p:spPr>
          <a:xfrm>
            <a:off x="1296099" y="3831021"/>
            <a:ext cx="9061846" cy="260131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31018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11367213" cy="1400530"/>
          </a:xfrm>
        </p:spPr>
        <p:txBody>
          <a:bodyPr/>
          <a:lstStyle/>
          <a:p>
            <a:r>
              <a:rPr lang="en-US" dirty="0" smtClean="0"/>
              <a:t>Case 1 – Searching (Visual Representation)</a:t>
            </a:r>
            <a:endParaRPr lang="en-US" dirty="0"/>
          </a:p>
        </p:txBody>
      </p:sp>
      <p:graphicFrame>
        <p:nvGraphicFramePr>
          <p:cNvPr id="4" name="Table 3"/>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1" name="Table 10"/>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 name="Table 11"/>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3" name="Table 12"/>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4" name="Table 13"/>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31" name="Table 30"/>
          <p:cNvGraphicFramePr>
            <a:graphicFrameLocks noGrp="1"/>
          </p:cNvGraphicFramePr>
          <p:nvPr>
            <p:extLst/>
          </p:nvPr>
        </p:nvGraphicFramePr>
        <p:xfrm>
          <a:off x="3976806"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there</a:t>
                      </a:r>
                      <a:endParaRPr lang="en-US" dirty="0"/>
                    </a:p>
                  </a:txBody>
                  <a:tcPr/>
                </a:tc>
              </a:tr>
            </a:tbl>
          </a:graphicData>
        </a:graphic>
      </p:graphicFrame>
      <p:graphicFrame>
        <p:nvGraphicFramePr>
          <p:cNvPr id="32" name="Table 31"/>
          <p:cNvGraphicFramePr>
            <a:graphicFrameLocks noGrp="1"/>
          </p:cNvGraphicFramePr>
          <p:nvPr>
            <p:extLst/>
          </p:nvPr>
        </p:nvGraphicFramePr>
        <p:xfrm>
          <a:off x="5532651"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space</a:t>
                      </a:r>
                      <a:endParaRPr lang="en-US" dirty="0"/>
                    </a:p>
                  </a:txBody>
                  <a:tcPr/>
                </a:tc>
              </a:tr>
            </a:tbl>
          </a:graphicData>
        </a:graphic>
      </p:graphicFrame>
      <p:graphicFrame>
        <p:nvGraphicFramePr>
          <p:cNvPr id="33" name="Table 32"/>
          <p:cNvGraphicFramePr>
            <a:graphicFrameLocks noGrp="1"/>
          </p:cNvGraphicFramePr>
          <p:nvPr>
            <p:extLst/>
          </p:nvPr>
        </p:nvGraphicFramePr>
        <p:xfrm>
          <a:off x="7104418" y="3880382"/>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sky</a:t>
                      </a:r>
                      <a:endParaRPr lang="en-US" dirty="0"/>
                    </a:p>
                  </a:txBody>
                  <a:tcPr/>
                </a:tc>
              </a:tr>
            </a:tbl>
          </a:graphicData>
        </a:graphic>
      </p:graphicFrame>
      <p:graphicFrame>
        <p:nvGraphicFramePr>
          <p:cNvPr id="34" name="Table 33"/>
          <p:cNvGraphicFramePr>
            <a:graphicFrameLocks noGrp="1"/>
          </p:cNvGraphicFramePr>
          <p:nvPr>
            <p:extLst/>
          </p:nvPr>
        </p:nvGraphicFramePr>
        <p:xfrm>
          <a:off x="8660263" y="3894082"/>
          <a:ext cx="1243462" cy="440341"/>
        </p:xfrm>
        <a:graphic>
          <a:graphicData uri="http://schemas.openxmlformats.org/drawingml/2006/table">
            <a:tbl>
              <a:tblPr firstRow="1" bandRow="1">
                <a:tableStyleId>{5C22544A-7EE6-4342-B048-85BDC9FD1C3A}</a:tableStyleId>
              </a:tblPr>
              <a:tblGrid>
                <a:gridCol w="1243462"/>
              </a:tblGrid>
              <a:tr h="440341">
                <a:tc>
                  <a:txBody>
                    <a:bodyPr/>
                    <a:lstStyle/>
                    <a:p>
                      <a:r>
                        <a:rPr lang="en-US" dirty="0" smtClean="0"/>
                        <a:t>space</a:t>
                      </a:r>
                      <a:endParaRPr lang="en-US" dirty="0"/>
                    </a:p>
                  </a:txBody>
                  <a:tcPr/>
                </a:tc>
              </a:tr>
            </a:tbl>
          </a:graphicData>
        </a:graphic>
      </p:graphicFrame>
      <p:cxnSp>
        <p:nvCxnSpPr>
          <p:cNvPr id="57" name="Straight Arrow Connector 56"/>
          <p:cNvCxnSpPr/>
          <p:nvPr/>
        </p:nvCxnSpPr>
        <p:spPr>
          <a:xfrm>
            <a:off x="5254388" y="410740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6826155" y="412047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8384275" y="4109105"/>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68" name="Table 67"/>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69" name="Table 68"/>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71" name="Straight Arrow Connector 70"/>
          <p:cNvCxnSpPr>
            <a:stCxn id="68"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74" name="Table 7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81" name="Right Arrow 80"/>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Right Arrow 81"/>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3" name="Right Arrow 82"/>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4" name="Right Arrow 83"/>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ight Arrow 84"/>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ight Arrow 85"/>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 name="Straight Arrow Connector 4"/>
          <p:cNvCxnSpPr/>
          <p:nvPr/>
        </p:nvCxnSpPr>
        <p:spPr>
          <a:xfrm>
            <a:off x="4572002" y="3702838"/>
            <a:ext cx="0" cy="3019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5" name="Table 44"/>
          <p:cNvGraphicFramePr>
            <a:graphicFrameLocks noGrp="1"/>
          </p:cNvGraphicFramePr>
          <p:nvPr>
            <p:extLst/>
          </p:nvPr>
        </p:nvGraphicFramePr>
        <p:xfrm>
          <a:off x="10387723" y="3812481"/>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0</a:t>
                      </a:r>
                      <a:endParaRPr lang="en-US" dirty="0"/>
                    </a:p>
                  </a:txBody>
                  <a:tcPr/>
                </a:tc>
              </a:tr>
            </a:tbl>
          </a:graphicData>
        </a:graphic>
      </p:graphicFrame>
      <p:graphicFrame>
        <p:nvGraphicFramePr>
          <p:cNvPr id="76" name="Table 75"/>
          <p:cNvGraphicFramePr>
            <a:graphicFrameLocks noGrp="1"/>
          </p:cNvGraphicFramePr>
          <p:nvPr>
            <p:extLst/>
          </p:nvPr>
        </p:nvGraphicFramePr>
        <p:xfrm>
          <a:off x="10386496" y="3802394"/>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a:t>
                      </a:r>
                      <a:r>
                        <a:rPr lang="en-US" baseline="0" dirty="0" smtClean="0"/>
                        <a:t> = 1</a:t>
                      </a:r>
                      <a:endParaRPr lang="en-US" dirty="0"/>
                    </a:p>
                  </a:txBody>
                  <a:tcPr/>
                </a:tc>
              </a:tr>
            </a:tbl>
          </a:graphicData>
        </a:graphic>
      </p:graphicFrame>
      <p:graphicFrame>
        <p:nvGraphicFramePr>
          <p:cNvPr id="77" name="Table 76"/>
          <p:cNvGraphicFramePr>
            <a:graphicFrameLocks noGrp="1"/>
          </p:cNvGraphicFramePr>
          <p:nvPr>
            <p:extLst/>
          </p:nvPr>
        </p:nvGraphicFramePr>
        <p:xfrm>
          <a:off x="10376587" y="3826296"/>
          <a:ext cx="1467944" cy="762293"/>
        </p:xfrm>
        <a:graphic>
          <a:graphicData uri="http://schemas.openxmlformats.org/drawingml/2006/table">
            <a:tbl>
              <a:tblPr firstRow="1" bandRow="1">
                <a:tableStyleId>{5C22544A-7EE6-4342-B048-85BDC9FD1C3A}</a:tableStyleId>
              </a:tblPr>
              <a:tblGrid>
                <a:gridCol w="1467944"/>
              </a:tblGrid>
              <a:tr h="762293">
                <a:tc>
                  <a:txBody>
                    <a:bodyPr/>
                    <a:lstStyle/>
                    <a:p>
                      <a:pPr algn="ctr"/>
                      <a:endParaRPr lang="en-US" dirty="0" smtClean="0"/>
                    </a:p>
                    <a:p>
                      <a:pPr algn="ctr"/>
                      <a:r>
                        <a:rPr lang="en-US" dirty="0" smtClean="0"/>
                        <a:t>Count = 2</a:t>
                      </a:r>
                      <a:endParaRPr lang="en-US" dirty="0"/>
                    </a:p>
                  </a:txBody>
                  <a:tcPr/>
                </a:tc>
              </a:tr>
            </a:tbl>
          </a:graphicData>
        </a:graphic>
      </p:graphicFrame>
      <p:sp>
        <p:nvSpPr>
          <p:cNvPr id="3" name="TextBox 2"/>
          <p:cNvSpPr txBox="1"/>
          <p:nvPr/>
        </p:nvSpPr>
        <p:spPr>
          <a:xfrm>
            <a:off x="1774209" y="6073254"/>
            <a:ext cx="9157648" cy="369332"/>
          </a:xfrm>
          <a:prstGeom prst="rect">
            <a:avLst/>
          </a:prstGeom>
          <a:noFill/>
        </p:spPr>
        <p:txBody>
          <a:bodyPr wrap="square" rtlCol="0">
            <a:spAutoFit/>
          </a:bodyPr>
          <a:lstStyle/>
          <a:p>
            <a:r>
              <a:rPr lang="en-US" dirty="0" smtClean="0"/>
              <a:t>Searching for the word – “space”</a:t>
            </a:r>
            <a:endParaRPr lang="en-US" dirty="0"/>
          </a:p>
        </p:txBody>
      </p:sp>
      <p:graphicFrame>
        <p:nvGraphicFramePr>
          <p:cNvPr id="66" name="Table 65"/>
          <p:cNvGraphicFramePr>
            <a:graphicFrameLocks noGrp="1"/>
          </p:cNvGraphicFramePr>
          <p:nvPr>
            <p:extLst/>
          </p:nvPr>
        </p:nvGraphicFramePr>
        <p:xfrm>
          <a:off x="3988179"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67" name="Table 66"/>
          <p:cNvGraphicFramePr>
            <a:graphicFrameLocks noGrp="1"/>
          </p:cNvGraphicFramePr>
          <p:nvPr>
            <p:extLst/>
          </p:nvPr>
        </p:nvGraphicFramePr>
        <p:xfrm>
          <a:off x="5544024"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and</a:t>
                      </a:r>
                      <a:endParaRPr lang="en-US" dirty="0"/>
                    </a:p>
                  </a:txBody>
                  <a:tcPr/>
                </a:tc>
              </a:tr>
            </a:tbl>
          </a:graphicData>
        </a:graphic>
      </p:graphicFrame>
      <p:graphicFrame>
        <p:nvGraphicFramePr>
          <p:cNvPr id="70" name="Table 69"/>
          <p:cNvGraphicFramePr>
            <a:graphicFrameLocks noGrp="1"/>
          </p:cNvGraphicFramePr>
          <p:nvPr>
            <p:extLst/>
          </p:nvPr>
        </p:nvGraphicFramePr>
        <p:xfrm>
          <a:off x="7115791"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is</a:t>
                      </a:r>
                      <a:endParaRPr lang="en-US" dirty="0"/>
                    </a:p>
                  </a:txBody>
                  <a:tcPr/>
                </a:tc>
              </a:tr>
            </a:tbl>
          </a:graphicData>
        </a:graphic>
      </p:graphicFrame>
      <p:graphicFrame>
        <p:nvGraphicFramePr>
          <p:cNvPr id="72" name="Table 71"/>
          <p:cNvGraphicFramePr>
            <a:graphicFrameLocks noGrp="1"/>
          </p:cNvGraphicFramePr>
          <p:nvPr>
            <p:extLst/>
          </p:nvPr>
        </p:nvGraphicFramePr>
        <p:xfrm>
          <a:off x="8671636"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will</a:t>
                      </a:r>
                      <a:endParaRPr lang="en-US" dirty="0"/>
                    </a:p>
                  </a:txBody>
                  <a:tcPr/>
                </a:tc>
              </a:tr>
            </a:tbl>
          </a:graphicData>
        </a:graphic>
      </p:graphicFrame>
      <p:graphicFrame>
        <p:nvGraphicFramePr>
          <p:cNvPr id="73" name="Table 72"/>
          <p:cNvGraphicFramePr>
            <a:graphicFrameLocks noGrp="1"/>
          </p:cNvGraphicFramePr>
          <p:nvPr>
            <p:extLst/>
          </p:nvPr>
        </p:nvGraphicFramePr>
        <p:xfrm>
          <a:off x="3976806"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75" name="Table 74"/>
          <p:cNvGraphicFramePr>
            <a:graphicFrameLocks noGrp="1"/>
          </p:cNvGraphicFramePr>
          <p:nvPr>
            <p:extLst/>
          </p:nvPr>
        </p:nvGraphicFramePr>
        <p:xfrm>
          <a:off x="5532651"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for</a:t>
                      </a:r>
                      <a:endParaRPr lang="en-US" dirty="0"/>
                    </a:p>
                  </a:txBody>
                  <a:tcPr/>
                </a:tc>
              </a:tr>
            </a:tbl>
          </a:graphicData>
        </a:graphic>
      </p:graphicFrame>
      <p:graphicFrame>
        <p:nvGraphicFramePr>
          <p:cNvPr id="78" name="Table 77"/>
          <p:cNvGraphicFramePr>
            <a:graphicFrameLocks noGrp="1"/>
          </p:cNvGraphicFramePr>
          <p:nvPr>
            <p:extLst/>
          </p:nvPr>
        </p:nvGraphicFramePr>
        <p:xfrm>
          <a:off x="7104418"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could</a:t>
                      </a:r>
                      <a:endParaRPr lang="en-US" dirty="0"/>
                    </a:p>
                  </a:txBody>
                  <a:tcPr/>
                </a:tc>
              </a:tr>
            </a:tbl>
          </a:graphicData>
        </a:graphic>
      </p:graphicFrame>
      <p:graphicFrame>
        <p:nvGraphicFramePr>
          <p:cNvPr id="79" name="Table 78"/>
          <p:cNvGraphicFramePr>
            <a:graphicFrameLocks noGrp="1"/>
          </p:cNvGraphicFramePr>
          <p:nvPr>
            <p:extLst/>
          </p:nvPr>
        </p:nvGraphicFramePr>
        <p:xfrm>
          <a:off x="8660263" y="239277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a:t>
                      </a:r>
                      <a:endParaRPr lang="en-US" dirty="0"/>
                    </a:p>
                  </a:txBody>
                  <a:tcPr/>
                </a:tc>
              </a:tr>
            </a:tbl>
          </a:graphicData>
        </a:graphic>
      </p:graphicFrame>
      <p:graphicFrame>
        <p:nvGraphicFramePr>
          <p:cNvPr id="80" name="Table 79"/>
          <p:cNvGraphicFramePr>
            <a:graphicFrameLocks noGrp="1"/>
          </p:cNvGraphicFramePr>
          <p:nvPr>
            <p:extLst/>
          </p:nvPr>
        </p:nvGraphicFramePr>
        <p:xfrm>
          <a:off x="3976806"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graphicFrame>
        <p:nvGraphicFramePr>
          <p:cNvPr id="87" name="Table 86"/>
          <p:cNvGraphicFramePr>
            <a:graphicFrameLocks noGrp="1"/>
          </p:cNvGraphicFramePr>
          <p:nvPr>
            <p:extLst/>
          </p:nvPr>
        </p:nvGraphicFramePr>
        <p:xfrm>
          <a:off x="5532651"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88" name="Table 87"/>
          <p:cNvGraphicFramePr>
            <a:graphicFrameLocks noGrp="1"/>
          </p:cNvGraphicFramePr>
          <p:nvPr>
            <p:extLst/>
          </p:nvPr>
        </p:nvGraphicFramePr>
        <p:xfrm>
          <a:off x="7104418"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graphicFrame>
        <p:nvGraphicFramePr>
          <p:cNvPr id="89" name="Table 88"/>
          <p:cNvGraphicFramePr>
            <a:graphicFrameLocks noGrp="1"/>
          </p:cNvGraphicFramePr>
          <p:nvPr>
            <p:extLst/>
          </p:nvPr>
        </p:nvGraphicFramePr>
        <p:xfrm>
          <a:off x="8660263" y="3129755"/>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buy</a:t>
                      </a:r>
                      <a:endParaRPr lang="en-US" dirty="0"/>
                    </a:p>
                  </a:txBody>
                  <a:tcPr/>
                </a:tc>
              </a:tr>
            </a:tbl>
          </a:graphicData>
        </a:graphic>
      </p:graphicFrame>
      <p:cxnSp>
        <p:nvCxnSpPr>
          <p:cNvPr id="90" name="Straight Arrow Connector 89"/>
          <p:cNvCxnSpPr>
            <a:endCxn id="67" idx="1"/>
          </p:cNvCxnSpPr>
          <p:nvPr/>
        </p:nvCxnSpPr>
        <p:spPr>
          <a:xfrm>
            <a:off x="5254388" y="1853248"/>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p:nvPr/>
        </p:nvCxnSpPr>
        <p:spPr>
          <a:xfrm>
            <a:off x="6826155" y="1866323"/>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p:nvPr/>
        </p:nvCxnSpPr>
        <p:spPr>
          <a:xfrm>
            <a:off x="8384275" y="1854950"/>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p:nvPr/>
        </p:nvCxnSpPr>
        <p:spPr>
          <a:xfrm>
            <a:off x="5254388" y="261979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a:off x="6826155" y="263287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p:cNvCxnSpPr/>
          <p:nvPr/>
        </p:nvCxnSpPr>
        <p:spPr>
          <a:xfrm>
            <a:off x="8384275" y="262149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a:off x="5254388" y="335677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6826155" y="336985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p:cNvCxnSpPr/>
          <p:nvPr/>
        </p:nvCxnSpPr>
        <p:spPr>
          <a:xfrm>
            <a:off x="8384275" y="335847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9" name="Table 98"/>
          <p:cNvGraphicFramePr>
            <a:graphicFrameLocks noGrp="1"/>
          </p:cNvGraphicFramePr>
          <p:nvPr>
            <p:extLst/>
          </p:nvPr>
        </p:nvGraphicFramePr>
        <p:xfrm>
          <a:off x="3963158"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in</a:t>
                      </a:r>
                      <a:endParaRPr lang="en-US" dirty="0"/>
                    </a:p>
                  </a:txBody>
                  <a:tcPr/>
                </a:tc>
              </a:tr>
            </a:tbl>
          </a:graphicData>
        </a:graphic>
      </p:graphicFrame>
      <p:graphicFrame>
        <p:nvGraphicFramePr>
          <p:cNvPr id="100" name="Table 99"/>
          <p:cNvGraphicFramePr>
            <a:graphicFrameLocks noGrp="1"/>
          </p:cNvGraphicFramePr>
          <p:nvPr>
            <p:extLst/>
          </p:nvPr>
        </p:nvGraphicFramePr>
        <p:xfrm>
          <a:off x="5519003"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wonder</a:t>
                      </a:r>
                      <a:endParaRPr lang="en-US" dirty="0"/>
                    </a:p>
                  </a:txBody>
                  <a:tcPr/>
                </a:tc>
              </a:tr>
            </a:tbl>
          </a:graphicData>
        </a:graphic>
      </p:graphicFrame>
      <p:graphicFrame>
        <p:nvGraphicFramePr>
          <p:cNvPr id="101" name="Table 100"/>
          <p:cNvGraphicFramePr>
            <a:graphicFrameLocks noGrp="1"/>
          </p:cNvGraphicFramePr>
          <p:nvPr>
            <p:extLst/>
          </p:nvPr>
        </p:nvGraphicFramePr>
        <p:xfrm>
          <a:off x="7090770"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because</a:t>
                      </a:r>
                      <a:endParaRPr lang="en-US" dirty="0"/>
                    </a:p>
                  </a:txBody>
                  <a:tcPr/>
                </a:tc>
              </a:tr>
            </a:tbl>
          </a:graphicData>
        </a:graphic>
      </p:graphicFrame>
      <p:graphicFrame>
        <p:nvGraphicFramePr>
          <p:cNvPr id="102" name="Table 101"/>
          <p:cNvGraphicFramePr>
            <a:graphicFrameLocks noGrp="1"/>
          </p:cNvGraphicFramePr>
          <p:nvPr>
            <p:extLst/>
          </p:nvPr>
        </p:nvGraphicFramePr>
        <p:xfrm>
          <a:off x="8646615"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went</a:t>
                      </a:r>
                      <a:endParaRPr lang="en-US" dirty="0"/>
                    </a:p>
                  </a:txBody>
                  <a:tcPr/>
                </a:tc>
              </a:tr>
            </a:tbl>
          </a:graphicData>
        </a:graphic>
      </p:graphicFrame>
      <p:graphicFrame>
        <p:nvGraphicFramePr>
          <p:cNvPr id="103" name="Table 102"/>
          <p:cNvGraphicFramePr>
            <a:graphicFrameLocks noGrp="1"/>
          </p:cNvGraphicFramePr>
          <p:nvPr>
            <p:extLst/>
          </p:nvPr>
        </p:nvGraphicFramePr>
        <p:xfrm>
          <a:off x="3963158"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apple</a:t>
                      </a:r>
                      <a:endParaRPr lang="en-US" dirty="0"/>
                    </a:p>
                  </a:txBody>
                  <a:tcPr/>
                </a:tc>
              </a:tr>
            </a:tbl>
          </a:graphicData>
        </a:graphic>
      </p:graphicFrame>
      <p:graphicFrame>
        <p:nvGraphicFramePr>
          <p:cNvPr id="104" name="Table 103"/>
          <p:cNvGraphicFramePr>
            <a:graphicFrameLocks noGrp="1"/>
          </p:cNvGraphicFramePr>
          <p:nvPr>
            <p:extLst/>
          </p:nvPr>
        </p:nvGraphicFramePr>
        <p:xfrm>
          <a:off x="5519003"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boy</a:t>
                      </a:r>
                      <a:endParaRPr lang="en-US" dirty="0"/>
                    </a:p>
                  </a:txBody>
                  <a:tcPr/>
                </a:tc>
              </a:tr>
            </a:tbl>
          </a:graphicData>
        </a:graphic>
      </p:graphicFrame>
      <p:graphicFrame>
        <p:nvGraphicFramePr>
          <p:cNvPr id="105" name="Table 104"/>
          <p:cNvGraphicFramePr>
            <a:graphicFrameLocks noGrp="1"/>
          </p:cNvGraphicFramePr>
          <p:nvPr>
            <p:extLst/>
          </p:nvPr>
        </p:nvGraphicFramePr>
        <p:xfrm>
          <a:off x="7090770"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girl</a:t>
                      </a:r>
                      <a:endParaRPr lang="en-US" dirty="0"/>
                    </a:p>
                  </a:txBody>
                  <a:tcPr/>
                </a:tc>
              </a:tr>
            </a:tbl>
          </a:graphicData>
        </a:graphic>
      </p:graphicFrame>
      <p:graphicFrame>
        <p:nvGraphicFramePr>
          <p:cNvPr id="106" name="Table 105"/>
          <p:cNvGraphicFramePr>
            <a:graphicFrameLocks noGrp="1"/>
          </p:cNvGraphicFramePr>
          <p:nvPr>
            <p:extLst/>
          </p:nvPr>
        </p:nvGraphicFramePr>
        <p:xfrm>
          <a:off x="8646615" y="5367989"/>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gone</a:t>
                      </a:r>
                      <a:endParaRPr lang="en-US" dirty="0"/>
                    </a:p>
                  </a:txBody>
                  <a:tcPr/>
                </a:tc>
              </a:tr>
            </a:tbl>
          </a:graphicData>
        </a:graphic>
      </p:graphicFrame>
      <p:cxnSp>
        <p:nvCxnSpPr>
          <p:cNvPr id="107" name="Straight Arrow Connector 106"/>
          <p:cNvCxnSpPr/>
          <p:nvPr/>
        </p:nvCxnSpPr>
        <p:spPr>
          <a:xfrm>
            <a:off x="5254388" y="48443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p:nvPr/>
        </p:nvCxnSpPr>
        <p:spPr>
          <a:xfrm>
            <a:off x="6826155" y="48574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p:cNvCxnSpPr/>
          <p:nvPr/>
        </p:nvCxnSpPr>
        <p:spPr>
          <a:xfrm>
            <a:off x="8384275" y="4846084"/>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p:nvPr/>
        </p:nvCxnSpPr>
        <p:spPr>
          <a:xfrm>
            <a:off x="5254388" y="560865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a:off x="6826155" y="562173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8384275" y="561035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174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68"/>
                                        </p:tgtEl>
                                      </p:cBhvr>
                                    </p:animEffect>
                                    <p:animScale>
                                      <p:cBhvr>
                                        <p:cTn id="7" dur="500" autoRev="1" fill="hold"/>
                                        <p:tgtEl>
                                          <p:spTgt spid="68"/>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7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
                                        </p:tgtEl>
                                      </p:cBhvr>
                                    </p:animEffect>
                                    <p:animScale>
                                      <p:cBhvr>
                                        <p:cTn id="14" dur="500" autoRev="1" fill="hold"/>
                                        <p:tgtEl>
                                          <p:spTgt spid="12"/>
                                        </p:tgtEl>
                                      </p:cBhvr>
                                      <p:by x="105000" y="105000"/>
                                    </p:animScale>
                                  </p:childTnLst>
                                </p:cTn>
                              </p:par>
                            </p:childTnLst>
                          </p:cTn>
                        </p:par>
                        <p:par>
                          <p:cTn id="15" fill="hold">
                            <p:stCondLst>
                              <p:cond delay="33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3300"/>
                            </p:stCondLst>
                            <p:childTnLst>
                              <p:par>
                                <p:cTn id="19" presetID="63" presetClass="path" presetSubtype="0" accel="50000" decel="50000" fill="hold" nodeType="afterEffect">
                                  <p:stCondLst>
                                    <p:cond delay="500"/>
                                  </p:stCondLst>
                                  <p:childTnLst>
                                    <p:animMotion origin="layout" path="M 5.55112E-17 4.44444E-6 L 0.1293 0.00185 " pathEditMode="relative" rAng="0" ptsTypes="AA">
                                      <p:cBhvr>
                                        <p:cTn id="20" dur="1000" fill="hold"/>
                                        <p:tgtEl>
                                          <p:spTgt spid="5"/>
                                        </p:tgtEl>
                                        <p:attrNameLst>
                                          <p:attrName>ppt_x</p:attrName>
                                          <p:attrName>ppt_y</p:attrName>
                                        </p:attrNameLst>
                                      </p:cBhvr>
                                      <p:rCtr x="6458" y="93"/>
                                    </p:animMotion>
                                  </p:childTnLst>
                                </p:cTn>
                              </p:par>
                            </p:childTnLst>
                          </p:cTn>
                        </p:par>
                        <p:par>
                          <p:cTn id="21" fill="hold">
                            <p:stCondLst>
                              <p:cond delay="4800"/>
                            </p:stCondLst>
                            <p:childTnLst>
                              <p:par>
                                <p:cTn id="22" presetID="26" presetClass="emph" presetSubtype="0" fill="hold" nodeType="afterEffect">
                                  <p:stCondLst>
                                    <p:cond delay="400"/>
                                  </p:stCondLst>
                                  <p:childTnLst>
                                    <p:animEffect transition="out" filter="fade">
                                      <p:cBhvr>
                                        <p:cTn id="23" dur="1000" tmFilter="0, 0; .2, .5; .8, .5; 1, 0"/>
                                        <p:tgtEl>
                                          <p:spTgt spid="32"/>
                                        </p:tgtEl>
                                      </p:cBhvr>
                                    </p:animEffect>
                                    <p:animScale>
                                      <p:cBhvr>
                                        <p:cTn id="24" dur="500" autoRev="1" fill="hold"/>
                                        <p:tgtEl>
                                          <p:spTgt spid="32"/>
                                        </p:tgtEl>
                                      </p:cBhvr>
                                      <p:by x="105000" y="105000"/>
                                    </p:animScale>
                                  </p:childTnLst>
                                </p:cTn>
                              </p:par>
                            </p:childTnLst>
                          </p:cTn>
                        </p:par>
                        <p:par>
                          <p:cTn id="25" fill="hold">
                            <p:stCondLst>
                              <p:cond delay="6200"/>
                            </p:stCondLst>
                            <p:childTnLst>
                              <p:par>
                                <p:cTn id="26" presetID="1" presetClass="entr" presetSubtype="0" fill="hold" nodeType="afterEffect">
                                  <p:stCondLst>
                                    <p:cond delay="300"/>
                                  </p:stCondLst>
                                  <p:childTnLst>
                                    <p:set>
                                      <p:cBhvr>
                                        <p:cTn id="27" dur="1" fill="hold">
                                          <p:stCondLst>
                                            <p:cond delay="0"/>
                                          </p:stCondLst>
                                        </p:cTn>
                                        <p:tgtEl>
                                          <p:spTgt spid="76"/>
                                        </p:tgtEl>
                                        <p:attrNameLst>
                                          <p:attrName>style.visibility</p:attrName>
                                        </p:attrNameLst>
                                      </p:cBhvr>
                                      <p:to>
                                        <p:strVal val="visible"/>
                                      </p:to>
                                    </p:set>
                                  </p:childTnLst>
                                </p:cTn>
                              </p:par>
                            </p:childTnLst>
                          </p:cTn>
                        </p:par>
                        <p:par>
                          <p:cTn id="28" fill="hold">
                            <p:stCondLst>
                              <p:cond delay="6500"/>
                            </p:stCondLst>
                            <p:childTnLst>
                              <p:par>
                                <p:cTn id="29" presetID="26" presetClass="emph" presetSubtype="0" fill="hold" nodeType="afterEffect">
                                  <p:stCondLst>
                                    <p:cond delay="0"/>
                                  </p:stCondLst>
                                  <p:childTnLst>
                                    <p:animEffect transition="out" filter="fade">
                                      <p:cBhvr>
                                        <p:cTn id="30" dur="500" tmFilter="0, 0; .2, .5; .8, .5; 1, 0"/>
                                        <p:tgtEl>
                                          <p:spTgt spid="76"/>
                                        </p:tgtEl>
                                      </p:cBhvr>
                                    </p:animEffect>
                                    <p:animScale>
                                      <p:cBhvr>
                                        <p:cTn id="31" dur="250" autoRev="1" fill="hold"/>
                                        <p:tgtEl>
                                          <p:spTgt spid="76"/>
                                        </p:tgtEl>
                                      </p:cBhvr>
                                      <p:by x="105000" y="105000"/>
                                    </p:animScale>
                                  </p:childTnLst>
                                </p:cTn>
                              </p:par>
                            </p:childTnLst>
                          </p:cTn>
                        </p:par>
                        <p:par>
                          <p:cTn id="32" fill="hold">
                            <p:stCondLst>
                              <p:cond delay="7000"/>
                            </p:stCondLst>
                            <p:childTnLst>
                              <p:par>
                                <p:cTn id="33" presetID="63" presetClass="path" presetSubtype="0" accel="50000" decel="50000" fill="hold" nodeType="afterEffect">
                                  <p:stCondLst>
                                    <p:cond delay="600"/>
                                  </p:stCondLst>
                                  <p:childTnLst>
                                    <p:animMotion origin="layout" path="M 0.1293 0.00185 L 0.25729 0.00185 " pathEditMode="relative" rAng="0" ptsTypes="AA">
                                      <p:cBhvr>
                                        <p:cTn id="34" dur="1000" fill="hold"/>
                                        <p:tgtEl>
                                          <p:spTgt spid="5"/>
                                        </p:tgtEl>
                                        <p:attrNameLst>
                                          <p:attrName>ppt_x</p:attrName>
                                          <p:attrName>ppt_y</p:attrName>
                                        </p:attrNameLst>
                                      </p:cBhvr>
                                      <p:rCtr x="6393" y="0"/>
                                    </p:animMotion>
                                  </p:childTnLst>
                                </p:cTn>
                              </p:par>
                            </p:childTnLst>
                          </p:cTn>
                        </p:par>
                        <p:par>
                          <p:cTn id="35" fill="hold">
                            <p:stCondLst>
                              <p:cond delay="8600"/>
                            </p:stCondLst>
                            <p:childTnLst>
                              <p:par>
                                <p:cTn id="36" presetID="63" presetClass="path" presetSubtype="0" accel="50000" decel="50000" fill="hold" nodeType="afterEffect">
                                  <p:stCondLst>
                                    <p:cond delay="400"/>
                                  </p:stCondLst>
                                  <p:childTnLst>
                                    <p:animMotion origin="layout" path="M 0.25729 0.00185 L 0.38789 0.00185 " pathEditMode="relative" rAng="0" ptsTypes="AA">
                                      <p:cBhvr>
                                        <p:cTn id="37" dur="1000" fill="hold"/>
                                        <p:tgtEl>
                                          <p:spTgt spid="5"/>
                                        </p:tgtEl>
                                        <p:attrNameLst>
                                          <p:attrName>ppt_x</p:attrName>
                                          <p:attrName>ppt_y</p:attrName>
                                        </p:attrNameLst>
                                      </p:cBhvr>
                                      <p:rCtr x="6523" y="0"/>
                                    </p:animMotion>
                                  </p:childTnLst>
                                </p:cTn>
                              </p:par>
                            </p:childTnLst>
                          </p:cTn>
                        </p:par>
                        <p:par>
                          <p:cTn id="38" fill="hold">
                            <p:stCondLst>
                              <p:cond delay="10000"/>
                            </p:stCondLst>
                            <p:childTnLst>
                              <p:par>
                                <p:cTn id="39" presetID="26" presetClass="emph" presetSubtype="0" fill="hold" nodeType="afterEffect">
                                  <p:stCondLst>
                                    <p:cond delay="400"/>
                                  </p:stCondLst>
                                  <p:childTnLst>
                                    <p:animEffect transition="out" filter="fade">
                                      <p:cBhvr>
                                        <p:cTn id="40" dur="1000" tmFilter="0, 0; .2, .5; .8, .5; 1, 0"/>
                                        <p:tgtEl>
                                          <p:spTgt spid="34"/>
                                        </p:tgtEl>
                                      </p:cBhvr>
                                    </p:animEffect>
                                    <p:animScale>
                                      <p:cBhvr>
                                        <p:cTn id="41" dur="500" autoRev="1" fill="hold"/>
                                        <p:tgtEl>
                                          <p:spTgt spid="34"/>
                                        </p:tgtEl>
                                      </p:cBhvr>
                                      <p:by x="105000" y="105000"/>
                                    </p:animScale>
                                  </p:childTnLst>
                                </p:cTn>
                              </p:par>
                            </p:childTnLst>
                          </p:cTn>
                        </p:par>
                        <p:par>
                          <p:cTn id="42" fill="hold">
                            <p:stCondLst>
                              <p:cond delay="11400"/>
                            </p:stCondLst>
                            <p:childTnLst>
                              <p:par>
                                <p:cTn id="43" presetID="1" presetClass="entr" presetSubtype="0" fill="hold" nodeType="afterEffect">
                                  <p:stCondLst>
                                    <p:cond delay="40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11800"/>
                            </p:stCondLst>
                            <p:childTnLst>
                              <p:par>
                                <p:cTn id="46" presetID="26" presetClass="emph" presetSubtype="0" fill="hold" nodeType="afterEffect">
                                  <p:stCondLst>
                                    <p:cond delay="0"/>
                                  </p:stCondLst>
                                  <p:childTnLst>
                                    <p:animEffect transition="out" filter="fade">
                                      <p:cBhvr>
                                        <p:cTn id="47" dur="500" tmFilter="0, 0; .2, .5; .8, .5; 1, 0"/>
                                        <p:tgtEl>
                                          <p:spTgt spid="77"/>
                                        </p:tgtEl>
                                      </p:cBhvr>
                                    </p:animEffect>
                                    <p:animScale>
                                      <p:cBhvr>
                                        <p:cTn id="48"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The hash function calculates the hash value (slot index) of the hash table in constant time for a particular string and is inserted in the linked list. We know </a:t>
                </a:r>
                <a:r>
                  <a:rPr lang="en-US" dirty="0"/>
                  <a:t>that insertion in a linked list takes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(1)</m:t>
                    </m:r>
                  </m:oMath>
                </a14:m>
                <a:r>
                  <a:rPr lang="en-US" dirty="0" smtClean="0"/>
                  <a:t> time. Let </a:t>
                </a:r>
                <a:r>
                  <a:rPr lang="en-US" dirty="0"/>
                  <a:t>the </a:t>
                </a:r>
                <a:r>
                  <a:rPr lang="en-US" dirty="0" smtClean="0"/>
                  <a:t>total </a:t>
                </a:r>
                <a:r>
                  <a:rPr lang="en-US" dirty="0"/>
                  <a:t>number of words in all the text files be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So the total order of insertion of all the words will be </a:t>
                </a:r>
                <a14:m>
                  <m:oMath xmlns:m="http://schemas.openxmlformats.org/officeDocument/2006/math">
                    <m:r>
                      <m:rPr>
                        <m:sty m:val="p"/>
                      </m:rPr>
                      <a:rPr lang="el-GR" sz="3200" i="1" smtClean="0">
                        <a:latin typeface="Cambria Math" panose="02040503050406030204" pitchFamily="18" charset="0"/>
                      </a:rPr>
                      <m:t>θ</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oMath>
                </a14:m>
                <a:r>
                  <a:rPr lang="en-US" dirty="0" smtClean="0"/>
                  <a:t>.</a:t>
                </a:r>
                <a:endParaRPr lang="en-US" dirty="0"/>
              </a:p>
              <a:p>
                <a:pPr marL="0" indent="0">
                  <a:buNone/>
                </a:pPr>
                <a:endParaRPr lang="en-US" dirty="0"/>
              </a:p>
              <a:p>
                <a:r>
                  <a:rPr lang="en-US" dirty="0"/>
                  <a:t>In case of searching let us assume we have a uniform hash function. So that the number of nodes in a linked list corresponding to </a:t>
                </a:r>
                <a:r>
                  <a:rPr lang="en-US" dirty="0" smtClean="0"/>
                  <a:t>each file </a:t>
                </a:r>
                <a:r>
                  <a:rPr lang="en-US" dirty="0"/>
                  <a:t>and each slot will be</a:t>
                </a:r>
                <a:r>
                  <a:rPr lang="en-US" sz="3500" dirty="0"/>
                  <a:t> </a:t>
                </a:r>
                <a14:m>
                  <m:oMath xmlns:m="http://schemas.openxmlformats.org/officeDocument/2006/math">
                    <m:f>
                      <m:fPr>
                        <m:ctrlPr>
                          <a:rPr lang="en-US" sz="3500" i="1">
                            <a:latin typeface="Cambria Math"/>
                          </a:rPr>
                        </m:ctrlPr>
                      </m:fPr>
                      <m:num>
                        <m:r>
                          <a:rPr lang="en-US" sz="3500" i="1">
                            <a:latin typeface="Cambria Math" panose="02040503050406030204" pitchFamily="18" charset="0"/>
                          </a:rPr>
                          <m:t>𝑛</m:t>
                        </m:r>
                      </m:num>
                      <m:den>
                        <m:r>
                          <a:rPr lang="en-US" sz="3500" i="1">
                            <a:latin typeface="Cambria Math" panose="02040503050406030204" pitchFamily="18" charset="0"/>
                          </a:rPr>
                          <m:t>𝐹</m:t>
                        </m:r>
                        <m:r>
                          <a:rPr lang="en-US" sz="3500" i="1">
                            <a:latin typeface="Cambria Math" panose="02040503050406030204" pitchFamily="18" charset="0"/>
                          </a:rPr>
                          <m:t>.</m:t>
                        </m:r>
                        <m:r>
                          <a:rPr lang="en-US" sz="3500" i="1">
                            <a:latin typeface="Cambria Math" panose="02040503050406030204" pitchFamily="18" charset="0"/>
                          </a:rPr>
                          <m:t>𝑚</m:t>
                        </m:r>
                      </m:den>
                    </m:f>
                  </m:oMath>
                </a14:m>
                <a:r>
                  <a:rPr lang="en-US" dirty="0" smtClean="0"/>
                  <a:t>.</a:t>
                </a:r>
              </a:p>
              <a:p>
                <a:pPr marL="0" indent="0">
                  <a:buNone/>
                </a:pPr>
                <a:r>
                  <a:rPr lang="en-US" dirty="0"/>
                  <a:t>	</a:t>
                </a:r>
                <a:r>
                  <a:rPr lang="en-US" dirty="0" smtClean="0"/>
                  <a:t>Taking </a:t>
                </a:r>
                <a14:m>
                  <m:oMath xmlns:m="http://schemas.openxmlformats.org/officeDocument/2006/math">
                    <m:f>
                      <m:fPr>
                        <m:ctrlPr>
                          <a:rPr lang="en-US" sz="3600" b="0" i="1" smtClean="0">
                            <a:latin typeface="Cambria Math"/>
                          </a:rPr>
                        </m:ctrlPr>
                      </m:fPr>
                      <m:num>
                        <m:r>
                          <a:rPr lang="en-US" sz="3600" b="0" i="1" smtClean="0">
                            <a:latin typeface="Cambria Math" panose="02040503050406030204" pitchFamily="18" charset="0"/>
                          </a:rPr>
                          <m:t>𝑛</m:t>
                        </m:r>
                      </m:num>
                      <m:den>
                        <m:r>
                          <a:rPr lang="en-US" sz="3600" b="0" i="1" smtClean="0">
                            <a:latin typeface="Cambria Math" panose="02040503050406030204" pitchFamily="18" charset="0"/>
                          </a:rPr>
                          <m:t>𝐹</m:t>
                        </m:r>
                        <m:r>
                          <a:rPr lang="en-US" sz="3600" b="0" i="1" smtClean="0">
                            <a:latin typeface="Cambria Math" panose="02040503050406030204" pitchFamily="18" charset="0"/>
                          </a:rPr>
                          <m:t>.</m:t>
                        </m:r>
                        <m:r>
                          <a:rPr lang="en-US" sz="3600" b="0" i="1" smtClean="0">
                            <a:latin typeface="Cambria Math" panose="02040503050406030204" pitchFamily="18" charset="0"/>
                          </a:rPr>
                          <m:t>𝑚</m:t>
                        </m:r>
                      </m:den>
                    </m:f>
                    <m:r>
                      <a:rPr lang="en-US" sz="3600" b="0" i="1" smtClean="0">
                        <a:latin typeface="Cambria Math" panose="02040503050406030204" pitchFamily="18" charset="0"/>
                      </a:rPr>
                      <m:t>= </m:t>
                    </m:r>
                    <m:r>
                      <m:rPr>
                        <m:sty m:val="p"/>
                      </m:rPr>
                      <a:rPr lang="el-GR" sz="3600" b="0" i="1" smtClean="0">
                        <a:latin typeface="Cambria Math" panose="02040503050406030204" pitchFamily="18" charset="0"/>
                      </a:rPr>
                      <m:t>α</m:t>
                    </m:r>
                  </m:oMath>
                </a14:m>
                <a:r>
                  <a:rPr lang="en-US" dirty="0" smtClean="0"/>
                  <a:t>, </a:t>
                </a:r>
                <a:r>
                  <a:rPr lang="en-US" dirty="0"/>
                  <a:t>the time taken to count the occurrences of a </a:t>
                </a:r>
                <a:r>
                  <a:rPr lang="en-US" dirty="0" smtClean="0"/>
                  <a:t>	word </a:t>
                </a:r>
                <a:r>
                  <a:rPr lang="en-US" dirty="0"/>
                  <a:t>in a linked list is </a:t>
                </a:r>
                <a14:m>
                  <m:oMath xmlns:m="http://schemas.openxmlformats.org/officeDocument/2006/math">
                    <m:r>
                      <m:rPr>
                        <m:sty m:val="p"/>
                      </m:rPr>
                      <a:rPr lang="en-US" sz="3200" b="0" i="0" smtClean="0">
                        <a:latin typeface="Cambria Math" panose="02040503050406030204" pitchFamily="18" charset="0"/>
                      </a:rPr>
                      <m:t>O</m:t>
                    </m:r>
                    <m:r>
                      <a:rPr lang="en-US" sz="3200" b="0" i="1" smtClean="0">
                        <a:latin typeface="Cambria Math" panose="02040503050406030204" pitchFamily="18" charset="0"/>
                      </a:rPr>
                      <m:t>(</m:t>
                    </m:r>
                    <m:r>
                      <m:rPr>
                        <m:sty m:val="p"/>
                      </m:rPr>
                      <a:rPr lang="el-GR" sz="3200" b="0" i="1" smtClean="0">
                        <a:latin typeface="Cambria Math" panose="02040503050406030204" pitchFamily="18" charset="0"/>
                      </a:rPr>
                      <m:t>α</m:t>
                    </m:r>
                    <m:r>
                      <a:rPr lang="en-US" sz="3200" b="0" i="1" smtClean="0">
                        <a:latin typeface="Cambria Math" panose="02040503050406030204" pitchFamily="18" charset="0"/>
                      </a:rPr>
                      <m:t>)</m:t>
                    </m:r>
                  </m:oMath>
                </a14:m>
                <a:r>
                  <a:rPr lang="en-US" dirty="0" smtClean="0"/>
                  <a:t>. Therefore total search time complexity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i="1">
                        <a:latin typeface="Cambria Math" panose="02040503050406030204" pitchFamily="18" charset="0"/>
                        <a:ea typeface="Cambria Math" panose="02040503050406030204" pitchFamily="18" charset="0"/>
                      </a:rPr>
                      <m:t>α</m:t>
                    </m:r>
                    <m:r>
                      <a:rPr lang="en-IN" sz="2800" b="0" i="1" smtClean="0">
                        <a:latin typeface="Cambria Math" panose="02040503050406030204" pitchFamily="18" charset="0"/>
                        <a:ea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7" t="-1163" r="-886"/>
                </a:stretch>
              </a:blipFill>
            </p:spPr>
            <p:txBody>
              <a:bodyPr/>
              <a:lstStyle/>
              <a:p>
                <a:r>
                  <a:rPr lang="en-IN">
                    <a:noFill/>
                  </a:rPr>
                  <a:t> </a:t>
                </a:r>
              </a:p>
            </p:txBody>
          </p:sp>
        </mc:Fallback>
      </mc:AlternateContent>
    </p:spTree>
    <p:extLst>
      <p:ext uri="{BB962C8B-B14F-4D97-AF65-F5344CB8AC3E}">
        <p14:creationId xmlns:p14="http://schemas.microsoft.com/office/powerpoint/2010/main" val="253901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Pros and Cons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 –</a:t>
                </a:r>
              </a:p>
              <a:p>
                <a:pPr lvl="1"/>
                <a:r>
                  <a:rPr lang="en-US" dirty="0"/>
                  <a:t>It has a very efficient insertion time of </a:t>
                </a:r>
                <a:r>
                  <a:rPr lang="en-US" dirty="0" smtClean="0"/>
                  <a:t> </a:t>
                </a:r>
                <a14:m>
                  <m:oMath xmlns:m="http://schemas.openxmlformats.org/officeDocument/2006/math">
                    <m:r>
                      <m:rPr>
                        <m:sty m:val="p"/>
                      </m:rPr>
                      <a:rPr lang="el-GR" sz="3000" i="1">
                        <a:solidFill>
                          <a:prstClr val="white"/>
                        </a:solidFill>
                        <a:latin typeface="Cambria Math" panose="02040503050406030204" pitchFamily="18" charset="0"/>
                      </a:rPr>
                      <m:t>θ</m:t>
                    </m:r>
                    <m:r>
                      <a:rPr lang="en-US" sz="3000" i="1">
                        <a:solidFill>
                          <a:prstClr val="white"/>
                        </a:solidFill>
                        <a:latin typeface="Cambria Math" panose="02040503050406030204" pitchFamily="18" charset="0"/>
                      </a:rPr>
                      <m:t>(</m:t>
                    </m:r>
                    <m:r>
                      <a:rPr lang="en-US" sz="3000" i="1">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Cons – </a:t>
                </a:r>
              </a:p>
              <a:p>
                <a:pPr lvl="1"/>
                <a:r>
                  <a:rPr lang="en-US" dirty="0" smtClean="0"/>
                  <a:t>As each word is stored every time it appears on the file, so huge amount of memory is wasted.</a:t>
                </a:r>
              </a:p>
              <a:p>
                <a:pPr lvl="1"/>
                <a:r>
                  <a:rPr lang="en-US" dirty="0" smtClean="0"/>
                  <a:t>A Linked list takes up a lot of space in pointers, making the data structure bulky.</a:t>
                </a:r>
              </a:p>
              <a:p>
                <a:pPr lvl="1"/>
                <a:r>
                  <a:rPr lang="en-US" dirty="0" smtClean="0"/>
                  <a:t>Hash function is calculated for every string, which takes a bit of extra time.</a:t>
                </a:r>
              </a:p>
              <a:p>
                <a:pPr lvl="1"/>
                <a:r>
                  <a:rPr lang="en-US" dirty="0" smtClean="0"/>
                  <a:t>Time taken to search a word is linear in the number of nodes in the linked list.</a:t>
                </a: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r="-1022" b="-145"/>
                </a:stretch>
              </a:blipFill>
            </p:spPr>
            <p:txBody>
              <a:bodyPr/>
              <a:lstStyle/>
              <a:p>
                <a:r>
                  <a:rPr lang="en-US">
                    <a:noFill/>
                  </a:rPr>
                  <a:t> </a:t>
                </a:r>
              </a:p>
            </p:txBody>
          </p:sp>
        </mc:Fallback>
      </mc:AlternateContent>
    </p:spTree>
    <p:extLst>
      <p:ext uri="{BB962C8B-B14F-4D97-AF65-F5344CB8AC3E}">
        <p14:creationId xmlns:p14="http://schemas.microsoft.com/office/powerpoint/2010/main" val="204557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- 2</a:t>
            </a:r>
            <a:endParaRPr lang="en-US" dirty="0"/>
          </a:p>
        </p:txBody>
      </p:sp>
      <p:sp>
        <p:nvSpPr>
          <p:cNvPr id="5" name="Subtitle 4"/>
          <p:cNvSpPr>
            <a:spLocks noGrp="1"/>
          </p:cNvSpPr>
          <p:nvPr>
            <p:ph type="subTitle" idx="1"/>
          </p:nvPr>
        </p:nvSpPr>
        <p:spPr/>
        <p:txBody>
          <a:bodyPr/>
          <a:lstStyle/>
          <a:p>
            <a:r>
              <a:rPr lang="en-US" dirty="0"/>
              <a:t>Hash table using vector storing frequency</a:t>
            </a:r>
          </a:p>
          <a:p>
            <a:endParaRPr lang="en-US" dirty="0"/>
          </a:p>
        </p:txBody>
      </p:sp>
    </p:spTree>
    <p:extLst>
      <p:ext uri="{BB962C8B-B14F-4D97-AF65-F5344CB8AC3E}">
        <p14:creationId xmlns:p14="http://schemas.microsoft.com/office/powerpoint/2010/main" val="3021561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Insertion </a:t>
            </a:r>
            <a:endParaRPr lang="en-US" dirty="0"/>
          </a:p>
        </p:txBody>
      </p:sp>
      <p:sp>
        <p:nvSpPr>
          <p:cNvPr id="3" name="Content Placeholder 2"/>
          <p:cNvSpPr>
            <a:spLocks noGrp="1"/>
          </p:cNvSpPr>
          <p:nvPr>
            <p:ph idx="1"/>
          </p:nvPr>
        </p:nvSpPr>
        <p:spPr>
          <a:xfrm>
            <a:off x="1103312" y="2052918"/>
            <a:ext cx="3736701" cy="4647427"/>
          </a:xfrm>
        </p:spPr>
        <p:txBody>
          <a:bodyPr>
            <a:normAutofit fontScale="850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Now we calculate the slot number by using hash </a:t>
            </a:r>
            <a:r>
              <a:rPr lang="en-US" dirty="0" smtClean="0">
                <a:solidFill>
                  <a:srgbClr val="EBEBEB"/>
                </a:solidFill>
              </a:rPr>
              <a:t>function.</a:t>
            </a:r>
          </a:p>
          <a:p>
            <a:pPr lvl="1"/>
            <a:r>
              <a:rPr lang="en-IN" dirty="0" smtClean="0">
                <a:solidFill>
                  <a:srgbClr val="FFFFFF"/>
                </a:solidFill>
              </a:rPr>
              <a:t>if </a:t>
            </a:r>
            <a:r>
              <a:rPr lang="en-IN" dirty="0">
                <a:solidFill>
                  <a:srgbClr val="FFFFFF"/>
                </a:solidFill>
              </a:rPr>
              <a:t>the </a:t>
            </a:r>
            <a:r>
              <a:rPr lang="en-IN" dirty="0" smtClean="0">
                <a:solidFill>
                  <a:srgbClr val="FFFFFF"/>
                </a:solidFill>
              </a:rPr>
              <a:t>substring </a:t>
            </a:r>
            <a:r>
              <a:rPr lang="en-IN" dirty="0">
                <a:solidFill>
                  <a:srgbClr val="FFFFFF"/>
                </a:solidFill>
              </a:rPr>
              <a:t>is already hashed then </a:t>
            </a:r>
            <a:r>
              <a:rPr lang="en-IN" dirty="0" smtClean="0">
                <a:solidFill>
                  <a:srgbClr val="FFFFFF"/>
                </a:solidFill>
              </a:rPr>
              <a:t>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hashed and its frequency is made 1.</a:t>
            </a:r>
          </a:p>
          <a:p>
            <a:r>
              <a:rPr lang="en-US" dirty="0" smtClean="0">
                <a:solidFill>
                  <a:srgbClr val="FFFFFF"/>
                </a:solidFill>
              </a:rPr>
              <a:t>Process is repeated </a:t>
            </a:r>
            <a:r>
              <a:rPr lang="en-US" dirty="0">
                <a:solidFill>
                  <a:srgbClr val="FFFFFF"/>
                </a:solidFill>
              </a:rPr>
              <a:t>till the end of the file</a:t>
            </a:r>
            <a:r>
              <a:rPr lang="en-US" dirty="0" smtClean="0">
                <a:solidFill>
                  <a:srgbClr val="FFFFFF"/>
                </a:solidFill>
              </a:rPr>
              <a:t>.</a:t>
            </a:r>
            <a:endParaRPr lang="en-US" dirty="0"/>
          </a:p>
        </p:txBody>
      </p:sp>
      <p:pic>
        <p:nvPicPr>
          <p:cNvPr id="4" name="Picture 4"/>
          <p:cNvPicPr/>
          <p:nvPr/>
        </p:nvPicPr>
        <p:blipFill>
          <a:blip r:embed="rId2"/>
          <a:stretch>
            <a:fillRect/>
          </a:stretch>
        </p:blipFill>
        <p:spPr>
          <a:xfrm>
            <a:off x="4981904" y="2052918"/>
            <a:ext cx="7083972" cy="386068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9735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2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39" name="Table 138"/>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140" name="Table 139"/>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141" name="Table 140"/>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142" name="Table 141"/>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143" name="Table 142"/>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144" name="Table 143"/>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145" name="Table 144"/>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146" name="Table 145"/>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147" name="Table 146"/>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148" name="Table 147"/>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149" name="Table 148"/>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151" name="Table 150"/>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152" name="Table 151"/>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153" name="Table 152"/>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154" name="Table 153"/>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155" name="Table 154"/>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156" name="Table 155"/>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graphicFrame>
        <p:nvGraphicFramePr>
          <p:cNvPr id="159" name="Table 158"/>
          <p:cNvGraphicFramePr>
            <a:graphicFrameLocks noGrp="1"/>
          </p:cNvGraphicFramePr>
          <p:nvPr>
            <p:extLst/>
          </p:nvPr>
        </p:nvGraphicFramePr>
        <p:xfrm>
          <a:off x="5967888" y="387980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8</a:t>
                      </a:r>
                      <a:endParaRPr lang="en-US" dirty="0"/>
                    </a:p>
                  </a:txBody>
                  <a:tcPr/>
                </a:tc>
              </a:tr>
            </a:tbl>
          </a:graphicData>
        </a:graphic>
      </p:graphicFrame>
      <p:sp>
        <p:nvSpPr>
          <p:cNvPr id="38" name="TextBox 37"/>
          <p:cNvSpPr txBox="1"/>
          <p:nvPr/>
        </p:nvSpPr>
        <p:spPr>
          <a:xfrm>
            <a:off x="1774209" y="6073254"/>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158933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0013" cy="1400530"/>
          </a:xfrm>
        </p:spPr>
        <p:txBody>
          <a:bodyPr/>
          <a:lstStyle/>
          <a:p>
            <a:r>
              <a:rPr lang="en-US" dirty="0"/>
              <a:t>Case 2 – Insertion (Visual Representation)</a:t>
            </a:r>
          </a:p>
        </p:txBody>
      </p:sp>
      <p:graphicFrame>
        <p:nvGraphicFramePr>
          <p:cNvPr id="5" name="Table 4"/>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6" name="Table 5"/>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7" name="Table 6"/>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8" name="Table 7"/>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9" name="Table 8"/>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0" name="Table 9"/>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1" name="Table 10"/>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2" name="Table 11"/>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 name="Straight Arrow Connector 12"/>
          <p:cNvCxnSpPr>
            <a:stCxn id="11"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4" name="Table 13"/>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5" name="Right Arrow 14"/>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Right Arrow 15"/>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ight Arrow 16"/>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ight Arrow 17"/>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ight Arrow 18"/>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ight Arrow 19"/>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69" name="Table 68"/>
          <p:cNvGraphicFramePr>
            <a:graphicFrameLocks noGrp="1"/>
          </p:cNvGraphicFramePr>
          <p:nvPr>
            <p:extLst>
              <p:ext uri="{D42A27DB-BD31-4B8C-83A1-F6EECF244321}">
                <p14:modId xmlns:p14="http://schemas.microsoft.com/office/powerpoint/2010/main" val="1682756609"/>
              </p:ext>
            </p:extLst>
          </p:nvPr>
        </p:nvGraphicFramePr>
        <p:xfrm>
          <a:off x="9969494" y="387312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black</a:t>
                      </a:r>
                      <a:endParaRPr lang="en-US" dirty="0"/>
                    </a:p>
                  </a:txBody>
                  <a:tcPr/>
                </a:tc>
                <a:tc>
                  <a:txBody>
                    <a:bodyPr/>
                    <a:lstStyle/>
                    <a:p>
                      <a:pPr algn="ctr"/>
                      <a:r>
                        <a:rPr lang="en-US" dirty="0" smtClean="0"/>
                        <a:t>1</a:t>
                      </a:r>
                      <a:endParaRPr lang="en-US" dirty="0"/>
                    </a:p>
                  </a:txBody>
                  <a:tcPr/>
                </a:tc>
              </a:tr>
            </a:tbl>
          </a:graphicData>
        </a:graphic>
      </p:graphicFrame>
      <p:sp>
        <p:nvSpPr>
          <p:cNvPr id="74" name="TextBox 73"/>
          <p:cNvSpPr txBox="1"/>
          <p:nvPr/>
        </p:nvSpPr>
        <p:spPr>
          <a:xfrm>
            <a:off x="1774209" y="6073254"/>
            <a:ext cx="9157648" cy="369332"/>
          </a:xfrm>
          <a:prstGeom prst="rect">
            <a:avLst/>
          </a:prstGeom>
          <a:noFill/>
        </p:spPr>
        <p:txBody>
          <a:bodyPr wrap="square" rtlCol="0">
            <a:spAutoFit/>
          </a:bodyPr>
          <a:lstStyle/>
          <a:p>
            <a:r>
              <a:rPr lang="en-US" dirty="0" smtClean="0"/>
              <a:t>Inserting the word – “black”</a:t>
            </a:r>
            <a:endParaRPr lang="en-US" dirty="0"/>
          </a:p>
        </p:txBody>
      </p:sp>
      <p:graphicFrame>
        <p:nvGraphicFramePr>
          <p:cNvPr id="75" name="Table 74"/>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76" name="Table 75"/>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77" name="Table 76"/>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78" name="Table 77"/>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79" name="Table 78"/>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80" name="Table 79"/>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81" name="Table 80"/>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82" name="Table 81"/>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83" name="Table 82"/>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84" name="Table 83"/>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85" name="Table 84"/>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86" name="Table 85"/>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7" name="Table 86"/>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88" name="Table 87"/>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89" name="Table 88"/>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90" name="Table 89"/>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91" name="Table 90"/>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92" name="Table 91"/>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7770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1"/>
                                        </p:tgtEl>
                                      </p:cBhvr>
                                    </p:animEffect>
                                    <p:animScale>
                                      <p:cBhvr>
                                        <p:cTn id="7" dur="500" autoRev="1" fill="hold"/>
                                        <p:tgtEl>
                                          <p:spTgt spid="11"/>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8"/>
                                        </p:tgtEl>
                                      </p:cBhvr>
                                    </p:animEffect>
                                    <p:animScale>
                                      <p:cBhvr>
                                        <p:cTn id="14" dur="500" autoRev="1" fill="hold"/>
                                        <p:tgtEl>
                                          <p:spTgt spid="8"/>
                                        </p:tgtEl>
                                      </p:cBhvr>
                                      <p:by x="105000" y="105000"/>
                                    </p:animScale>
                                  </p:childTnLst>
                                </p:cTn>
                              </p:par>
                            </p:childTnLst>
                          </p:cTn>
                        </p:par>
                        <p:par>
                          <p:cTn id="15" fill="hold">
                            <p:stCondLst>
                              <p:cond delay="3300"/>
                            </p:stCondLst>
                            <p:childTnLst>
                              <p:par>
                                <p:cTn id="16" presetID="26" presetClass="emph" presetSubtype="0" fill="hold" nodeType="afterEffect">
                                  <p:stCondLst>
                                    <p:cond delay="500"/>
                                  </p:stCondLst>
                                  <p:childTnLst>
                                    <p:animEffect transition="out" filter="fade">
                                      <p:cBhvr>
                                        <p:cTn id="17" dur="1000" tmFilter="0, 0; .2, .5; .8, .5; 1, 0"/>
                                        <p:tgtEl>
                                          <p:spTgt spid="84"/>
                                        </p:tgtEl>
                                      </p:cBhvr>
                                    </p:animEffect>
                                    <p:animScale>
                                      <p:cBhvr>
                                        <p:cTn id="18" dur="500" autoRev="1" fill="hold"/>
                                        <p:tgtEl>
                                          <p:spTgt spid="84"/>
                                        </p:tgtEl>
                                      </p:cBhvr>
                                      <p:by x="105000" y="105000"/>
                                    </p:animScale>
                                  </p:childTnLst>
                                </p:cTn>
                              </p:par>
                            </p:childTnLst>
                          </p:cTn>
                        </p:par>
                        <p:par>
                          <p:cTn id="19" fill="hold">
                            <p:stCondLst>
                              <p:cond delay="4800"/>
                            </p:stCondLst>
                            <p:childTnLst>
                              <p:par>
                                <p:cTn id="20" presetID="26" presetClass="emph" presetSubtype="0" fill="hold" nodeType="afterEffect">
                                  <p:stCondLst>
                                    <p:cond delay="500"/>
                                  </p:stCondLst>
                                  <p:childTnLst>
                                    <p:animEffect transition="out" filter="fade">
                                      <p:cBhvr>
                                        <p:cTn id="21" dur="1000" tmFilter="0, 0; .2, .5; .8, .5; 1, 0"/>
                                        <p:tgtEl>
                                          <p:spTgt spid="86"/>
                                        </p:tgtEl>
                                      </p:cBhvr>
                                    </p:animEffect>
                                    <p:animScale>
                                      <p:cBhvr>
                                        <p:cTn id="22" dur="500" autoRev="1" fill="hold"/>
                                        <p:tgtEl>
                                          <p:spTgt spid="86"/>
                                        </p:tgtEl>
                                      </p:cBhvr>
                                      <p:by x="105000" y="105000"/>
                                    </p:animScale>
                                  </p:childTnLst>
                                </p:cTn>
                              </p:par>
                            </p:childTnLst>
                          </p:cTn>
                        </p:par>
                        <p:par>
                          <p:cTn id="23" fill="hold">
                            <p:stCondLst>
                              <p:cond delay="6300"/>
                            </p:stCondLst>
                            <p:childTnLst>
                              <p:par>
                                <p:cTn id="24" presetID="26" presetClass="emph" presetSubtype="0" fill="hold" nodeType="afterEffect">
                                  <p:stCondLst>
                                    <p:cond delay="500"/>
                                  </p:stCondLst>
                                  <p:childTnLst>
                                    <p:animEffect transition="out" filter="fade">
                                      <p:cBhvr>
                                        <p:cTn id="25" dur="1000" tmFilter="0, 0; .2, .5; .8, .5; 1, 0"/>
                                        <p:tgtEl>
                                          <p:spTgt spid="85"/>
                                        </p:tgtEl>
                                      </p:cBhvr>
                                    </p:animEffect>
                                    <p:animScale>
                                      <p:cBhvr>
                                        <p:cTn id="26" dur="500" autoRev="1" fill="hold"/>
                                        <p:tgtEl>
                                          <p:spTgt spid="85"/>
                                        </p:tgtEl>
                                      </p:cBhvr>
                                      <p:by x="105000" y="105000"/>
                                    </p:animScale>
                                  </p:childTnLst>
                                </p:cTn>
                              </p:par>
                            </p:childTnLst>
                          </p:cTn>
                        </p:par>
                        <p:par>
                          <p:cTn id="27" fill="hold">
                            <p:stCondLst>
                              <p:cond delay="7800"/>
                            </p:stCondLst>
                            <p:childTnLst>
                              <p:par>
                                <p:cTn id="28" presetID="1" presetClass="entr" presetSubtype="0"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par>
                          <p:cTn id="30" fill="hold">
                            <p:stCondLst>
                              <p:cond delay="7800"/>
                            </p:stCondLst>
                            <p:childTnLst>
                              <p:par>
                                <p:cTn id="31" presetID="26" presetClass="emph" presetSubtype="0" fill="hold" nodeType="afterEffect">
                                  <p:stCondLst>
                                    <p:cond delay="0"/>
                                  </p:stCondLst>
                                  <p:childTnLst>
                                    <p:animEffect transition="out" filter="fade">
                                      <p:cBhvr>
                                        <p:cTn id="32" dur="500" tmFilter="0, 0; .2, .5; .8, .5; 1, 0"/>
                                        <p:tgtEl>
                                          <p:spTgt spid="69"/>
                                        </p:tgtEl>
                                      </p:cBhvr>
                                    </p:animEffect>
                                    <p:animScale>
                                      <p:cBhvr>
                                        <p:cTn id="33" dur="250" autoRev="1" fill="hold"/>
                                        <p:tgtEl>
                                          <p:spTgt spid="69"/>
                                        </p:tgtEl>
                                      </p:cBhvr>
                                      <p:by x="105000" y="105000"/>
                                    </p:animScale>
                                  </p:childTnLst>
                                </p:cTn>
                              </p:par>
                            </p:childTnLst>
                          </p:cTn>
                        </p:par>
                        <p:par>
                          <p:cTn id="34" fill="hold">
                            <p:stCondLst>
                              <p:cond delay="8300"/>
                            </p:stCondLst>
                            <p:childTnLst>
                              <p:par>
                                <p:cTn id="35" presetID="26" presetClass="emph" presetSubtype="0" fill="hold" nodeType="afterEffect">
                                  <p:stCondLst>
                                    <p:cond delay="0"/>
                                  </p:stCondLst>
                                  <p:childTnLst>
                                    <p:animEffect transition="out" filter="fade">
                                      <p:cBhvr>
                                        <p:cTn id="36" dur="500" tmFilter="0, 0; .2, .5; .8, .5; 1, 0"/>
                                        <p:tgtEl>
                                          <p:spTgt spid="69"/>
                                        </p:tgtEl>
                                      </p:cBhvr>
                                    </p:animEffect>
                                    <p:animScale>
                                      <p:cBhvr>
                                        <p:cTn id="3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dirty="0"/>
              <a:t>The </a:t>
            </a:r>
            <a:r>
              <a:rPr lang="en-US" dirty="0" smtClean="0"/>
              <a:t>objective </a:t>
            </a:r>
            <a:r>
              <a:rPr lang="en-US" dirty="0"/>
              <a:t>of this program is to make a text file search </a:t>
            </a:r>
            <a:r>
              <a:rPr lang="en-US" dirty="0" smtClean="0"/>
              <a:t>engine which </a:t>
            </a:r>
            <a:r>
              <a:rPr lang="en-US" dirty="0"/>
              <a:t>sorts the names of the text files in descending </a:t>
            </a:r>
            <a:r>
              <a:rPr lang="en-US" dirty="0" smtClean="0"/>
              <a:t>order according </a:t>
            </a:r>
            <a:r>
              <a:rPr lang="en-US" dirty="0"/>
              <a:t>to their </a:t>
            </a:r>
            <a:r>
              <a:rPr lang="en-US" dirty="0" smtClean="0"/>
              <a:t>occurrences.</a:t>
            </a:r>
          </a:p>
          <a:p>
            <a:pPr marL="0" indent="0">
              <a:buNone/>
            </a:pPr>
            <a:endParaRPr lang="en-US" dirty="0"/>
          </a:p>
          <a:p>
            <a:pPr>
              <a:buFont typeface="Wingdings" panose="05000000000000000000" pitchFamily="2" charset="2"/>
              <a:buChar char="q"/>
            </a:pPr>
            <a:r>
              <a:rPr lang="en-US" dirty="0" smtClean="0"/>
              <a:t>The </a:t>
            </a:r>
            <a:r>
              <a:rPr lang="en-US" dirty="0"/>
              <a:t>main idea of this project is to hunt for the </a:t>
            </a:r>
            <a:r>
              <a:rPr lang="en-US" dirty="0" smtClean="0"/>
              <a:t>best algorithm </a:t>
            </a:r>
            <a:r>
              <a:rPr lang="en-US" dirty="0"/>
              <a:t>and data structure to serve the purpose.</a:t>
            </a:r>
          </a:p>
          <a:p>
            <a:pPr marL="0" indent="0">
              <a:buNone/>
            </a:pPr>
            <a:r>
              <a:rPr lang="en-US" dirty="0"/>
              <a:t> </a:t>
            </a:r>
            <a:endParaRPr lang="en-US" dirty="0" smtClean="0"/>
          </a:p>
          <a:p>
            <a:pPr>
              <a:buFont typeface="Wingdings" panose="05000000000000000000" pitchFamily="2" charset="2"/>
              <a:buChar char="q"/>
            </a:pPr>
            <a:r>
              <a:rPr lang="en-US" dirty="0" smtClean="0"/>
              <a:t>An </a:t>
            </a:r>
            <a:r>
              <a:rPr lang="en-US" dirty="0"/>
              <a:t>analysis of </a:t>
            </a:r>
            <a:r>
              <a:rPr lang="en-US" dirty="0" smtClean="0"/>
              <a:t>6 </a:t>
            </a:r>
            <a:r>
              <a:rPr lang="en-US" dirty="0"/>
              <a:t>different data structure and </a:t>
            </a:r>
            <a:r>
              <a:rPr lang="en-US" dirty="0" smtClean="0"/>
              <a:t>techniques have </a:t>
            </a:r>
            <a:r>
              <a:rPr lang="en-US" dirty="0"/>
              <a:t>been done to make out a satisfactory </a:t>
            </a:r>
            <a:r>
              <a:rPr lang="en-US" dirty="0" smtClean="0"/>
              <a:t>relation between </a:t>
            </a:r>
            <a:r>
              <a:rPr lang="en-US" dirty="0"/>
              <a:t>asymptotic theoretical analysis and </a:t>
            </a:r>
            <a:r>
              <a:rPr lang="en-US" dirty="0" smtClean="0"/>
              <a:t>experimental data </a:t>
            </a:r>
            <a:r>
              <a:rPr lang="en-US" dirty="0"/>
              <a:t>of space and time complexities.</a:t>
            </a:r>
          </a:p>
          <a:p>
            <a:pPr marL="0" indent="0">
              <a:buNone/>
            </a:pPr>
            <a:endParaRPr lang="en-US" dirty="0" smtClean="0"/>
          </a:p>
          <a:p>
            <a:pPr>
              <a:buFont typeface="Wingdings" panose="05000000000000000000" pitchFamily="2" charset="2"/>
              <a:buChar char="q"/>
            </a:pPr>
            <a:r>
              <a:rPr lang="en-US" dirty="0" smtClean="0"/>
              <a:t>The </a:t>
            </a:r>
            <a:r>
              <a:rPr lang="en-US" dirty="0"/>
              <a:t>program takes the help of efficient inbuilt </a:t>
            </a:r>
            <a:r>
              <a:rPr lang="en-US" dirty="0" smtClean="0"/>
              <a:t>basic data </a:t>
            </a:r>
            <a:r>
              <a:rPr lang="en-US" dirty="0"/>
              <a:t>structures and algorithms provided by C++ in </a:t>
            </a:r>
            <a:r>
              <a:rPr lang="en-US" dirty="0" smtClean="0"/>
              <a:t>their Standard </a:t>
            </a:r>
            <a:r>
              <a:rPr lang="en-US" dirty="0"/>
              <a:t>Template Library which is inbuilt in the </a:t>
            </a:r>
            <a:r>
              <a:rPr lang="en-US" dirty="0" smtClean="0"/>
              <a:t>recent versions </a:t>
            </a:r>
            <a:r>
              <a:rPr lang="en-US" dirty="0"/>
              <a:t>of C</a:t>
            </a:r>
            <a:r>
              <a:rPr lang="en-US" dirty="0" smtClean="0"/>
              <a:t>++11.</a:t>
            </a:r>
            <a:endParaRPr lang="en-US" dirty="0"/>
          </a:p>
        </p:txBody>
      </p:sp>
    </p:spTree>
    <p:extLst>
      <p:ext uri="{BB962C8B-B14F-4D97-AF65-F5344CB8AC3E}">
        <p14:creationId xmlns:p14="http://schemas.microsoft.com/office/powerpoint/2010/main" val="4121986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Searching</a:t>
            </a:r>
            <a:endParaRPr lang="en-US" dirty="0"/>
          </a:p>
        </p:txBody>
      </p:sp>
      <p:sp>
        <p:nvSpPr>
          <p:cNvPr id="3" name="Content Placeholder 2"/>
          <p:cNvSpPr>
            <a:spLocks noGrp="1"/>
          </p:cNvSpPr>
          <p:nvPr>
            <p:ph idx="1"/>
          </p:nvPr>
        </p:nvSpPr>
        <p:spPr>
          <a:xfrm>
            <a:off x="1103312" y="1487606"/>
            <a:ext cx="8946541" cy="2469539"/>
          </a:xfrm>
        </p:spPr>
        <p:txBody>
          <a:bodyPr>
            <a:normAutofit fontScale="92500" lnSpcReduction="10000"/>
          </a:bodyPr>
          <a:lstStyle/>
          <a:p>
            <a:r>
              <a:rPr lang="en-US" dirty="0">
                <a:solidFill>
                  <a:srgbClr val="EBEBEB"/>
                </a:solidFill>
              </a:rPr>
              <a:t>Word entered to search is transformed to lower case.
Slot number is calculated using hash function.
</a:t>
            </a:r>
            <a:r>
              <a:rPr lang="en-US" dirty="0" smtClean="0"/>
              <a:t>The word is searched in the string variable of every element of the vector corresponding to the file and its calculated slot.</a:t>
            </a:r>
          </a:p>
          <a:p>
            <a:pPr lvl="1"/>
            <a:r>
              <a:rPr lang="en-US" dirty="0" smtClean="0"/>
              <a:t>If the word is found then the integer variable of that vector element, representing its frequency is returned.</a:t>
            </a:r>
          </a:p>
          <a:p>
            <a:pPr lvl="1"/>
            <a:r>
              <a:rPr lang="en-US" dirty="0" smtClean="0"/>
              <a:t>Else if the word is not found, zero is returned.</a:t>
            </a:r>
            <a:endParaRPr lang="en-US" dirty="0"/>
          </a:p>
        </p:txBody>
      </p:sp>
      <p:pic>
        <p:nvPicPr>
          <p:cNvPr id="4" name="Content Placeholder 3"/>
          <p:cNvPicPr/>
          <p:nvPr/>
        </p:nvPicPr>
        <p:blipFill>
          <a:blip r:embed="rId2"/>
          <a:stretch>
            <a:fillRect/>
          </a:stretch>
        </p:blipFill>
        <p:spPr>
          <a:xfrm>
            <a:off x="2047501" y="4156815"/>
            <a:ext cx="6601941" cy="246859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68344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3" name="Table 2"/>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7</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6" name="TextBox 85"/>
          <p:cNvSpPr txBox="1"/>
          <p:nvPr/>
        </p:nvSpPr>
        <p:spPr>
          <a:xfrm>
            <a:off x="1774209" y="6073254"/>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5519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2 –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77" name="Table 76"/>
          <p:cNvGraphicFramePr>
            <a:graphicFrameLocks noGrp="1"/>
          </p:cNvGraphicFramePr>
          <p:nvPr>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3</a:t>
                      </a:r>
                      <a:endParaRPr lang="en-US" dirty="0"/>
                    </a:p>
                  </a:txBody>
                  <a:tcPr/>
                </a:tc>
              </a:tr>
            </a:tbl>
          </a:graphicData>
        </a:graphic>
      </p:graphicFrame>
      <p:graphicFrame>
        <p:nvGraphicFramePr>
          <p:cNvPr id="78" name="Table 77"/>
          <p:cNvGraphicFramePr>
            <a:graphicFrameLocks noGrp="1"/>
          </p:cNvGraphicFramePr>
          <p:nvPr>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11</a:t>
                      </a:r>
                      <a:endParaRPr lang="en-US" dirty="0"/>
                    </a:p>
                  </a:txBody>
                  <a:tcPr/>
                </a:tc>
              </a:tr>
            </a:tbl>
          </a:graphicData>
        </a:graphic>
      </p:graphicFrame>
      <p:graphicFrame>
        <p:nvGraphicFramePr>
          <p:cNvPr id="79" name="Table 78"/>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l"/>
                      <a:r>
                        <a:rPr lang="en-US" dirty="0" smtClean="0"/>
                        <a:t>the</a:t>
                      </a:r>
                      <a:endParaRPr lang="en-US" dirty="0"/>
                    </a:p>
                  </a:txBody>
                  <a:tcPr/>
                </a:tc>
                <a:tc>
                  <a:txBody>
                    <a:bodyPr/>
                    <a:lstStyle/>
                    <a:p>
                      <a:pPr algn="l"/>
                      <a:r>
                        <a:rPr lang="en-US" dirty="0" smtClean="0"/>
                        <a:t>7</a:t>
                      </a:r>
                      <a:endParaRPr lang="en-US" dirty="0"/>
                    </a:p>
                  </a:txBody>
                  <a:tcPr/>
                </a:tc>
              </a:tr>
            </a:tbl>
          </a:graphicData>
        </a:graphic>
      </p:graphicFrame>
      <p:graphicFrame>
        <p:nvGraphicFramePr>
          <p:cNvPr id="86" name="Table 85"/>
          <p:cNvGraphicFramePr>
            <a:graphicFrameLocks noGrp="1"/>
          </p:cNvGraphicFramePr>
          <p:nvPr>
            <p:extLst/>
          </p:nvPr>
        </p:nvGraphicFramePr>
        <p:xfrm>
          <a:off x="9972929" y="5449734"/>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54" name="Table 53"/>
          <p:cNvGraphicFramePr>
            <a:graphicFrameLocks noGrp="1"/>
          </p:cNvGraphicFramePr>
          <p:nvPr>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
        <p:nvSpPr>
          <p:cNvPr id="87" name="TextBox 86"/>
          <p:cNvSpPr txBox="1"/>
          <p:nvPr/>
        </p:nvSpPr>
        <p:spPr>
          <a:xfrm>
            <a:off x="1774209" y="6073254"/>
            <a:ext cx="9157648" cy="369332"/>
          </a:xfrm>
          <a:prstGeom prst="rect">
            <a:avLst/>
          </a:prstGeom>
          <a:noFill/>
        </p:spPr>
        <p:txBody>
          <a:bodyPr wrap="square" rtlCol="0">
            <a:spAutoFit/>
          </a:bodyPr>
          <a:lstStyle/>
          <a:p>
            <a:r>
              <a:rPr lang="en-US" dirty="0" smtClean="0"/>
              <a:t>Searching the word – “girl”</a:t>
            </a:r>
            <a:endParaRPr lang="en-US" dirty="0"/>
          </a:p>
        </p:txBody>
      </p:sp>
    </p:spTree>
    <p:extLst>
      <p:ext uri="{BB962C8B-B14F-4D97-AF65-F5344CB8AC3E}">
        <p14:creationId xmlns:p14="http://schemas.microsoft.com/office/powerpoint/2010/main" val="26669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400"/>
                                  </p:stCondLst>
                                  <p:childTnLst>
                                    <p:animEffect transition="out" filter="fade">
                                      <p:cBhvr>
                                        <p:cTn id="25" dur="1000" tmFilter="0, 0; .2, .5; .8, .5; 1, 0"/>
                                        <p:tgtEl>
                                          <p:spTgt spid="78"/>
                                        </p:tgtEl>
                                      </p:cBhvr>
                                    </p:animEffect>
                                    <p:animScale>
                                      <p:cBhvr>
                                        <p:cTn id="26" dur="500" autoRev="1" fill="hold"/>
                                        <p:tgtEl>
                                          <p:spTgt spid="78"/>
                                        </p:tgtEl>
                                      </p:cBhvr>
                                      <p:by x="105000" y="105000"/>
                                    </p:animScale>
                                  </p:childTnLst>
                                </p:cTn>
                              </p:par>
                            </p:childTnLst>
                          </p:cTn>
                        </p:par>
                        <p:par>
                          <p:cTn id="27" fill="hold">
                            <p:stCondLst>
                              <p:cond delay="7500"/>
                            </p:stCondLst>
                            <p:childTnLst>
                              <p:par>
                                <p:cTn id="28" presetID="1" presetClass="entr" presetSubtype="0" fill="hold" nodeType="afterEffect">
                                  <p:stCondLst>
                                    <p:cond delay="500"/>
                                  </p:stCondLst>
                                  <p:childTnLst>
                                    <p:set>
                                      <p:cBhvr>
                                        <p:cTn id="29" dur="1" fill="hold">
                                          <p:stCondLst>
                                            <p:cond delay="0"/>
                                          </p:stCondLst>
                                        </p:cTn>
                                        <p:tgtEl>
                                          <p:spTgt spid="86"/>
                                        </p:tgtEl>
                                        <p:attrNameLst>
                                          <p:attrName>style.visibility</p:attrName>
                                        </p:attrNameLst>
                                      </p:cBhvr>
                                      <p:to>
                                        <p:strVal val="visible"/>
                                      </p:to>
                                    </p:set>
                                  </p:childTnLst>
                                </p:cTn>
                              </p:par>
                            </p:childTnLst>
                          </p:cTn>
                        </p:par>
                        <p:par>
                          <p:cTn id="30" fill="hold">
                            <p:stCondLst>
                              <p:cond delay="8000"/>
                            </p:stCondLst>
                            <p:childTnLst>
                              <p:par>
                                <p:cTn id="31" presetID="26" presetClass="emph" presetSubtype="0" fill="hold" nodeType="afterEffect">
                                  <p:stCondLst>
                                    <p:cond delay="0"/>
                                  </p:stCondLst>
                                  <p:childTnLst>
                                    <p:animEffect transition="out" filter="fade">
                                      <p:cBhvr>
                                        <p:cTn id="32" dur="1000" tmFilter="0, 0; .2, .5; .8, .5; 1, 0"/>
                                        <p:tgtEl>
                                          <p:spTgt spid="86"/>
                                        </p:tgtEl>
                                      </p:cBhvr>
                                    </p:animEffect>
                                    <p:animScale>
                                      <p:cBhvr>
                                        <p:cTn id="33" dur="500" autoRev="1" fill="hold"/>
                                        <p:tgtEl>
                                          <p:spTgt spid="8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737607"/>
                <a:ext cx="8946541" cy="4635897"/>
              </a:xfrm>
            </p:spPr>
            <p:txBody>
              <a:bodyPr>
                <a:normAutofit fontScale="85000" lnSpcReduction="20000"/>
              </a:bodyPr>
              <a:lstStyle/>
              <a:p>
                <a:r>
                  <a:rPr lang="en-US" dirty="0" smtClean="0"/>
                  <a:t>The hash function calculates the hash value (slot index) of the hash table in constant time. The string is first searched in the vector. Since a word will appear at most </a:t>
                </a:r>
                <a:r>
                  <a:rPr lang="en-US" dirty="0"/>
                  <a:t>once in a Hash table so the strings stored this time will be </a:t>
                </a:r>
                <a:r>
                  <a:rPr lang="en-US" sz="2400" b="1" dirty="0" smtClean="0"/>
                  <a:t>DISTINCT</a:t>
                </a:r>
                <a:r>
                  <a:rPr lang="en-US" dirty="0" smtClean="0"/>
                  <a:t>. </a:t>
                </a:r>
                <a:r>
                  <a:rPr lang="en-US" dirty="0"/>
                  <a:t>Assuming uniform hashing and uniform </a:t>
                </a:r>
                <a:r>
                  <a:rPr lang="en-US" dirty="0" smtClean="0"/>
                  <a:t>occurrence of </a:t>
                </a:r>
                <a:r>
                  <a:rPr lang="en-US" dirty="0"/>
                  <a:t>every word in all the file, the average number of elements in the vector is </a:t>
                </a:r>
                <a14:m>
                  <m:oMath xmlns:m="http://schemas.openxmlformats.org/officeDocument/2006/math">
                    <m:f>
                      <m:fPr>
                        <m:ctrlPr>
                          <a:rPr lang="en-US" sz="2800" b="0" i="1" smtClean="0">
                            <a:latin typeface="Cambria Math"/>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𝑓</m:t>
                        </m:r>
                      </m:den>
                    </m:f>
                  </m:oMath>
                </a14:m>
                <a:r>
                  <a:rPr lang="en-US" dirty="0" smtClean="0"/>
                  <a:t>. ( </a:t>
                </a:r>
                <a14:m>
                  <m:oMath xmlns:m="http://schemas.openxmlformats.org/officeDocument/2006/math">
                    <m:r>
                      <a:rPr lang="en-US" b="0" i="1" smtClean="0">
                        <a:latin typeface="Cambria Math" panose="02040503050406030204" pitchFamily="18" charset="0"/>
                      </a:rPr>
                      <m:t>𝑓</m:t>
                    </m:r>
                  </m:oMath>
                </a14:m>
                <a:r>
                  <a:rPr lang="en-US" dirty="0" smtClean="0"/>
                  <a:t> is the average frequency of any word).</a:t>
                </a:r>
              </a:p>
              <a:p>
                <a:pPr marL="0" indent="0">
                  <a:buNone/>
                </a:pPr>
                <a:r>
                  <a:rPr lang="en-US" dirty="0"/>
                  <a:t>	</a:t>
                </a:r>
                <a:r>
                  <a:rPr lang="en-US" dirty="0" smtClean="0"/>
                  <a:t>Taking </a:t>
                </a:r>
                <a14:m>
                  <m:oMath xmlns:m="http://schemas.openxmlformats.org/officeDocument/2006/math">
                    <m:f>
                      <m:fPr>
                        <m:ctrlPr>
                          <a:rPr lang="en-US" sz="3000" i="1">
                            <a:latin typeface="Cambria Math"/>
                          </a:rPr>
                        </m:ctrlPr>
                      </m:fPr>
                      <m:num>
                        <m:r>
                          <a:rPr lang="en-US" sz="3000" i="1">
                            <a:latin typeface="Cambria Math" panose="02040503050406030204" pitchFamily="18" charset="0"/>
                          </a:rPr>
                          <m:t>𝑛</m:t>
                        </m:r>
                      </m:num>
                      <m:den>
                        <m:r>
                          <a:rPr lang="en-US" sz="3000" i="1">
                            <a:latin typeface="Cambria Math" panose="02040503050406030204" pitchFamily="18" charset="0"/>
                          </a:rPr>
                          <m:t>𝐹</m:t>
                        </m:r>
                        <m:r>
                          <a:rPr lang="en-US" sz="3000" i="1">
                            <a:latin typeface="Cambria Math" panose="02040503050406030204" pitchFamily="18" charset="0"/>
                          </a:rPr>
                          <m:t>.</m:t>
                        </m:r>
                        <m:r>
                          <a:rPr lang="en-US" sz="3000" i="1">
                            <a:latin typeface="Cambria Math" panose="02040503050406030204" pitchFamily="18" charset="0"/>
                          </a:rPr>
                          <m:t>𝑚</m:t>
                        </m:r>
                      </m:den>
                    </m:f>
                    <m:r>
                      <a:rPr lang="en-US" sz="3000" b="0" i="1" smtClean="0">
                        <a:latin typeface="Cambria Math" panose="02040503050406030204" pitchFamily="18" charset="0"/>
                      </a:rPr>
                      <m:t>= </m:t>
                    </m:r>
                    <m:r>
                      <m:rPr>
                        <m:sty m:val="p"/>
                      </m:rPr>
                      <a:rPr lang="el-GR" sz="3000" b="0" i="1" smtClean="0">
                        <a:latin typeface="Cambria Math" panose="02040503050406030204" pitchFamily="18" charset="0"/>
                      </a:rPr>
                      <m:t>α</m:t>
                    </m:r>
                  </m:oMath>
                </a14:m>
                <a:r>
                  <a:rPr lang="en-US" dirty="0" smtClean="0"/>
                  <a:t>,</a:t>
                </a:r>
                <a:r>
                  <a:rPr lang="en-US" dirty="0"/>
                  <a:t> </a:t>
                </a:r>
                <a:r>
                  <a:rPr lang="en-US" dirty="0" smtClean="0"/>
                  <a:t>the </a:t>
                </a:r>
                <a:r>
                  <a:rPr lang="en-US" dirty="0"/>
                  <a:t>time complexity of </a:t>
                </a:r>
                <a:r>
                  <a:rPr lang="en-US" dirty="0" smtClean="0"/>
                  <a:t>single insertion </a:t>
                </a:r>
                <a:r>
                  <a:rPr lang="en-US" dirty="0"/>
                  <a:t>is </a:t>
                </a:r>
                <a14:m>
                  <m:oMath xmlns:m="http://schemas.openxmlformats.org/officeDocument/2006/math">
                    <m:r>
                      <a:rPr lang="en-US" sz="3000" b="0" i="1" smtClean="0">
                        <a:latin typeface="Cambria Math" panose="02040503050406030204" pitchFamily="18" charset="0"/>
                      </a:rPr>
                      <m:t>𝑂</m:t>
                    </m:r>
                    <m:r>
                      <a:rPr lang="en-US" sz="3000" b="0" i="1" smtClean="0">
                        <a:latin typeface="Cambria Math" panose="02040503050406030204" pitchFamily="18" charset="0"/>
                      </a:rPr>
                      <m:t>(</m:t>
                    </m:r>
                    <m:f>
                      <m:fPr>
                        <m:ctrlPr>
                          <a:rPr lang="en-US" sz="3000" b="0" i="1" smtClean="0">
                            <a:latin typeface="Cambria Math"/>
                          </a:rPr>
                        </m:ctrlPr>
                      </m:fPr>
                      <m:num>
                        <m:r>
                          <m:rPr>
                            <m:sty m:val="p"/>
                          </m:rPr>
                          <a:rPr lang="el-GR" sz="3000" b="0" i="1" smtClean="0">
                            <a:latin typeface="Cambria Math" panose="02040503050406030204" pitchFamily="18" charset="0"/>
                          </a:rPr>
                          <m:t>α</m:t>
                        </m:r>
                      </m:num>
                      <m:den>
                        <m:r>
                          <a:rPr lang="en-US" sz="3000" b="0" i="1" smtClean="0">
                            <a:latin typeface="Cambria Math" panose="02040503050406030204" pitchFamily="18" charset="0"/>
                          </a:rPr>
                          <m:t>𝑓</m:t>
                        </m:r>
                      </m:den>
                    </m:f>
                    <m:r>
                      <a:rPr lang="en-US" sz="3000" b="0" i="1" smtClean="0">
                        <a:latin typeface="Cambria Math" panose="02040503050406030204" pitchFamily="18" charset="0"/>
                      </a:rPr>
                      <m:t>)</m:t>
                    </m:r>
                  </m:oMath>
                </a14:m>
                <a:r>
                  <a:rPr lang="en-US" dirty="0" smtClean="0"/>
                  <a:t>. </a:t>
                </a:r>
                <a:r>
                  <a:rPr lang="en-US" dirty="0"/>
                  <a:t>So </a:t>
                </a:r>
                <a:r>
                  <a:rPr lang="en-US" dirty="0" smtClean="0"/>
                  <a:t>	to 	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a:rPr>
                        </m:ctrlPr>
                      </m:fPr>
                      <m:num>
                        <m:r>
                          <a:rPr lang="en-US" sz="3000" b="0" i="1" smtClean="0">
                            <a:solidFill>
                              <a:prstClr val="white"/>
                            </a:solidFill>
                            <a:latin typeface="Cambria Math" panose="02040503050406030204" pitchFamily="18" charset="0"/>
                          </a:rPr>
                          <m:t>𝑛</m:t>
                        </m:r>
                        <m:r>
                          <a:rPr lang="en-US" sz="3000" b="0" i="1" smtClean="0">
                            <a:solidFill>
                              <a:prstClr val="white"/>
                            </a:solidFill>
                            <a:latin typeface="Cambria Math" panose="02040503050406030204" pitchFamily="18" charset="0"/>
                          </a:rPr>
                          <m:t>.</m:t>
                        </m:r>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a:t>
                </a:r>
                <a:endParaRPr lang="en-US" dirty="0"/>
              </a:p>
              <a:p>
                <a:r>
                  <a:rPr lang="en-US" dirty="0"/>
                  <a:t>In case of searching we iterate through the calculated slot number in each file. As soon as we encounter the </a:t>
                </a:r>
                <a:r>
                  <a:rPr lang="en-US" dirty="0" smtClean="0"/>
                  <a:t>string, </a:t>
                </a:r>
                <a:r>
                  <a:rPr lang="en-US" dirty="0"/>
                  <a:t>we return the </a:t>
                </a:r>
                <a:r>
                  <a:rPr lang="en-US" dirty="0" smtClean="0"/>
                  <a:t>frequency part</a:t>
                </a:r>
                <a:r>
                  <a:rPr lang="en-US" dirty="0"/>
                  <a:t>. So the average </a:t>
                </a:r>
                <a:r>
                  <a:rPr lang="en-US" dirty="0" smtClean="0"/>
                  <a:t>search time </a:t>
                </a:r>
                <a:r>
                  <a:rPr lang="en-US" dirty="0"/>
                  <a:t>complexity </a:t>
                </a:r>
                <a:r>
                  <a:rPr lang="en-US" dirty="0" smtClean="0"/>
                  <a:t>for one file will </a:t>
                </a:r>
                <a:r>
                  <a:rPr lang="en-US" dirty="0"/>
                  <a:t>be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f>
                      <m:fPr>
                        <m:ctrlPr>
                          <a:rPr lang="en-US" sz="3500" i="1">
                            <a:solidFill>
                              <a:prstClr val="white"/>
                            </a:solidFill>
                            <a:latin typeface="Cambria Math"/>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 Therefore total search time complexity is </a:t>
                </a:r>
                <a14:m>
                  <m:oMath xmlns:m="http://schemas.openxmlformats.org/officeDocument/2006/math">
                    <m:r>
                      <a:rPr lang="en-US" sz="3500" i="1">
                        <a:solidFill>
                          <a:prstClr val="white"/>
                        </a:solidFill>
                        <a:latin typeface="Cambria Math" panose="02040503050406030204" pitchFamily="18" charset="0"/>
                      </a:rPr>
                      <m:t>𝑂</m:t>
                    </m:r>
                    <m:r>
                      <a:rPr lang="en-US" sz="3500" i="1">
                        <a:solidFill>
                          <a:prstClr val="white"/>
                        </a:solidFill>
                        <a:latin typeface="Cambria Math" panose="02040503050406030204" pitchFamily="18" charset="0"/>
                      </a:rPr>
                      <m:t>(</m:t>
                    </m:r>
                    <m:r>
                      <a:rPr lang="en-IN" sz="3500" b="0" i="1" smtClean="0">
                        <a:solidFill>
                          <a:prstClr val="white"/>
                        </a:solidFill>
                        <a:latin typeface="Cambria Math" panose="02040503050406030204" pitchFamily="18" charset="0"/>
                      </a:rPr>
                      <m:t>𝐹</m:t>
                    </m:r>
                    <m:r>
                      <a:rPr lang="en-IN" sz="3500" b="0" i="1" smtClean="0">
                        <a:solidFill>
                          <a:prstClr val="white"/>
                        </a:solidFill>
                        <a:latin typeface="Cambria Math" panose="02040503050406030204" pitchFamily="18" charset="0"/>
                      </a:rPr>
                      <m:t>.</m:t>
                    </m:r>
                    <m:f>
                      <m:fPr>
                        <m:ctrlPr>
                          <a:rPr lang="en-US" sz="3500" i="1">
                            <a:solidFill>
                              <a:prstClr val="white"/>
                            </a:solidFill>
                            <a:latin typeface="Cambria Math"/>
                          </a:rPr>
                        </m:ctrlPr>
                      </m:fPr>
                      <m:num>
                        <m:r>
                          <m:rPr>
                            <m:sty m:val="p"/>
                          </m:rPr>
                          <a:rPr lang="el-GR" sz="3500" i="1">
                            <a:solidFill>
                              <a:prstClr val="white"/>
                            </a:solidFill>
                            <a:latin typeface="Cambria Math" panose="02040503050406030204" pitchFamily="18" charset="0"/>
                          </a:rPr>
                          <m:t>α</m:t>
                        </m:r>
                      </m:num>
                      <m:den>
                        <m:r>
                          <a:rPr lang="en-US" sz="3500" i="1">
                            <a:solidFill>
                              <a:prstClr val="white"/>
                            </a:solidFill>
                            <a:latin typeface="Cambria Math" panose="02040503050406030204" pitchFamily="18" charset="0"/>
                          </a:rPr>
                          <m:t>𝑓</m:t>
                        </m:r>
                      </m:den>
                    </m:f>
                    <m:r>
                      <a:rPr lang="en-US" sz="3500" i="1">
                        <a:solidFill>
                          <a:prstClr val="white"/>
                        </a:solidFill>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737607"/>
                <a:ext cx="8946541" cy="4635897"/>
              </a:xfrm>
              <a:blipFill rotWithShape="0">
                <a:blip r:embed="rId2"/>
                <a:stretch>
                  <a:fillRect l="-68" t="-1445"/>
                </a:stretch>
              </a:blipFill>
            </p:spPr>
            <p:txBody>
              <a:bodyPr/>
              <a:lstStyle/>
              <a:p>
                <a:r>
                  <a:rPr lang="en-IN">
                    <a:noFill/>
                  </a:rPr>
                  <a:t> </a:t>
                </a:r>
              </a:p>
            </p:txBody>
          </p:sp>
        </mc:Fallback>
      </mc:AlternateContent>
    </p:spTree>
    <p:extLst>
      <p:ext uri="{BB962C8B-B14F-4D97-AF65-F5344CB8AC3E}">
        <p14:creationId xmlns:p14="http://schemas.microsoft.com/office/powerpoint/2010/main" val="4283446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PROS</a:t>
                </a:r>
              </a:p>
              <a:p>
                <a:pPr lvl="1"/>
                <a:r>
                  <a:rPr lang="en-US" dirty="0" smtClean="0"/>
                  <a:t>Searching </a:t>
                </a:r>
                <a:r>
                  <a:rPr lang="en-US" dirty="0"/>
                  <a:t>takes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f>
                      <m:fPr>
                        <m:ctrlPr>
                          <a:rPr lang="en-US" sz="3000" i="1">
                            <a:solidFill>
                              <a:prstClr val="white"/>
                            </a:solidFill>
                            <a:latin typeface="Cambria Math"/>
                          </a:rPr>
                        </m:ctrlPr>
                      </m:fPr>
                      <m:num>
                        <m:r>
                          <m:rPr>
                            <m:sty m:val="p"/>
                          </m:rPr>
                          <a:rPr lang="el-GR" sz="3000" i="1">
                            <a:solidFill>
                              <a:prstClr val="white"/>
                            </a:solidFill>
                            <a:latin typeface="Cambria Math" panose="02040503050406030204" pitchFamily="18" charset="0"/>
                          </a:rPr>
                          <m:t>α</m:t>
                        </m:r>
                      </m:num>
                      <m:den>
                        <m:r>
                          <a:rPr lang="en-US" sz="3000" i="1">
                            <a:solidFill>
                              <a:prstClr val="white"/>
                            </a:solidFill>
                            <a:latin typeface="Cambria Math" panose="02040503050406030204" pitchFamily="18" charset="0"/>
                          </a:rPr>
                          <m:t>𝑓</m:t>
                        </m:r>
                      </m:den>
                    </m:f>
                    <m:r>
                      <a:rPr lang="en-US" sz="3000" i="1">
                        <a:solidFill>
                          <a:prstClr val="white"/>
                        </a:solidFill>
                        <a:latin typeface="Cambria Math" panose="02040503050406030204" pitchFamily="18" charset="0"/>
                      </a:rPr>
                      <m:t>)</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US">
                    <a:noFill/>
                  </a:rPr>
                  <a:t> </a:t>
                </a:r>
              </a:p>
            </p:txBody>
          </p:sp>
        </mc:Fallback>
      </mc:AlternateContent>
    </p:spTree>
    <p:extLst>
      <p:ext uri="{BB962C8B-B14F-4D97-AF65-F5344CB8AC3E}">
        <p14:creationId xmlns:p14="http://schemas.microsoft.com/office/powerpoint/2010/main" val="3932255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- 3</a:t>
            </a:r>
            <a:endParaRPr lang="en-US" dirty="0"/>
          </a:p>
        </p:txBody>
      </p:sp>
      <p:sp>
        <p:nvSpPr>
          <p:cNvPr id="5" name="Subtitle 4"/>
          <p:cNvSpPr>
            <a:spLocks noGrp="1"/>
          </p:cNvSpPr>
          <p:nvPr>
            <p:ph type="subTitle" idx="1"/>
          </p:nvPr>
        </p:nvSpPr>
        <p:spPr/>
        <p:txBody>
          <a:bodyPr/>
          <a:lstStyle/>
          <a:p>
            <a:r>
              <a:rPr lang="en-US" dirty="0"/>
              <a:t>Linear search algorithm using linked list</a:t>
            </a:r>
          </a:p>
          <a:p>
            <a:endParaRPr lang="en-US" dirty="0"/>
          </a:p>
        </p:txBody>
      </p:sp>
    </p:spTree>
    <p:extLst>
      <p:ext uri="{BB962C8B-B14F-4D97-AF65-F5344CB8AC3E}">
        <p14:creationId xmlns:p14="http://schemas.microsoft.com/office/powerpoint/2010/main" val="1865562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763417" cy="1400530"/>
          </a:xfrm>
        </p:spPr>
        <p:txBody>
          <a:bodyPr/>
          <a:lstStyle/>
          <a:p>
            <a:r>
              <a:rPr lang="en-US" dirty="0" smtClean="0"/>
              <a:t>Case 3 – Insertion </a:t>
            </a:r>
            <a:endParaRPr lang="en-US" dirty="0"/>
          </a:p>
        </p:txBody>
      </p:sp>
      <p:sp>
        <p:nvSpPr>
          <p:cNvPr id="3" name="Content Placeholder 2"/>
          <p:cNvSpPr>
            <a:spLocks noGrp="1"/>
          </p:cNvSpPr>
          <p:nvPr>
            <p:ph idx="1"/>
          </p:nvPr>
        </p:nvSpPr>
        <p:spPr>
          <a:xfrm>
            <a:off x="1103313" y="2052918"/>
            <a:ext cx="5051828" cy="4195481"/>
          </a:xfrm>
        </p:spPr>
        <p:txBody>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r>
              <a:rPr lang="en-US" dirty="0" smtClean="0">
                <a:solidFill>
                  <a:srgbClr val="EBEBEB"/>
                </a:solidFill>
              </a:rPr>
              <a:t>.</a:t>
            </a:r>
          </a:p>
          <a:p>
            <a:r>
              <a:rPr lang="en-US" dirty="0" smtClean="0">
                <a:solidFill>
                  <a:srgbClr val="EBEBEB"/>
                </a:solidFill>
              </a:rPr>
              <a:t>This substring is then added to Linked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103" y="2052918"/>
            <a:ext cx="4543425" cy="35814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44784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31656" cy="1400530"/>
          </a:xfrm>
        </p:spPr>
        <p:txBody>
          <a:bodyPr/>
          <a:lstStyle/>
          <a:p>
            <a:r>
              <a:rPr lang="en-US" dirty="0" smtClean="0"/>
              <a:t>Case 3 – Insertion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go</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2" name="Table 11"/>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the</a:t>
                      </a:r>
                      <a:endParaRPr lang="en-US" dirty="0"/>
                    </a:p>
                  </a:txBody>
                  <a:tcPr/>
                </a:tc>
              </a:tr>
            </a:tbl>
          </a:graphicData>
        </a:graphic>
      </p:graphicFrame>
      <p:graphicFrame>
        <p:nvGraphicFramePr>
          <p:cNvPr id="14" name="Table 13"/>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market</a:t>
                      </a:r>
                      <a:endParaRPr lang="en-US" dirty="0"/>
                    </a:p>
                  </a:txBody>
                  <a:tcPr/>
                </a:tc>
              </a:tr>
            </a:tbl>
          </a:graphicData>
        </a:graphic>
      </p:graphicFrame>
      <p:cxnSp>
        <p:nvCxnSpPr>
          <p:cNvPr id="15" name="Straight Arrow Connector 14"/>
          <p:cNvCxnSpPr>
            <a:endCxn id="12"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774209" y="6073254"/>
            <a:ext cx="9157648" cy="369332"/>
          </a:xfrm>
          <a:prstGeom prst="rect">
            <a:avLst/>
          </a:prstGeom>
          <a:noFill/>
        </p:spPr>
        <p:txBody>
          <a:bodyPr wrap="square" rtlCol="0">
            <a:spAutoFit/>
          </a:bodyPr>
          <a:lstStyle/>
          <a:p>
            <a:r>
              <a:rPr lang="en-US" dirty="0" smtClean="0"/>
              <a:t>Inserting the word – “market”</a:t>
            </a:r>
            <a:endParaRPr lang="en-US" dirty="0"/>
          </a:p>
        </p:txBody>
      </p:sp>
    </p:spTree>
    <p:extLst>
      <p:ext uri="{BB962C8B-B14F-4D97-AF65-F5344CB8AC3E}">
        <p14:creationId xmlns:p14="http://schemas.microsoft.com/office/powerpoint/2010/main" val="336373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9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Searching</a:t>
            </a:r>
            <a:endParaRPr lang="en-US" dirty="0"/>
          </a:p>
        </p:txBody>
      </p:sp>
      <p:sp>
        <p:nvSpPr>
          <p:cNvPr id="3" name="Content Placeholder 2"/>
          <p:cNvSpPr>
            <a:spLocks noGrp="1"/>
          </p:cNvSpPr>
          <p:nvPr>
            <p:ph idx="1"/>
          </p:nvPr>
        </p:nvSpPr>
        <p:spPr>
          <a:xfrm>
            <a:off x="1103312" y="2052918"/>
            <a:ext cx="4934881" cy="4195481"/>
          </a:xfrm>
        </p:spPr>
        <p:txBody>
          <a:bodyPr/>
          <a:lstStyle/>
          <a:p>
            <a:r>
              <a:rPr lang="en-US" dirty="0">
                <a:solidFill>
                  <a:srgbClr val="EBEBEB"/>
                </a:solidFill>
              </a:rPr>
              <a:t>Word entered to search is transformed to lower case</a:t>
            </a:r>
            <a:r>
              <a:rPr lang="en-US" dirty="0" smtClean="0">
                <a:solidFill>
                  <a:srgbClr val="EBEBEB"/>
                </a:solidFill>
              </a:rPr>
              <a:t>.</a:t>
            </a:r>
          </a:p>
          <a:p>
            <a:r>
              <a:rPr lang="en-US" dirty="0" smtClean="0">
                <a:solidFill>
                  <a:srgbClr val="EBEBEB"/>
                </a:solidFill>
              </a:rPr>
              <a:t>Word is then searched in a file by searching in Linked List of that file.</a:t>
            </a:r>
          </a:p>
          <a:p>
            <a:r>
              <a:rPr lang="en-US" dirty="0" smtClean="0">
                <a:solidFill>
                  <a:srgbClr val="EBEBEB"/>
                </a:solidFill>
              </a:rPr>
              <a:t>Whenever the string matches, Frequency is incremented by 1.</a:t>
            </a:r>
          </a:p>
          <a:p>
            <a:r>
              <a:rPr lang="en-US" dirty="0" smtClean="0">
                <a:solidFill>
                  <a:srgbClr val="EBEBEB"/>
                </a:solidFill>
              </a:rPr>
              <a:t>If no match is found, Frequency returned for that file is 0.</a:t>
            </a:r>
          </a:p>
          <a:p>
            <a:r>
              <a:rPr lang="en-US" dirty="0" smtClean="0">
                <a:solidFill>
                  <a:srgbClr val="EBEBEB"/>
                </a:solidFill>
              </a:rPr>
              <a:t>Same process is repeated for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193" y="2052918"/>
            <a:ext cx="5822529" cy="36245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3030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3 – Searching (Visual Representation)</a:t>
            </a:r>
            <a:endParaRPr lang="en-US" dirty="0"/>
          </a:p>
        </p:txBody>
      </p:sp>
      <p:graphicFrame>
        <p:nvGraphicFramePr>
          <p:cNvPr id="4" name="Table 3"/>
          <p:cNvGraphicFramePr>
            <a:graphicFrameLocks noGrp="1"/>
          </p:cNvGraphicFramePr>
          <p:nvPr>
            <p:extLst/>
          </p:nvPr>
        </p:nvGraphicFramePr>
        <p:xfrm>
          <a:off x="646111"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err="1" smtClean="0"/>
                        <a:t>i</a:t>
                      </a:r>
                      <a:endParaRPr lang="en-US" dirty="0"/>
                    </a:p>
                  </a:txBody>
                  <a:tcPr/>
                </a:tc>
              </a:tr>
            </a:tbl>
          </a:graphicData>
        </a:graphic>
      </p:graphicFrame>
      <p:graphicFrame>
        <p:nvGraphicFramePr>
          <p:cNvPr id="5" name="Table 4"/>
          <p:cNvGraphicFramePr>
            <a:graphicFrameLocks noGrp="1"/>
          </p:cNvGraphicFramePr>
          <p:nvPr>
            <p:extLst/>
          </p:nvPr>
        </p:nvGraphicFramePr>
        <p:xfrm>
          <a:off x="2201956"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want</a:t>
                      </a:r>
                      <a:endParaRPr lang="en-US" dirty="0"/>
                    </a:p>
                  </a:txBody>
                  <a:tcPr/>
                </a:tc>
              </a:tr>
            </a:tbl>
          </a:graphicData>
        </a:graphic>
      </p:graphicFrame>
      <p:graphicFrame>
        <p:nvGraphicFramePr>
          <p:cNvPr id="6" name="Table 5"/>
          <p:cNvGraphicFramePr>
            <a:graphicFrameLocks noGrp="1"/>
          </p:cNvGraphicFramePr>
          <p:nvPr>
            <p:extLst/>
          </p:nvPr>
        </p:nvGraphicFramePr>
        <p:xfrm>
          <a:off x="3773723"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7" name="Table 6"/>
          <p:cNvGraphicFramePr>
            <a:graphicFrameLocks noGrp="1"/>
          </p:cNvGraphicFramePr>
          <p:nvPr>
            <p:extLst/>
          </p:nvPr>
        </p:nvGraphicFramePr>
        <p:xfrm>
          <a:off x="532956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use</a:t>
                      </a:r>
                      <a:endParaRPr lang="en-US" dirty="0"/>
                    </a:p>
                  </a:txBody>
                  <a:tcPr/>
                </a:tc>
              </a:tr>
            </a:tbl>
          </a:graphicData>
        </a:graphic>
      </p:graphicFrame>
      <p:cxnSp>
        <p:nvCxnSpPr>
          <p:cNvPr id="8" name="Straight Arrow Connector 7"/>
          <p:cNvCxnSpPr>
            <a:endCxn id="5" idx="1"/>
          </p:cNvCxnSpPr>
          <p:nvPr/>
        </p:nvCxnSpPr>
        <p:spPr>
          <a:xfrm>
            <a:off x="1912320"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3484087"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042207"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0"/>
          <p:cNvGraphicFramePr>
            <a:graphicFrameLocks noGrp="1"/>
          </p:cNvGraphicFramePr>
          <p:nvPr>
            <p:extLst/>
          </p:nvPr>
        </p:nvGraphicFramePr>
        <p:xfrm>
          <a:off x="6887688"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soap</a:t>
                      </a:r>
                      <a:endParaRPr lang="en-US" dirty="0"/>
                    </a:p>
                  </a:txBody>
                  <a:tcPr/>
                </a:tc>
              </a:tr>
            </a:tbl>
          </a:graphicData>
        </a:graphic>
      </p:graphicFrame>
      <p:graphicFrame>
        <p:nvGraphicFramePr>
          <p:cNvPr id="12" name="Table 11"/>
          <p:cNvGraphicFramePr>
            <a:graphicFrameLocks noGrp="1"/>
          </p:cNvGraphicFramePr>
          <p:nvPr>
            <p:extLst/>
          </p:nvPr>
        </p:nvGraphicFramePr>
        <p:xfrm>
          <a:off x="8459455"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to</a:t>
                      </a:r>
                      <a:endParaRPr lang="en-US" dirty="0"/>
                    </a:p>
                  </a:txBody>
                  <a:tcPr/>
                </a:tc>
              </a:tr>
            </a:tbl>
          </a:graphicData>
        </a:graphic>
      </p:graphicFrame>
      <p:graphicFrame>
        <p:nvGraphicFramePr>
          <p:cNvPr id="13" name="Table 12"/>
          <p:cNvGraphicFramePr>
            <a:graphicFrameLocks noGrp="1"/>
          </p:cNvGraphicFramePr>
          <p:nvPr>
            <p:extLst/>
          </p:nvPr>
        </p:nvGraphicFramePr>
        <p:xfrm>
          <a:off x="10015300" y="3700686"/>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wash</a:t>
                      </a:r>
                      <a:endParaRPr lang="en-US" dirty="0"/>
                    </a:p>
                  </a:txBody>
                  <a:tcPr/>
                </a:tc>
              </a:tr>
            </a:tbl>
          </a:graphicData>
        </a:graphic>
      </p:graphicFrame>
      <p:cxnSp>
        <p:nvCxnSpPr>
          <p:cNvPr id="14" name="Straight Arrow Connector 13"/>
          <p:cNvCxnSpPr>
            <a:endCxn id="11" idx="1"/>
          </p:cNvCxnSpPr>
          <p:nvPr/>
        </p:nvCxnSpPr>
        <p:spPr>
          <a:xfrm>
            <a:off x="6598052" y="3927707"/>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8169819" y="3940782"/>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9727939" y="3929409"/>
            <a:ext cx="2896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1282890" y="3193576"/>
            <a:ext cx="0" cy="50496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nvPr>
        </p:nvGraphicFramePr>
        <p:xfrm>
          <a:off x="3648737" y="5127891"/>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23" name="Table 22"/>
          <p:cNvGraphicFramePr>
            <a:graphicFrameLocks noGrp="1"/>
          </p:cNvGraphicFramePr>
          <p:nvPr>
            <p:extLst/>
          </p:nvPr>
        </p:nvGraphicFramePr>
        <p:xfrm>
          <a:off x="3630828" y="5132780"/>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1</a:t>
                      </a:r>
                      <a:endParaRPr lang="en-US" dirty="0"/>
                    </a:p>
                  </a:txBody>
                  <a:tcPr/>
                </a:tc>
              </a:tr>
            </a:tbl>
          </a:graphicData>
        </a:graphic>
      </p:graphicFrame>
      <p:graphicFrame>
        <p:nvGraphicFramePr>
          <p:cNvPr id="24" name="Table 23"/>
          <p:cNvGraphicFramePr>
            <a:graphicFrameLocks noGrp="1"/>
          </p:cNvGraphicFramePr>
          <p:nvPr>
            <p:extLst/>
          </p:nvPr>
        </p:nvGraphicFramePr>
        <p:xfrm>
          <a:off x="3640841" y="5138323"/>
          <a:ext cx="3093257" cy="1122783"/>
        </p:xfrm>
        <a:graphic>
          <a:graphicData uri="http://schemas.openxmlformats.org/drawingml/2006/table">
            <a:tbl>
              <a:tblPr firstRow="1" bandRow="1">
                <a:tableStyleId>{5C22544A-7EE6-4342-B048-85BDC9FD1C3A}</a:tableStyleId>
              </a:tblPr>
              <a:tblGrid>
                <a:gridCol w="3093257"/>
              </a:tblGrid>
              <a:tr h="1122783">
                <a:tc>
                  <a:txBody>
                    <a:bodyPr/>
                    <a:lstStyle/>
                    <a:p>
                      <a:pPr algn="ctr"/>
                      <a:endParaRPr lang="en-US" dirty="0" smtClean="0"/>
                    </a:p>
                    <a:p>
                      <a:pPr algn="ctr"/>
                      <a:r>
                        <a:rPr lang="en-US" dirty="0" smtClean="0"/>
                        <a:t>Frequency = 2</a:t>
                      </a:r>
                      <a:endParaRPr lang="en-US" dirty="0"/>
                    </a:p>
                  </a:txBody>
                  <a:tcPr/>
                </a:tc>
              </a:tr>
            </a:tbl>
          </a:graphicData>
        </a:graphic>
      </p:graphicFrame>
      <p:sp>
        <p:nvSpPr>
          <p:cNvPr id="21" name="TextBox 20"/>
          <p:cNvSpPr txBox="1"/>
          <p:nvPr/>
        </p:nvSpPr>
        <p:spPr>
          <a:xfrm>
            <a:off x="1727245" y="6278994"/>
            <a:ext cx="9157648" cy="369332"/>
          </a:xfrm>
          <a:prstGeom prst="rect">
            <a:avLst/>
          </a:prstGeom>
          <a:noFill/>
        </p:spPr>
        <p:txBody>
          <a:bodyPr wrap="square" rtlCol="0">
            <a:spAutoFit/>
          </a:bodyPr>
          <a:lstStyle/>
          <a:p>
            <a:r>
              <a:rPr lang="en-US" dirty="0" smtClean="0"/>
              <a:t>Searching the word – “to”</a:t>
            </a:r>
            <a:endParaRPr lang="en-US" dirty="0"/>
          </a:p>
        </p:txBody>
      </p:sp>
    </p:spTree>
    <p:extLst>
      <p:ext uri="{BB962C8B-B14F-4D97-AF65-F5344CB8AC3E}">
        <p14:creationId xmlns:p14="http://schemas.microsoft.com/office/powerpoint/2010/main" val="212224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1.66667E-6 3.7037E-6 L 0.125 3.7037E-6 " pathEditMode="relative" rAng="0" ptsTypes="AA">
                                      <p:cBhvr>
                                        <p:cTn id="6" dur="1000" fill="hold"/>
                                        <p:tgtEl>
                                          <p:spTgt spid="20"/>
                                        </p:tgtEl>
                                        <p:attrNameLst>
                                          <p:attrName>ppt_x</p:attrName>
                                          <p:attrName>ppt_y</p:attrName>
                                        </p:attrNameLst>
                                      </p:cBhvr>
                                      <p:rCtr x="6250" y="0"/>
                                    </p:animMotion>
                                  </p:childTnLst>
                                </p:cTn>
                              </p:par>
                            </p:childTnLst>
                          </p:cTn>
                        </p:par>
                        <p:par>
                          <p:cTn id="7" fill="hold">
                            <p:stCondLst>
                              <p:cond delay="1000"/>
                            </p:stCondLst>
                            <p:childTnLst>
                              <p:par>
                                <p:cTn id="8" presetID="63" presetClass="path" presetSubtype="0" accel="50000" decel="50000" fill="hold" nodeType="afterEffect">
                                  <p:stCondLst>
                                    <p:cond delay="600"/>
                                  </p:stCondLst>
                                  <p:childTnLst>
                                    <p:animMotion origin="layout" path="M 0.125 3.7037E-6 L 0.2556 3.7037E-6 " pathEditMode="relative" rAng="0" ptsTypes="AA">
                                      <p:cBhvr>
                                        <p:cTn id="9" dur="1000" fill="hold"/>
                                        <p:tgtEl>
                                          <p:spTgt spid="20"/>
                                        </p:tgtEl>
                                        <p:attrNameLst>
                                          <p:attrName>ppt_x</p:attrName>
                                          <p:attrName>ppt_y</p:attrName>
                                        </p:attrNameLst>
                                      </p:cBhvr>
                                      <p:rCtr x="6523" y="0"/>
                                    </p:animMotion>
                                  </p:childTnLst>
                                </p:cTn>
                              </p:par>
                            </p:childTnLst>
                          </p:cTn>
                        </p:par>
                        <p:par>
                          <p:cTn id="10" fill="hold">
                            <p:stCondLst>
                              <p:cond delay="2600"/>
                            </p:stCondLst>
                            <p:childTnLst>
                              <p:par>
                                <p:cTn id="11" presetID="26" presetClass="emph" presetSubtype="0" fill="hold" nodeType="afterEffect">
                                  <p:stCondLst>
                                    <p:cond delay="400"/>
                                  </p:stCondLst>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par>
                          <p:cTn id="14" fill="hold">
                            <p:stCondLst>
                              <p:cond delay="3500"/>
                            </p:stCondLst>
                            <p:childTnLst>
                              <p:par>
                                <p:cTn id="15" presetID="26" presetClass="emph" presetSubtype="0" fill="hold" nodeType="after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par>
                          <p:cTn id="18" fill="hold">
                            <p:stCondLst>
                              <p:cond delay="4000"/>
                            </p:stCondLst>
                            <p:childTnLst>
                              <p:par>
                                <p:cTn id="19" presetID="1" presetClass="entr" presetSubtype="0" fill="hold" nodeType="after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par>
                                <p:cTn id="21" presetID="26" presetClass="emph" presetSubtype="0" fill="hold" nodeType="withEffect">
                                  <p:stCondLst>
                                    <p:cond delay="500"/>
                                  </p:stCondLst>
                                  <p:childTnLst>
                                    <p:animEffect transition="out" filter="fade">
                                      <p:cBhvr>
                                        <p:cTn id="22" dur="500" tmFilter="0, 0; .2, .5; .8, .5; 1, 0"/>
                                        <p:tgtEl>
                                          <p:spTgt spid="23"/>
                                        </p:tgtEl>
                                      </p:cBhvr>
                                    </p:animEffect>
                                    <p:animScale>
                                      <p:cBhvr>
                                        <p:cTn id="23" dur="250" autoRev="1" fill="hold"/>
                                        <p:tgtEl>
                                          <p:spTgt spid="23"/>
                                        </p:tgtEl>
                                      </p:cBhvr>
                                      <p:by x="105000" y="105000"/>
                                    </p:animScale>
                                  </p:childTnLst>
                                </p:cTn>
                              </p:par>
                            </p:childTnLst>
                          </p:cTn>
                        </p:par>
                        <p:par>
                          <p:cTn id="24" fill="hold">
                            <p:stCondLst>
                              <p:cond delay="5000"/>
                            </p:stCondLst>
                            <p:childTnLst>
                              <p:par>
                                <p:cTn id="25" presetID="26" presetClass="emph" presetSubtype="0" fill="hold" nodeType="afterEffect">
                                  <p:stCondLst>
                                    <p:cond delay="0"/>
                                  </p:stCondLst>
                                  <p:childTnLst>
                                    <p:animEffect transition="out" filter="fade">
                                      <p:cBhvr>
                                        <p:cTn id="26" dur="500" tmFilter="0, 0; .2, .5; .8, .5; 1, 0"/>
                                        <p:tgtEl>
                                          <p:spTgt spid="23"/>
                                        </p:tgtEl>
                                      </p:cBhvr>
                                    </p:animEffect>
                                    <p:animScale>
                                      <p:cBhvr>
                                        <p:cTn id="27" dur="250" autoRev="1" fill="hold"/>
                                        <p:tgtEl>
                                          <p:spTgt spid="23"/>
                                        </p:tgtEl>
                                      </p:cBhvr>
                                      <p:by x="105000" y="105000"/>
                                    </p:animScale>
                                  </p:childTnLst>
                                </p:cTn>
                              </p:par>
                            </p:childTnLst>
                          </p:cTn>
                        </p:par>
                        <p:par>
                          <p:cTn id="28" fill="hold">
                            <p:stCondLst>
                              <p:cond delay="5500"/>
                            </p:stCondLst>
                            <p:childTnLst>
                              <p:par>
                                <p:cTn id="29" presetID="63" presetClass="path" presetSubtype="0" accel="50000" decel="50000" fill="hold" nodeType="afterEffect">
                                  <p:stCondLst>
                                    <p:cond delay="400"/>
                                  </p:stCondLst>
                                  <p:childTnLst>
                                    <p:animMotion origin="layout" path="M 0.2556 3.7037E-6 L 0.38359 3.7037E-6 " pathEditMode="relative" rAng="0" ptsTypes="AA">
                                      <p:cBhvr>
                                        <p:cTn id="30" dur="1000" fill="hold"/>
                                        <p:tgtEl>
                                          <p:spTgt spid="20"/>
                                        </p:tgtEl>
                                        <p:attrNameLst>
                                          <p:attrName>ppt_x</p:attrName>
                                          <p:attrName>ppt_y</p:attrName>
                                        </p:attrNameLst>
                                      </p:cBhvr>
                                      <p:rCtr x="6393" y="0"/>
                                    </p:animMotion>
                                  </p:childTnLst>
                                </p:cTn>
                              </p:par>
                            </p:childTnLst>
                          </p:cTn>
                        </p:par>
                        <p:par>
                          <p:cTn id="31" fill="hold">
                            <p:stCondLst>
                              <p:cond delay="6900"/>
                            </p:stCondLst>
                            <p:childTnLst>
                              <p:par>
                                <p:cTn id="32" presetID="63" presetClass="path" presetSubtype="0" accel="50000" decel="50000" fill="hold" nodeType="afterEffect">
                                  <p:stCondLst>
                                    <p:cond delay="400"/>
                                  </p:stCondLst>
                                  <p:childTnLst>
                                    <p:animMotion origin="layout" path="M 0.38359 3.7037E-6 L 0.51159 3.7037E-6 " pathEditMode="relative" rAng="0" ptsTypes="AA">
                                      <p:cBhvr>
                                        <p:cTn id="33" dur="1000" fill="hold"/>
                                        <p:tgtEl>
                                          <p:spTgt spid="20"/>
                                        </p:tgtEl>
                                        <p:attrNameLst>
                                          <p:attrName>ppt_x</p:attrName>
                                          <p:attrName>ppt_y</p:attrName>
                                        </p:attrNameLst>
                                      </p:cBhvr>
                                      <p:rCtr x="6393" y="0"/>
                                    </p:animMotion>
                                  </p:childTnLst>
                                </p:cTn>
                              </p:par>
                            </p:childTnLst>
                          </p:cTn>
                        </p:par>
                        <p:par>
                          <p:cTn id="34" fill="hold">
                            <p:stCondLst>
                              <p:cond delay="8300"/>
                            </p:stCondLst>
                            <p:childTnLst>
                              <p:par>
                                <p:cTn id="35" presetID="63" presetClass="path" presetSubtype="0" accel="50000" decel="50000" fill="hold" nodeType="afterEffect">
                                  <p:stCondLst>
                                    <p:cond delay="300"/>
                                  </p:stCondLst>
                                  <p:childTnLst>
                                    <p:animMotion origin="layout" path="M 0.51159 3.7037E-6 L 0.63958 3.7037E-6 " pathEditMode="relative" rAng="0" ptsTypes="AA">
                                      <p:cBhvr>
                                        <p:cTn id="36" dur="1000" fill="hold"/>
                                        <p:tgtEl>
                                          <p:spTgt spid="20"/>
                                        </p:tgtEl>
                                        <p:attrNameLst>
                                          <p:attrName>ppt_x</p:attrName>
                                          <p:attrName>ppt_y</p:attrName>
                                        </p:attrNameLst>
                                      </p:cBhvr>
                                      <p:rCtr x="6393" y="0"/>
                                    </p:animMotion>
                                  </p:childTnLst>
                                </p:cTn>
                              </p:par>
                            </p:childTnLst>
                          </p:cTn>
                        </p:par>
                        <p:par>
                          <p:cTn id="37" fill="hold">
                            <p:stCondLst>
                              <p:cond delay="9600"/>
                            </p:stCondLst>
                            <p:childTnLst>
                              <p:par>
                                <p:cTn id="38" presetID="26" presetClass="emph" presetSubtype="0" fill="hold" nodeType="afterEffect">
                                  <p:stCondLst>
                                    <p:cond delay="400"/>
                                  </p:stCondLst>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par>
                          <p:cTn id="41" fill="hold">
                            <p:stCondLst>
                              <p:cond delay="10500"/>
                            </p:stCondLst>
                            <p:childTnLst>
                              <p:par>
                                <p:cTn id="42" presetID="26" presetClass="emph" presetSubtype="0" fill="hold" nodeType="after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11000"/>
                            </p:stCondLst>
                            <p:childTnLst>
                              <p:par>
                                <p:cTn id="46" presetID="1" presetClass="entr" presetSubtype="0" fill="hold" nodeType="afterEffect">
                                  <p:stCondLst>
                                    <p:cond delay="400"/>
                                  </p:stCondLst>
                                  <p:childTnLst>
                                    <p:set>
                                      <p:cBhvr>
                                        <p:cTn id="47" dur="1" fill="hold">
                                          <p:stCondLst>
                                            <p:cond delay="0"/>
                                          </p:stCondLst>
                                        </p:cTn>
                                        <p:tgtEl>
                                          <p:spTgt spid="24"/>
                                        </p:tgtEl>
                                        <p:attrNameLst>
                                          <p:attrName>style.visibility</p:attrName>
                                        </p:attrNameLst>
                                      </p:cBhvr>
                                      <p:to>
                                        <p:strVal val="visible"/>
                                      </p:to>
                                    </p:set>
                                  </p:childTnLst>
                                </p:cTn>
                              </p:par>
                              <p:par>
                                <p:cTn id="48" presetID="26" presetClass="emph" presetSubtype="0" fill="hold" nodeType="withEffect">
                                  <p:stCondLst>
                                    <p:cond delay="400"/>
                                  </p:stCondLst>
                                  <p:childTnLst>
                                    <p:animEffect transition="out" filter="fade">
                                      <p:cBhvr>
                                        <p:cTn id="49" dur="500" tmFilter="0, 0; .2, .5; .8, .5; 1, 0"/>
                                        <p:tgtEl>
                                          <p:spTgt spid="24"/>
                                        </p:tgtEl>
                                      </p:cBhvr>
                                    </p:animEffect>
                                    <p:animScale>
                                      <p:cBhvr>
                                        <p:cTn id="50" dur="250" autoRev="1" fill="hold"/>
                                        <p:tgtEl>
                                          <p:spTgt spid="24"/>
                                        </p:tgtEl>
                                      </p:cBhvr>
                                      <p:by x="105000" y="105000"/>
                                    </p:animScale>
                                  </p:childTnLst>
                                </p:cTn>
                              </p:par>
                            </p:childTnLst>
                          </p:cTn>
                        </p:par>
                        <p:par>
                          <p:cTn id="51" fill="hold">
                            <p:stCondLst>
                              <p:cond delay="11900"/>
                            </p:stCondLst>
                            <p:childTnLst>
                              <p:par>
                                <p:cTn id="52" presetID="26" presetClass="emph" presetSubtype="0" fill="hold" nodeType="afterEffect">
                                  <p:stCondLst>
                                    <p:cond delay="0"/>
                                  </p:stCondLst>
                                  <p:childTnLst>
                                    <p:animEffect transition="out" filter="fade">
                                      <p:cBhvr>
                                        <p:cTn id="53" dur="500" tmFilter="0, 0; .2, .5; .8, .5; 1, 0"/>
                                        <p:tgtEl>
                                          <p:spTgt spid="24"/>
                                        </p:tgtEl>
                                      </p:cBhvr>
                                    </p:animEffect>
                                    <p:animScale>
                                      <p:cBhvr>
                                        <p:cTn id="54" dur="250" autoRev="1" fill="hold"/>
                                        <p:tgtEl>
                                          <p:spTgt spid="24"/>
                                        </p:tgtEl>
                                      </p:cBhvr>
                                      <p:by x="105000" y="105000"/>
                                    </p:animScale>
                                  </p:childTnLst>
                                </p:cTn>
                              </p:par>
                            </p:childTnLst>
                          </p:cTn>
                        </p:par>
                        <p:par>
                          <p:cTn id="55" fill="hold">
                            <p:stCondLst>
                              <p:cond delay="12400"/>
                            </p:stCondLst>
                            <p:childTnLst>
                              <p:par>
                                <p:cTn id="56" presetID="63" presetClass="path" presetSubtype="0" accel="50000" decel="50000" fill="hold" nodeType="afterEffect">
                                  <p:stCondLst>
                                    <p:cond delay="500"/>
                                  </p:stCondLst>
                                  <p:childTnLst>
                                    <p:animMotion origin="layout" path="M 0.63958 3.7037E-6 L 0.7664 3.7037E-6 " pathEditMode="relative" rAng="0" ptsTypes="AA">
                                      <p:cBhvr>
                                        <p:cTn id="57" dur="1000" fill="hold"/>
                                        <p:tgtEl>
                                          <p:spTgt spid="20"/>
                                        </p:tgtEl>
                                        <p:attrNameLst>
                                          <p:attrName>ppt_x</p:attrName>
                                          <p:attrName>ppt_y</p:attrName>
                                        </p:attrNameLst>
                                      </p:cBhvr>
                                      <p:rCtr x="63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the program</a:t>
            </a:r>
            <a:endParaRPr lang="en-IN" dirty="0"/>
          </a:p>
        </p:txBody>
      </p:sp>
      <p:sp>
        <p:nvSpPr>
          <p:cNvPr id="3" name="Content Placeholder 2"/>
          <p:cNvSpPr>
            <a:spLocks noGrp="1"/>
          </p:cNvSpPr>
          <p:nvPr>
            <p:ph idx="1"/>
          </p:nvPr>
        </p:nvSpPr>
        <p:spPr/>
        <p:txBody>
          <a:bodyPr/>
          <a:lstStyle/>
          <a:p>
            <a:r>
              <a:rPr lang="en-IN" dirty="0" smtClean="0"/>
              <a:t>The program uses the unordered map feature of C++11 which can be compiled by C++11</a:t>
            </a:r>
          </a:p>
          <a:p>
            <a:pPr marL="0" indent="0">
              <a:buNone/>
            </a:pPr>
            <a:endParaRPr lang="en-IN" dirty="0" smtClean="0"/>
          </a:p>
          <a:p>
            <a:pPr marL="0" indent="0">
              <a:buNone/>
            </a:pPr>
            <a:endParaRPr lang="en-IN" dirty="0"/>
          </a:p>
          <a:p>
            <a:pPr marL="0" indent="0">
              <a:buNone/>
            </a:pPr>
            <a:r>
              <a:rPr lang="en-IN" dirty="0" smtClean="0"/>
              <a:t>					</a:t>
            </a:r>
            <a:r>
              <a:rPr lang="en-IN" sz="2800" dirty="0" smtClean="0"/>
              <a:t>g++ -std=c++11 main.cpp</a:t>
            </a:r>
            <a:endParaRPr lang="en-IN" dirty="0"/>
          </a:p>
        </p:txBody>
      </p:sp>
    </p:spTree>
    <p:extLst>
      <p:ext uri="{BB962C8B-B14F-4D97-AF65-F5344CB8AC3E}">
        <p14:creationId xmlns:p14="http://schemas.microsoft.com/office/powerpoint/2010/main" val="2394879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Insertion in the link list takes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(1)</m:t>
                    </m:r>
                  </m:oMath>
                </a14:m>
                <a:r>
                  <a:rPr lang="en-US" dirty="0" smtClean="0"/>
                  <a:t> time. Inserting </a:t>
                </a:r>
                <a14:m>
                  <m:oMath xmlns:m="http://schemas.openxmlformats.org/officeDocument/2006/math">
                    <m:r>
                      <a:rPr lang="en-US" sz="2800" b="0" i="1" smtClean="0">
                        <a:latin typeface="Cambria Math" panose="02040503050406030204" pitchFamily="18" charset="0"/>
                      </a:rPr>
                      <m:t>𝑛</m:t>
                    </m:r>
                  </m:oMath>
                </a14:m>
                <a:r>
                  <a:rPr lang="en-US" dirty="0" smtClean="0"/>
                  <a:t> words will take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time.</a:t>
                </a:r>
              </a:p>
              <a:p>
                <a:r>
                  <a:rPr lang="en-US" dirty="0" smtClean="0"/>
                  <a:t>A brute force searching leads to an average time complexity of </a:t>
                </a:r>
                <a14:m>
                  <m:oMath xmlns:m="http://schemas.openxmlformats.org/officeDocument/2006/math">
                    <m:r>
                      <a:rPr lang="en-US" sz="2800" b="0" i="1" smtClean="0">
                        <a:latin typeface="Cambria Math" panose="02040503050406030204" pitchFamily="18" charset="0"/>
                      </a:rPr>
                      <m:t>𝑂</m:t>
                    </m:r>
                    <m:d>
                      <m:dPr>
                        <m:ctrlPr>
                          <a:rPr lang="en-US" sz="2800" b="0" i="1" smtClean="0">
                            <a:latin typeface="Cambria Math"/>
                          </a:rPr>
                        </m:ctrlPr>
                      </m:dPr>
                      <m:e>
                        <m:f>
                          <m:fPr>
                            <m:ctrlPr>
                              <a:rPr lang="en-US" sz="2800" b="0" i="1" smtClean="0">
                                <a:latin typeface="Cambria Math"/>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𝐹</m:t>
                            </m:r>
                          </m:den>
                        </m:f>
                      </m:e>
                    </m:d>
                  </m:oMath>
                </a14:m>
                <a:r>
                  <a:rPr lang="en-US" dirty="0" smtClean="0"/>
                  <a:t> in each file. For F files, the time complexity becomes </a:t>
                </a:r>
                <a14:m>
                  <m:oMath xmlns:m="http://schemas.openxmlformats.org/officeDocument/2006/math">
                    <m:r>
                      <m:rPr>
                        <m:sty m:val="p"/>
                      </m:rPr>
                      <a:rPr lang="el-GR" sz="2800" i="1" smtClean="0">
                        <a:latin typeface="Cambria Math" panose="02040503050406030204" pitchFamily="18" charset="0"/>
                      </a:rPr>
                      <m:t>θ</m:t>
                    </m:r>
                    <m:d>
                      <m:dPr>
                        <m:ctrlPr>
                          <a:rPr lang="en-US" sz="2800" b="0" i="1" smtClean="0">
                            <a:latin typeface="Cambria Math"/>
                          </a:rPr>
                        </m:ctrlPr>
                      </m:dPr>
                      <m:e>
                        <m:f>
                          <m:fPr>
                            <m:ctrlPr>
                              <a:rPr lang="en-IN" sz="2800" b="0" i="1" smtClean="0">
                                <a:latin typeface="Cambria Math"/>
                              </a:rPr>
                            </m:ctrlPr>
                          </m:fPr>
                          <m:num>
                            <m:r>
                              <a:rPr lang="en-US"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r>
                          <a:rPr lang="en-IN" sz="2800" b="0" i="1" smtClean="0">
                            <a:latin typeface="Cambria Math" panose="02040503050406030204" pitchFamily="18" charset="0"/>
                          </a:rPr>
                          <m:t>𝐹</m:t>
                        </m:r>
                      </m:e>
                    </m:d>
                    <m:r>
                      <a:rPr lang="en-IN" sz="2800" b="0" i="1" smtClean="0">
                        <a:latin typeface="Cambria Math" panose="02040503050406030204" pitchFamily="18" charset="0"/>
                      </a:rPr>
                      <m:t>= </m:t>
                    </m:r>
                    <m:r>
                      <m:rPr>
                        <m:sty m:val="p"/>
                      </m:rPr>
                      <a:rPr lang="el-GR" sz="2800" b="0" i="1" smtClean="0">
                        <a:latin typeface="Cambria Math" panose="02040503050406030204" pitchFamily="18" charset="0"/>
                      </a:rPr>
                      <m:t>θ</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a:stretch>
              </a:blipFill>
            </p:spPr>
            <p:txBody>
              <a:bodyPr/>
              <a:lstStyle/>
              <a:p>
                <a:r>
                  <a:rPr lang="en-IN">
                    <a:noFill/>
                  </a:rPr>
                  <a:t> </a:t>
                </a:r>
              </a:p>
            </p:txBody>
          </p:sp>
        </mc:Fallback>
      </mc:AlternateContent>
    </p:spTree>
    <p:extLst>
      <p:ext uri="{BB962C8B-B14F-4D97-AF65-F5344CB8AC3E}">
        <p14:creationId xmlns:p14="http://schemas.microsoft.com/office/powerpoint/2010/main" val="11933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 – Pros and Cons </a:t>
            </a:r>
            <a:endParaRPr lang="en-US" dirty="0"/>
          </a:p>
        </p:txBody>
      </p:sp>
      <p:sp>
        <p:nvSpPr>
          <p:cNvPr id="3" name="Content Placeholder 2"/>
          <p:cNvSpPr>
            <a:spLocks noGrp="1"/>
          </p:cNvSpPr>
          <p:nvPr>
            <p:ph idx="1"/>
          </p:nvPr>
        </p:nvSpPr>
        <p:spPr/>
        <p:txBody>
          <a:bodyPr/>
          <a:lstStyle/>
          <a:p>
            <a:r>
              <a:rPr lang="en-US" dirty="0" smtClean="0"/>
              <a:t>Pros – </a:t>
            </a:r>
          </a:p>
          <a:p>
            <a:pPr lvl="1"/>
            <a:r>
              <a:rPr lang="en-US" dirty="0" smtClean="0"/>
              <a:t>It takes even less time (via constant factor) than that in Case 1 as no hash values are calculated.</a:t>
            </a:r>
          </a:p>
          <a:p>
            <a:r>
              <a:rPr lang="en-US" dirty="0" smtClean="0"/>
              <a:t>Cons – </a:t>
            </a:r>
          </a:p>
          <a:p>
            <a:pPr lvl="1"/>
            <a:r>
              <a:rPr lang="en-US" dirty="0"/>
              <a:t>As each word is stored every time it appears on the file, so huge amount of memory is wasted.</a:t>
            </a:r>
          </a:p>
          <a:p>
            <a:pPr lvl="1"/>
            <a:r>
              <a:rPr lang="en-US" dirty="0"/>
              <a:t>A Linked list takes up a lot of space in pointers, making the data structure bulky.</a:t>
            </a:r>
          </a:p>
          <a:p>
            <a:pPr lvl="1"/>
            <a:r>
              <a:rPr lang="en-US" dirty="0"/>
              <a:t>Time taken to search a word is linear in the number of nodes in the linked list</a:t>
            </a:r>
            <a:r>
              <a:rPr lang="en-US" dirty="0" smtClean="0"/>
              <a:t>.</a:t>
            </a:r>
          </a:p>
          <a:p>
            <a:pPr lvl="1"/>
            <a:endParaRPr lang="en-US" dirty="0"/>
          </a:p>
        </p:txBody>
      </p:sp>
    </p:spTree>
    <p:extLst>
      <p:ext uri="{BB962C8B-B14F-4D97-AF65-F5344CB8AC3E}">
        <p14:creationId xmlns:p14="http://schemas.microsoft.com/office/powerpoint/2010/main" val="2275507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- 4</a:t>
            </a:r>
            <a:endParaRPr lang="en-US" dirty="0"/>
          </a:p>
        </p:txBody>
      </p:sp>
      <p:sp>
        <p:nvSpPr>
          <p:cNvPr id="5" name="Subtitle 4"/>
          <p:cNvSpPr>
            <a:spLocks noGrp="1"/>
          </p:cNvSpPr>
          <p:nvPr>
            <p:ph type="subTitle" idx="1"/>
          </p:nvPr>
        </p:nvSpPr>
        <p:spPr/>
        <p:txBody>
          <a:bodyPr/>
          <a:lstStyle/>
          <a:p>
            <a:r>
              <a:rPr lang="en-US" dirty="0"/>
              <a:t>Balanced Trees using maps storing frequency</a:t>
            </a:r>
          </a:p>
          <a:p>
            <a:endParaRPr lang="en-US" dirty="0"/>
          </a:p>
        </p:txBody>
      </p:sp>
    </p:spTree>
    <p:extLst>
      <p:ext uri="{BB962C8B-B14F-4D97-AF65-F5344CB8AC3E}">
        <p14:creationId xmlns:p14="http://schemas.microsoft.com/office/powerpoint/2010/main" val="3374207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Insertion </a:t>
            </a:r>
            <a:endParaRPr lang="en-US" dirty="0"/>
          </a:p>
        </p:txBody>
      </p:sp>
      <p:sp>
        <p:nvSpPr>
          <p:cNvPr id="3" name="Content Placeholder 2"/>
          <p:cNvSpPr>
            <a:spLocks noGrp="1"/>
          </p:cNvSpPr>
          <p:nvPr>
            <p:ph idx="1"/>
          </p:nvPr>
        </p:nvSpPr>
        <p:spPr>
          <a:xfrm>
            <a:off x="1103313" y="2052918"/>
            <a:ext cx="4969942" cy="4195481"/>
          </a:xfrm>
        </p:spPr>
        <p:txBody>
          <a:bodyPr>
            <a:normAutofit lnSpcReduction="1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smtClean="0"/>
              <a:t>Substring </a:t>
            </a:r>
            <a:r>
              <a:rPr lang="en-US" dirty="0"/>
              <a:t>is searched in the </a:t>
            </a:r>
            <a:r>
              <a:rPr lang="en-US" dirty="0" smtClean="0"/>
              <a:t>map </a:t>
            </a:r>
            <a:r>
              <a:rPr lang="en-US" dirty="0"/>
              <a:t>for that particular file</a:t>
            </a:r>
            <a:r>
              <a:rPr lang="en-US" dirty="0" smtClean="0"/>
              <a:t>.</a:t>
            </a:r>
          </a:p>
          <a:p>
            <a:pPr lvl="1"/>
            <a:r>
              <a:rPr lang="en-US" dirty="0"/>
              <a:t>If the </a:t>
            </a:r>
            <a:r>
              <a:rPr lang="en-US" dirty="0" smtClean="0"/>
              <a:t>substring </a:t>
            </a:r>
            <a:r>
              <a:rPr lang="en-US" dirty="0"/>
              <a:t>is found then </a:t>
            </a:r>
            <a:r>
              <a:rPr lang="en-US" dirty="0" smtClean="0"/>
              <a:t>frequency </a:t>
            </a:r>
            <a:r>
              <a:rPr lang="en-US" dirty="0"/>
              <a:t>is incremented by </a:t>
            </a:r>
            <a:r>
              <a:rPr lang="en-US" dirty="0" smtClean="0"/>
              <a:t>1.</a:t>
            </a:r>
          </a:p>
          <a:p>
            <a:pPr lvl="1"/>
            <a:r>
              <a:rPr lang="en-US" dirty="0" smtClean="0"/>
              <a:t>Else the substring </a:t>
            </a:r>
            <a:r>
              <a:rPr lang="en-US" dirty="0"/>
              <a:t>is added as a </a:t>
            </a:r>
            <a:r>
              <a:rPr lang="en-US" dirty="0" smtClean="0"/>
              <a:t>new </a:t>
            </a:r>
            <a:r>
              <a:rPr lang="en-US" dirty="0"/>
              <a:t>node to the balanced tree(map</a:t>
            </a:r>
            <a:r>
              <a:rPr lang="en-US" dirty="0" smtClean="0"/>
              <a:t>) with frequency 1.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19" y="2052918"/>
            <a:ext cx="5046117" cy="4620284"/>
          </a:xfrm>
          <a:prstGeom prst="rect">
            <a:avLst/>
          </a:prstGeom>
        </p:spPr>
      </p:pic>
    </p:spTree>
    <p:extLst>
      <p:ext uri="{BB962C8B-B14F-4D97-AF65-F5344CB8AC3E}">
        <p14:creationId xmlns:p14="http://schemas.microsoft.com/office/powerpoint/2010/main" val="320769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13543" cy="1400530"/>
          </a:xfrm>
        </p:spPr>
        <p:txBody>
          <a:bodyPr/>
          <a:lstStyle/>
          <a:p>
            <a:r>
              <a:rPr lang="en-US" dirty="0" smtClean="0"/>
              <a:t>Case 4 – Insertion (Visual Representation)</a:t>
            </a:r>
            <a:endParaRPr lang="en-US" dirty="0"/>
          </a:p>
        </p:txBody>
      </p:sp>
      <p:graphicFrame>
        <p:nvGraphicFramePr>
          <p:cNvPr id="6" name="Table 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graphicFrame>
        <p:nvGraphicFramePr>
          <p:cNvPr id="7" name="Table 6"/>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2" name="Table 11"/>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13" name="Table 1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14" name="Table 13"/>
          <p:cNvGraphicFramePr>
            <a:graphicFrameLocks noGrp="1"/>
          </p:cNvGraphicFramePr>
          <p:nvPr>
            <p:extLst/>
          </p:nvPr>
        </p:nvGraphicFramePr>
        <p:xfrm>
          <a:off x="3813907" y="409939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15" name="Table 14"/>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16" name="Table 15"/>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17" name="Table 16"/>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18" name="Table 17"/>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19" name="Table 18"/>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graphicFrame>
        <p:nvGraphicFramePr>
          <p:cNvPr id="20" name="Table 19"/>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graphicFrame>
        <p:nvGraphicFramePr>
          <p:cNvPr id="21" name="Table 20"/>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22" name="Table 2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23" name="Table 22"/>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24" name="Table 23"/>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28" name="Straight Connector 27"/>
          <p:cNvCxnSpPr>
            <a:endCxn id="7" idx="0"/>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2"/>
            <a:endCxn id="12" idx="0"/>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14" idx="0"/>
          </p:cNvCxnSpPr>
          <p:nvPr/>
        </p:nvCxnSpPr>
        <p:spPr>
          <a:xfrm>
            <a:off x="3250418" y="3559132"/>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5"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2"/>
            <a:endCxn id="16"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17"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3" idx="2"/>
            <a:endCxn id="18"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4" idx="2"/>
            <a:endCxn id="19" idx="0"/>
          </p:cNvCxnSpPr>
          <p:nvPr/>
        </p:nvCxnSpPr>
        <p:spPr>
          <a:xfrm flipH="1">
            <a:off x="3921538" y="4841072"/>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668910" y="4841072"/>
            <a:ext cx="729736" cy="52207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21"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22"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endCxn id="23"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endCxn id="24"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8" name="Table 67"/>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sp>
        <p:nvSpPr>
          <p:cNvPr id="69" name="Up Arrow 6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29485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875E-6 7.40741E-7 L 0.2444 0.17986 " pathEditMode="relative" rAng="0" ptsTypes="AA">
                                      <p:cBhvr>
                                        <p:cTn id="6" dur="1000" fill="hold"/>
                                        <p:tgtEl>
                                          <p:spTgt spid="69"/>
                                        </p:tgtEl>
                                        <p:attrNameLst>
                                          <p:attrName>ppt_x</p:attrName>
                                          <p:attrName>ppt_y</p:attrName>
                                        </p:attrNameLst>
                                      </p:cBhvr>
                                      <p:rCtr x="12214" y="8981"/>
                                    </p:animMotion>
                                  </p:childTnLst>
                                </p:cTn>
                              </p:par>
                            </p:childTnLst>
                          </p:cTn>
                        </p:par>
                        <p:par>
                          <p:cTn id="7" fill="hold">
                            <p:stCondLst>
                              <p:cond delay="1000"/>
                            </p:stCondLst>
                            <p:childTnLst>
                              <p:par>
                                <p:cTn id="8" presetID="42" presetClass="path" presetSubtype="0" accel="50000" decel="50000" fill="hold" grpId="1" nodeType="afterEffect">
                                  <p:stCondLst>
                                    <p:cond delay="300"/>
                                  </p:stCondLst>
                                  <p:childTnLst>
                                    <p:animMotion origin="layout" path="M 0.2444 0.17986 L 0.12877 0.37315 " pathEditMode="relative" rAng="0" ptsTypes="AA">
                                      <p:cBhvr>
                                        <p:cTn id="9" dur="1000" fill="hold"/>
                                        <p:tgtEl>
                                          <p:spTgt spid="69"/>
                                        </p:tgtEl>
                                        <p:attrNameLst>
                                          <p:attrName>ppt_x</p:attrName>
                                          <p:attrName>ppt_y</p:attrName>
                                        </p:attrNameLst>
                                      </p:cBhvr>
                                      <p:rCtr x="-5781" y="9653"/>
                                    </p:animMotion>
                                  </p:childTnLst>
                                </p:cTn>
                              </p:par>
                            </p:childTnLst>
                          </p:cTn>
                        </p:par>
                        <p:par>
                          <p:cTn id="10" fill="hold">
                            <p:stCondLst>
                              <p:cond delay="2300"/>
                            </p:stCondLst>
                            <p:childTnLst>
                              <p:par>
                                <p:cTn id="11" presetID="42" presetClass="path" presetSubtype="0" accel="50000" decel="50000" fill="hold" grpId="2" nodeType="afterEffect">
                                  <p:stCondLst>
                                    <p:cond delay="500"/>
                                  </p:stCondLst>
                                  <p:childTnLst>
                                    <p:animMotion origin="layout" path="M 0.12877 0.37315 L 0.19778 0.56157 " pathEditMode="relative" rAng="0" ptsTypes="AA">
                                      <p:cBhvr>
                                        <p:cTn id="12" dur="1000" fill="hold"/>
                                        <p:tgtEl>
                                          <p:spTgt spid="69"/>
                                        </p:tgtEl>
                                        <p:attrNameLst>
                                          <p:attrName>ppt_x</p:attrName>
                                          <p:attrName>ppt_y</p:attrName>
                                        </p:attrNameLst>
                                      </p:cBhvr>
                                      <p:rCtr x="3451" y="9421"/>
                                    </p:animMotion>
                                  </p:childTnLst>
                                </p:cTn>
                              </p:par>
                            </p:childTnLst>
                          </p:cTn>
                        </p:par>
                        <p:par>
                          <p:cTn id="13" fill="hold">
                            <p:stCondLst>
                              <p:cond delay="3800"/>
                            </p:stCondLst>
                            <p:childTnLst>
                              <p:par>
                                <p:cTn id="14" presetID="1" presetClass="entr" presetSubtype="0" fill="hold" nodeType="afterEffect">
                                  <p:stCondLst>
                                    <p:cond delay="400"/>
                                  </p:stCondLst>
                                  <p:childTnLst>
                                    <p:set>
                                      <p:cBhvr>
                                        <p:cTn id="15" dur="1" fill="hold">
                                          <p:stCondLst>
                                            <p:cond delay="0"/>
                                          </p:stCondLst>
                                        </p:cTn>
                                        <p:tgtEl>
                                          <p:spTgt spid="68"/>
                                        </p:tgtEl>
                                        <p:attrNameLst>
                                          <p:attrName>style.visibility</p:attrName>
                                        </p:attrNameLst>
                                      </p:cBhvr>
                                      <p:to>
                                        <p:strVal val="visible"/>
                                      </p:to>
                                    </p:set>
                                  </p:childTnLst>
                                </p:cTn>
                              </p:par>
                            </p:childTnLst>
                          </p:cTn>
                        </p:par>
                        <p:par>
                          <p:cTn id="16" fill="hold">
                            <p:stCondLst>
                              <p:cond delay="4200"/>
                            </p:stCondLst>
                            <p:childTnLst>
                              <p:par>
                                <p:cTn id="17" presetID="26" presetClass="emph" presetSubtype="0" fill="hold" nodeType="afterEffect">
                                  <p:stCondLst>
                                    <p:cond delay="500"/>
                                  </p:stCondLst>
                                  <p:childTnLst>
                                    <p:animEffect transition="out" filter="fade">
                                      <p:cBhvr>
                                        <p:cTn id="18" dur="500" tmFilter="0, 0; .2, .5; .8, .5; 1, 0"/>
                                        <p:tgtEl>
                                          <p:spTgt spid="68"/>
                                        </p:tgtEl>
                                      </p:cBhvr>
                                    </p:animEffect>
                                    <p:animScale>
                                      <p:cBhvr>
                                        <p:cTn id="19" dur="250" autoRev="1" fill="hold"/>
                                        <p:tgtEl>
                                          <p:spTgt spid="68"/>
                                        </p:tgtEl>
                                      </p:cBhvr>
                                      <p:by x="105000" y="105000"/>
                                    </p:animScale>
                                  </p:childTnLst>
                                </p:cTn>
                              </p:par>
                            </p:childTnLst>
                          </p:cTn>
                        </p:par>
                        <p:par>
                          <p:cTn id="20" fill="hold">
                            <p:stCondLst>
                              <p:cond delay="5200"/>
                            </p:stCondLst>
                            <p:childTnLst>
                              <p:par>
                                <p:cTn id="21" presetID="26" presetClass="emph" presetSubtype="0" fill="hold" nodeType="afterEffect">
                                  <p:stCondLst>
                                    <p:cond delay="0"/>
                                  </p:stCondLst>
                                  <p:childTnLst>
                                    <p:animEffect transition="out" filter="fade">
                                      <p:cBhvr>
                                        <p:cTn id="22" dur="500" tmFilter="0, 0; .2, .5; .8, .5; 1, 0"/>
                                        <p:tgtEl>
                                          <p:spTgt spid="68"/>
                                        </p:tgtEl>
                                      </p:cBhvr>
                                    </p:animEffect>
                                    <p:animScale>
                                      <p:cBhvr>
                                        <p:cTn id="23"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6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58952" cy="1400530"/>
          </a:xfrm>
        </p:spPr>
        <p:txBody>
          <a:bodyPr/>
          <a:lstStyle/>
          <a:p>
            <a:r>
              <a:rPr lang="en-US" dirty="0"/>
              <a:t>Case 4 – Insertion (Visual Representation)</a:t>
            </a:r>
          </a:p>
        </p:txBody>
      </p:sp>
      <p:graphicFrame>
        <p:nvGraphicFramePr>
          <p:cNvPr id="14" name="Table 13"/>
          <p:cNvGraphicFramePr>
            <a:graphicFrameLocks noGrp="1"/>
          </p:cNvGraphicFramePr>
          <p:nvPr>
            <p:extLst/>
          </p:nvPr>
        </p:nvGraphicFramePr>
        <p:xfrm>
          <a:off x="4878922"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19" name="Straight Connector 18"/>
          <p:cNvCxnSpPr/>
          <p:nvPr/>
        </p:nvCxnSpPr>
        <p:spPr>
          <a:xfrm flipH="1">
            <a:off x="3250418" y="2391515"/>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235107" y="2355784"/>
            <a:ext cx="2965947" cy="5502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endCxn id="14" idx="0"/>
          </p:cNvCxnSpPr>
          <p:nvPr/>
        </p:nvCxnSpPr>
        <p:spPr>
          <a:xfrm>
            <a:off x="4685155" y="4939548"/>
            <a:ext cx="713491" cy="423594"/>
          </a:xfrm>
          <a:prstGeom prst="line">
            <a:avLst/>
          </a:prstGeom>
        </p:spPr>
        <p:style>
          <a:lnRef idx="1">
            <a:schemeClr val="dk1"/>
          </a:lnRef>
          <a:fillRef idx="0">
            <a:schemeClr val="dk1"/>
          </a:fillRef>
          <a:effectRef idx="0">
            <a:schemeClr val="dk1"/>
          </a:effectRef>
          <a:fontRef idx="minor">
            <a:schemeClr val="tx1"/>
          </a:fontRef>
        </p:style>
      </p:cxnSp>
      <p:sp>
        <p:nvSpPr>
          <p:cNvPr id="33" name="Up Arrow 32"/>
          <p:cNvSpPr/>
          <p:nvPr/>
        </p:nvSpPr>
        <p:spPr>
          <a:xfrm>
            <a:off x="6040635" y="2355784"/>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Table 60"/>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62" name="Table 61"/>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63" name="Table 62"/>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65" name="Table 64"/>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66" name="Straight Connector 65"/>
          <p:cNvCxnSpPr>
            <a:endCxn id="62"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63"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a:stCxn id="62" idx="2"/>
            <a:endCxn id="64"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Table 2"/>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69" name="Table 68"/>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70" name="Table 69"/>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71" name="Table 70"/>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72" name="Table 71"/>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73" name="Table 72"/>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74" name="Table 73"/>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75" name="Table 74"/>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76" name="Straight Connector 75"/>
          <p:cNvCxnSpPr>
            <a:endCxn id="70"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9" idx="2"/>
            <a:endCxn id="71"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a:endCxn id="72"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endCxn id="73"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endCxn id="74"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endCxn id="75"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2" name="Table 81"/>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8</a:t>
                      </a:r>
                      <a:endParaRPr lang="en-US" dirty="0"/>
                    </a:p>
                  </a:txBody>
                  <a:tcPr/>
                </a:tc>
              </a:tr>
            </a:tbl>
          </a:graphicData>
        </a:graphic>
      </p:graphicFrame>
      <p:graphicFrame>
        <p:nvGraphicFramePr>
          <p:cNvPr id="83" name="Table 82"/>
          <p:cNvGraphicFramePr>
            <a:graphicFrameLocks noGrp="1"/>
          </p:cNvGraphicFramePr>
          <p:nvPr/>
        </p:nvGraphicFramePr>
        <p:xfrm>
          <a:off x="5380104" y="1614104"/>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Inserting the word – “hut”</a:t>
            </a:r>
            <a:endParaRPr lang="en-US" dirty="0"/>
          </a:p>
        </p:txBody>
      </p:sp>
    </p:spTree>
    <p:extLst>
      <p:ext uri="{BB962C8B-B14F-4D97-AF65-F5344CB8AC3E}">
        <p14:creationId xmlns:p14="http://schemas.microsoft.com/office/powerpoint/2010/main" val="390330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6 1.48148E-6 L -0.24467 0.18565 " pathEditMode="relative" rAng="0" ptsTypes="AA">
                                      <p:cBhvr>
                                        <p:cTn id="6" dur="1000" fill="hold"/>
                                        <p:tgtEl>
                                          <p:spTgt spid="33"/>
                                        </p:tgtEl>
                                        <p:attrNameLst>
                                          <p:attrName>ppt_x</p:attrName>
                                          <p:attrName>ppt_y</p:attrName>
                                        </p:attrNameLst>
                                      </p:cBhvr>
                                      <p:rCtr x="-12240" y="9282"/>
                                    </p:animMotion>
                                  </p:childTnLst>
                                </p:cTn>
                              </p:par>
                            </p:childTnLst>
                          </p:cTn>
                        </p:par>
                        <p:par>
                          <p:cTn id="7" fill="hold">
                            <p:stCondLst>
                              <p:cond delay="1000"/>
                            </p:stCondLst>
                            <p:childTnLst>
                              <p:par>
                                <p:cTn id="8" presetID="42" presetClass="path" presetSubtype="0" accel="50000" decel="50000" fill="hold" grpId="1" nodeType="afterEffect">
                                  <p:stCondLst>
                                    <p:cond delay="400"/>
                                  </p:stCondLst>
                                  <p:childTnLst>
                                    <p:animMotion origin="layout" path="M -0.24467 0.18565 L -0.12696 0.37986 " pathEditMode="relative" rAng="0" ptsTypes="AA">
                                      <p:cBhvr>
                                        <p:cTn id="9" dur="1000" fill="hold"/>
                                        <p:tgtEl>
                                          <p:spTgt spid="33"/>
                                        </p:tgtEl>
                                        <p:attrNameLst>
                                          <p:attrName>ppt_x</p:attrName>
                                          <p:attrName>ppt_y</p:attrName>
                                        </p:attrNameLst>
                                      </p:cBhvr>
                                      <p:rCtr x="5885" y="9699"/>
                                    </p:animMotion>
                                  </p:childTnLst>
                                </p:cTn>
                              </p:par>
                            </p:childTnLst>
                          </p:cTn>
                        </p:par>
                        <p:par>
                          <p:cTn id="10" fill="hold">
                            <p:stCondLst>
                              <p:cond delay="2400"/>
                            </p:stCondLst>
                            <p:childTnLst>
                              <p:par>
                                <p:cTn id="11" presetID="1" presetClass="entr" presetSubtype="0" fill="hold" nodeType="afterEffect">
                                  <p:stCondLst>
                                    <p:cond delay="4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2800"/>
                            </p:stCondLst>
                            <p:childTnLst>
                              <p:par>
                                <p:cTn id="14" presetID="1" presetClass="entr" presetSubtype="0" fill="hold" nodeType="afterEffect">
                                  <p:stCondLst>
                                    <p:cond delay="6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3400"/>
                            </p:stCondLst>
                            <p:childTnLst>
                              <p:par>
                                <p:cTn id="17" presetID="26" presetClass="emph" presetSubtype="0" fill="hold" nodeType="afterEffect">
                                  <p:stCondLst>
                                    <p:cond delay="80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childTnLst>
                          </p:cTn>
                        </p:par>
                        <p:par>
                          <p:cTn id="20" fill="hold">
                            <p:stCondLst>
                              <p:cond delay="4700"/>
                            </p:stCondLst>
                            <p:childTnLst>
                              <p:par>
                                <p:cTn id="21" presetID="26" presetClass="emph" presetSubtype="0" fill="hold" nodeType="afterEffect">
                                  <p:stCondLst>
                                    <p:cond delay="0"/>
                                  </p:stCondLst>
                                  <p:childTnLst>
                                    <p:animEffect transition="out" filter="fade">
                                      <p:cBhvr>
                                        <p:cTn id="22" dur="500" tmFilter="0, 0; .2, .5; .8, .5; 1, 0"/>
                                        <p:tgtEl>
                                          <p:spTgt spid="14"/>
                                        </p:tgtEl>
                                      </p:cBhvr>
                                    </p:animEffect>
                                    <p:animScale>
                                      <p:cBhvr>
                                        <p:cTn id="23" dur="250" autoRev="1" fill="hold"/>
                                        <p:tgtEl>
                                          <p:spTgt spid="14"/>
                                        </p:tgtEl>
                                      </p:cBhvr>
                                      <p:by x="105000" y="105000"/>
                                    </p:animScale>
                                  </p:childTnLst>
                                </p:cTn>
                              </p:par>
                            </p:childTnLst>
                          </p:cTn>
                        </p:par>
                        <p:par>
                          <p:cTn id="24" fill="hold">
                            <p:stCondLst>
                              <p:cond delay="5200"/>
                            </p:stCondLst>
                            <p:childTnLst>
                              <p:par>
                                <p:cTn id="25" presetID="1" presetClass="entr" presetSubtype="0" fill="hold" nodeType="afterEffect">
                                  <p:stCondLst>
                                    <p:cond delay="400"/>
                                  </p:stCondLst>
                                  <p:childTnLst>
                                    <p:set>
                                      <p:cBhvr>
                                        <p:cTn id="26" dur="1" fill="hold">
                                          <p:stCondLst>
                                            <p:cond delay="0"/>
                                          </p:stCondLst>
                                        </p:cTn>
                                        <p:tgtEl>
                                          <p:spTgt spid="82"/>
                                        </p:tgtEl>
                                        <p:attrNameLst>
                                          <p:attrName>style.visibility</p:attrName>
                                        </p:attrNameLst>
                                      </p:cBhvr>
                                      <p:to>
                                        <p:strVal val="visible"/>
                                      </p:to>
                                    </p:set>
                                  </p:childTnLst>
                                </p:cTn>
                              </p:par>
                            </p:childTnLst>
                          </p:cTn>
                        </p:par>
                        <p:par>
                          <p:cTn id="27" fill="hold">
                            <p:stCondLst>
                              <p:cond delay="5600"/>
                            </p:stCondLst>
                            <p:childTnLst>
                              <p:par>
                                <p:cTn id="28" presetID="26" presetClass="emph" presetSubtype="0" fill="hold" nodeType="afterEffect">
                                  <p:stCondLst>
                                    <p:cond delay="500"/>
                                  </p:stCondLst>
                                  <p:childTnLst>
                                    <p:animEffect transition="out" filter="fade">
                                      <p:cBhvr>
                                        <p:cTn id="29" dur="500" tmFilter="0, 0; .2, .5; .8, .5; 1, 0"/>
                                        <p:tgtEl>
                                          <p:spTgt spid="82"/>
                                        </p:tgtEl>
                                      </p:cBhvr>
                                    </p:animEffect>
                                    <p:animScale>
                                      <p:cBhvr>
                                        <p:cTn id="30" dur="250" autoRev="1" fill="hold"/>
                                        <p:tgtEl>
                                          <p:spTgt spid="82"/>
                                        </p:tgtEl>
                                      </p:cBhvr>
                                      <p:by x="105000" y="105000"/>
                                    </p:animScale>
                                  </p:childTnLst>
                                </p:cTn>
                              </p:par>
                            </p:childTnLst>
                          </p:cTn>
                        </p:par>
                        <p:par>
                          <p:cTn id="31" fill="hold">
                            <p:stCondLst>
                              <p:cond delay="6600"/>
                            </p:stCondLst>
                            <p:childTnLst>
                              <p:par>
                                <p:cTn id="32" presetID="26" presetClass="emph" presetSubtype="0" fill="hold" nodeType="afterEffect">
                                  <p:stCondLst>
                                    <p:cond delay="0"/>
                                  </p:stCondLst>
                                  <p:childTnLst>
                                    <p:animEffect transition="out" filter="fade">
                                      <p:cBhvr>
                                        <p:cTn id="33" dur="500" tmFilter="0, 0; .2, .5; .8, .5; 1, 0"/>
                                        <p:tgtEl>
                                          <p:spTgt spid="82"/>
                                        </p:tgtEl>
                                      </p:cBhvr>
                                    </p:animEffect>
                                    <p:animScale>
                                      <p:cBhvr>
                                        <p:cTn id="34" dur="250" autoRev="1" fill="hold"/>
                                        <p:tgtEl>
                                          <p:spTgt spid="8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Searching </a:t>
            </a:r>
            <a:endParaRPr lang="en-US" dirty="0"/>
          </a:p>
        </p:txBody>
      </p:sp>
      <p:sp>
        <p:nvSpPr>
          <p:cNvPr id="3" name="Content Placeholder 2"/>
          <p:cNvSpPr>
            <a:spLocks noGrp="1"/>
          </p:cNvSpPr>
          <p:nvPr>
            <p:ph idx="1"/>
          </p:nvPr>
        </p:nvSpPr>
        <p:spPr>
          <a:xfrm>
            <a:off x="1103313" y="2052918"/>
            <a:ext cx="4225432" cy="3774676"/>
          </a:xfrm>
        </p:spPr>
        <p:txBody>
          <a:bodyPr>
            <a:normAutofit/>
          </a:bodyPr>
          <a:lstStyle/>
          <a:p>
            <a:r>
              <a:rPr lang="en-US" dirty="0">
                <a:solidFill>
                  <a:srgbClr val="EBEBEB"/>
                </a:solidFill>
              </a:rPr>
              <a:t>Word entered to search is transformed to lower case</a:t>
            </a:r>
            <a:r>
              <a:rPr lang="en-US" dirty="0" smtClean="0">
                <a:solidFill>
                  <a:srgbClr val="EBEBEB"/>
                </a:solidFill>
              </a:rPr>
              <a:t>.</a:t>
            </a:r>
            <a:r>
              <a:rPr lang="en-US" dirty="0">
                <a:solidFill>
                  <a:srgbClr val="EBEBEB"/>
                </a:solidFill>
              </a:rPr>
              <a:t>
</a:t>
            </a:r>
            <a:r>
              <a:rPr lang="en-US" dirty="0"/>
              <a:t>The word is searched in the </a:t>
            </a:r>
            <a:r>
              <a:rPr lang="en-US" dirty="0" smtClean="0"/>
              <a:t>map of a particular file-</a:t>
            </a:r>
            <a:endParaRPr lang="en-US" dirty="0"/>
          </a:p>
          <a:p>
            <a:pPr lvl="1"/>
            <a:r>
              <a:rPr lang="en-US" sz="2000" dirty="0"/>
              <a:t>If the word is found </a:t>
            </a:r>
            <a:r>
              <a:rPr lang="en-US" sz="2000" dirty="0" smtClean="0"/>
              <a:t>then </a:t>
            </a:r>
            <a:r>
              <a:rPr lang="en-US" sz="2000" dirty="0"/>
              <a:t>its frequency is returned.</a:t>
            </a:r>
          </a:p>
          <a:p>
            <a:pPr lvl="1"/>
            <a:r>
              <a:rPr lang="en-US" sz="2000" dirty="0"/>
              <a:t>Else if the word is not found, zero is returned.</a:t>
            </a:r>
          </a:p>
          <a:p>
            <a:r>
              <a:rPr lang="en-US" dirty="0" smtClean="0"/>
              <a:t>Process is repeated in maps of all files.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78" y="2052917"/>
            <a:ext cx="6098136" cy="454370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76933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4" name="Table 3"/>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19" name="Straight Connector 18"/>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4" name="Up Arrow 33"/>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6" name="Table 35"/>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37" name="Table 36"/>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38" name="Table 37"/>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39" name="Table 38"/>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0" name="Table 39"/>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1" name="Straight Connector 40"/>
          <p:cNvCxnSpPr>
            <a:endCxn id="37"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endCxn id="38"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7" idx="2"/>
            <a:endCxn id="39"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4" name="Table 43"/>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45" name="Table 44"/>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46" name="Table 45"/>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8" name="Table 47"/>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49" name="Table 48"/>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1" name="Table 50"/>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2" name="Straight Connector 51"/>
          <p:cNvCxnSpPr>
            <a:endCxn id="46"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endCxn id="51"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9" name="Table 58"/>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0" name="Straight Connector 59"/>
          <p:cNvCxnSpPr>
            <a:stCxn id="44"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90801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4"/>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4"/>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4"/>
                                        </p:tgtEl>
                                        <p:attrNameLst>
                                          <p:attrName>ppt_x</p:attrName>
                                          <p:attrName>ppt_y</p:attrName>
                                        </p:attrNameLst>
                                      </p:cBhvr>
                                      <p:rCtr x="3451" y="9421"/>
                                    </p:animMotion>
                                  </p:childTnLst>
                                </p:cTn>
                              </p:par>
                            </p:childTnLst>
                          </p:cTn>
                        </p:par>
                        <p:par>
                          <p:cTn id="17" fill="hold">
                            <p:stCondLst>
                              <p:cond delay="4600"/>
                            </p:stCondLst>
                            <p:childTnLst>
                              <p:par>
                                <p:cTn id="18" presetID="26" presetClass="emph" presetSubtype="0" fill="hold" nodeType="afterEffect">
                                  <p:stCondLst>
                                    <p:cond delay="700"/>
                                  </p:stCondLst>
                                  <p:childTnLst>
                                    <p:animEffect transition="out" filter="fade">
                                      <p:cBhvr>
                                        <p:cTn id="19" dur="500" tmFilter="0, 0; .2, .5; .8, .5; 1, 0"/>
                                        <p:tgtEl>
                                          <p:spTgt spid="49"/>
                                        </p:tgtEl>
                                      </p:cBhvr>
                                    </p:animEffect>
                                    <p:animScale>
                                      <p:cBhvr>
                                        <p:cTn id="20" dur="250" autoRev="1" fill="hold"/>
                                        <p:tgtEl>
                                          <p:spTgt spid="49"/>
                                        </p:tgtEl>
                                      </p:cBhvr>
                                      <p:by x="105000" y="105000"/>
                                    </p:animScale>
                                  </p:childTnLst>
                                </p:cTn>
                              </p:par>
                            </p:childTnLst>
                          </p:cTn>
                        </p:par>
                        <p:par>
                          <p:cTn id="21" fill="hold">
                            <p:stCondLst>
                              <p:cond delay="5800"/>
                            </p:stCondLst>
                            <p:childTnLst>
                              <p:par>
                                <p:cTn id="22" presetID="26" presetClass="emph" presetSubtype="0" fill="hold" nodeType="afterEffect">
                                  <p:stCondLst>
                                    <p:cond delay="0"/>
                                  </p:stCondLst>
                                  <p:childTnLst>
                                    <p:animEffect transition="out" filter="fade">
                                      <p:cBhvr>
                                        <p:cTn id="23" dur="500" tmFilter="0, 0; .2, .5; .8, .5; 1, 0"/>
                                        <p:tgtEl>
                                          <p:spTgt spid="49"/>
                                        </p:tgtEl>
                                      </p:cBhvr>
                                    </p:animEffect>
                                    <p:animScale>
                                      <p:cBhvr>
                                        <p:cTn id="24"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4" grpId="3"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09328" cy="1400530"/>
          </a:xfrm>
        </p:spPr>
        <p:txBody>
          <a:bodyPr/>
          <a:lstStyle/>
          <a:p>
            <a:r>
              <a:rPr lang="en-US" dirty="0" smtClean="0"/>
              <a:t>Case 4 – Searching (Visual Representation)</a:t>
            </a:r>
            <a:endParaRPr lang="en-US" dirty="0"/>
          </a:p>
        </p:txBody>
      </p:sp>
      <p:graphicFrame>
        <p:nvGraphicFramePr>
          <p:cNvPr id="35" name="Table 34"/>
          <p:cNvGraphicFramePr>
            <a:graphicFrameLocks noGrp="1"/>
          </p:cNvGraphicFramePr>
          <p:nvPr>
            <p:extLst/>
          </p:nvPr>
        </p:nvGraphicFramePr>
        <p:xfrm>
          <a:off x="605222" y="134487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graphicFrame>
        <p:nvGraphicFramePr>
          <p:cNvPr id="36" name="Table 35"/>
          <p:cNvGraphicFramePr>
            <a:graphicFrameLocks noGrp="1"/>
          </p:cNvGraphicFramePr>
          <p:nvPr>
            <p:extLst/>
          </p:nvPr>
        </p:nvGraphicFramePr>
        <p:xfrm>
          <a:off x="5380104" y="1515628"/>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it</a:t>
                      </a:r>
                      <a:endParaRPr lang="en-US" dirty="0"/>
                    </a:p>
                  </a:txBody>
                  <a:tcPr/>
                </a:tc>
              </a:tr>
              <a:tr h="370840">
                <a:tc>
                  <a:txBody>
                    <a:bodyPr/>
                    <a:lstStyle/>
                    <a:p>
                      <a:r>
                        <a:rPr lang="en-US" dirty="0" smtClean="0"/>
                        <a:t>35</a:t>
                      </a:r>
                      <a:endParaRPr lang="en-US" dirty="0"/>
                    </a:p>
                  </a:txBody>
                  <a:tcPr/>
                </a:tc>
              </a:tr>
            </a:tbl>
          </a:graphicData>
        </a:graphic>
      </p:graphicFrame>
      <p:cxnSp>
        <p:nvCxnSpPr>
          <p:cNvPr id="37" name="Straight Connector 36"/>
          <p:cNvCxnSpPr/>
          <p:nvPr/>
        </p:nvCxnSpPr>
        <p:spPr>
          <a:xfrm flipH="1">
            <a:off x="3250418" y="2293039"/>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36" idx="2"/>
          </p:cNvCxnSpPr>
          <p:nvPr/>
        </p:nvCxnSpPr>
        <p:spPr>
          <a:xfrm>
            <a:off x="6235107" y="2257308"/>
            <a:ext cx="2965947" cy="550204"/>
          </a:xfrm>
          <a:prstGeom prst="line">
            <a:avLst/>
          </a:prstGeom>
        </p:spPr>
        <p:style>
          <a:lnRef idx="1">
            <a:schemeClr val="dk1"/>
          </a:lnRef>
          <a:fillRef idx="0">
            <a:schemeClr val="dk1"/>
          </a:fillRef>
          <a:effectRef idx="0">
            <a:schemeClr val="dk1"/>
          </a:effectRef>
          <a:fontRef idx="minor">
            <a:schemeClr val="tx1"/>
          </a:fontRef>
        </p:style>
      </p:cxnSp>
      <p:sp>
        <p:nvSpPr>
          <p:cNvPr id="39" name="Up Arrow 38"/>
          <p:cNvSpPr/>
          <p:nvPr/>
        </p:nvSpPr>
        <p:spPr>
          <a:xfrm>
            <a:off x="6057822" y="2293039"/>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3250418" y="3657608"/>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3921538" y="4939548"/>
            <a:ext cx="747372" cy="52207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2" name="Table 41"/>
          <p:cNvGraphicFramePr>
            <a:graphicFrameLocks noGrp="1"/>
          </p:cNvGraphicFramePr>
          <p:nvPr>
            <p:extLst/>
          </p:nvPr>
        </p:nvGraphicFramePr>
        <p:xfrm>
          <a:off x="2395415"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43" name="Table 42"/>
          <p:cNvGraphicFramePr>
            <a:graphicFrameLocks noGrp="1"/>
          </p:cNvGraphicFramePr>
          <p:nvPr>
            <p:extLst/>
          </p:nvPr>
        </p:nvGraphicFramePr>
        <p:xfrm>
          <a:off x="833899" y="4101740"/>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god</a:t>
                      </a:r>
                      <a:endParaRPr lang="en-US" dirty="0"/>
                    </a:p>
                  </a:txBody>
                  <a:tcPr/>
                </a:tc>
              </a:tr>
              <a:tr h="370840">
                <a:tc>
                  <a:txBody>
                    <a:bodyPr/>
                    <a:lstStyle/>
                    <a:p>
                      <a:r>
                        <a:rPr lang="en-US" dirty="0" smtClean="0"/>
                        <a:t>11</a:t>
                      </a:r>
                      <a:endParaRPr lang="en-US" dirty="0"/>
                    </a:p>
                  </a:txBody>
                  <a:tcPr/>
                </a:tc>
              </a:tr>
            </a:tbl>
          </a:graphicData>
        </a:graphic>
      </p:graphicFrame>
      <p:graphicFrame>
        <p:nvGraphicFramePr>
          <p:cNvPr id="44" name="Table 43"/>
          <p:cNvGraphicFramePr>
            <a:graphicFrameLocks noGrp="1"/>
          </p:cNvGraphicFramePr>
          <p:nvPr>
            <p:extLst/>
          </p:nvPr>
        </p:nvGraphicFramePr>
        <p:xfrm>
          <a:off x="252996" y="5365487"/>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ate</a:t>
                      </a:r>
                      <a:endParaRPr lang="en-US" dirty="0"/>
                    </a:p>
                  </a:txBody>
                  <a:tcPr/>
                </a:tc>
              </a:tr>
              <a:tr h="370840">
                <a:tc>
                  <a:txBody>
                    <a:bodyPr/>
                    <a:lstStyle/>
                    <a:p>
                      <a:r>
                        <a:rPr lang="en-US" dirty="0" smtClean="0"/>
                        <a:t>16</a:t>
                      </a:r>
                      <a:endParaRPr lang="en-US" dirty="0"/>
                    </a:p>
                  </a:txBody>
                  <a:tcPr/>
                </a:tc>
              </a:tr>
            </a:tbl>
          </a:graphicData>
        </a:graphic>
      </p:graphicFrame>
      <p:graphicFrame>
        <p:nvGraphicFramePr>
          <p:cNvPr id="45" name="Table 44"/>
          <p:cNvGraphicFramePr>
            <a:graphicFrameLocks noGrp="1"/>
          </p:cNvGraphicFramePr>
          <p:nvPr>
            <p:extLst/>
          </p:nvPr>
        </p:nvGraphicFramePr>
        <p:xfrm>
          <a:off x="2023179"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great</a:t>
                      </a:r>
                      <a:endParaRPr lang="en-US" dirty="0"/>
                    </a:p>
                  </a:txBody>
                  <a:tcPr/>
                </a:tc>
              </a:tr>
              <a:tr h="370840">
                <a:tc>
                  <a:txBody>
                    <a:bodyPr/>
                    <a:lstStyle/>
                    <a:p>
                      <a:r>
                        <a:rPr lang="en-US" dirty="0" smtClean="0"/>
                        <a:t>10</a:t>
                      </a:r>
                      <a:endParaRPr lang="en-US" dirty="0"/>
                    </a:p>
                  </a:txBody>
                  <a:tcPr/>
                </a:tc>
              </a:tr>
            </a:tbl>
          </a:graphicData>
        </a:graphic>
      </p:graphicFrame>
      <p:graphicFrame>
        <p:nvGraphicFramePr>
          <p:cNvPr id="46" name="Table 45"/>
          <p:cNvGraphicFramePr>
            <a:graphicFrameLocks noGrp="1"/>
          </p:cNvGraphicFramePr>
          <p:nvPr>
            <p:extLst/>
          </p:nvPr>
        </p:nvGraphicFramePr>
        <p:xfrm>
          <a:off x="3401814" y="5363142"/>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help</a:t>
                      </a:r>
                      <a:endParaRPr lang="en-US" dirty="0"/>
                    </a:p>
                  </a:txBody>
                  <a:tcPr/>
                </a:tc>
              </a:tr>
              <a:tr h="370840">
                <a:tc>
                  <a:txBody>
                    <a:bodyPr/>
                    <a:lstStyle/>
                    <a:p>
                      <a:r>
                        <a:rPr lang="en-US" dirty="0" smtClean="0"/>
                        <a:t>3</a:t>
                      </a:r>
                      <a:endParaRPr lang="en-US" dirty="0"/>
                    </a:p>
                  </a:txBody>
                  <a:tcPr/>
                </a:tc>
              </a:tr>
            </a:tbl>
          </a:graphicData>
        </a:graphic>
      </p:graphicFrame>
      <p:cxnSp>
        <p:nvCxnSpPr>
          <p:cNvPr id="47" name="Straight Connector 46"/>
          <p:cNvCxnSpPr>
            <a:endCxn id="43" idx="0"/>
          </p:cNvCxnSpPr>
          <p:nvPr/>
        </p:nvCxnSpPr>
        <p:spPr>
          <a:xfrm flipH="1">
            <a:off x="1688902" y="3573199"/>
            <a:ext cx="1532600" cy="52854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4" idx="0"/>
          </p:cNvCxnSpPr>
          <p:nvPr/>
        </p:nvCxnSpPr>
        <p:spPr>
          <a:xfrm flipH="1">
            <a:off x="772720" y="4867427"/>
            <a:ext cx="915403" cy="49806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3" idx="2"/>
            <a:endCxn id="45" idx="0"/>
          </p:cNvCxnSpPr>
          <p:nvPr/>
        </p:nvCxnSpPr>
        <p:spPr>
          <a:xfrm>
            <a:off x="1688902" y="4843420"/>
            <a:ext cx="854001" cy="51972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50" name="Table 49"/>
          <p:cNvGraphicFramePr>
            <a:graphicFrameLocks noGrp="1"/>
          </p:cNvGraphicFramePr>
          <p:nvPr/>
        </p:nvGraphicFramePr>
        <p:xfrm>
          <a:off x="3813907" y="4195523"/>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hit</a:t>
                      </a:r>
                      <a:endParaRPr lang="en-US" dirty="0"/>
                    </a:p>
                  </a:txBody>
                  <a:tcPr/>
                </a:tc>
              </a:tr>
              <a:tr h="370840">
                <a:tc>
                  <a:txBody>
                    <a:bodyPr/>
                    <a:lstStyle/>
                    <a:p>
                      <a:r>
                        <a:rPr lang="en-US" dirty="0" smtClean="0"/>
                        <a:t>4</a:t>
                      </a:r>
                      <a:endParaRPr lang="en-US" dirty="0"/>
                    </a:p>
                  </a:txBody>
                  <a:tcPr/>
                </a:tc>
              </a:tr>
            </a:tbl>
          </a:graphicData>
        </a:graphic>
      </p:graphicFrame>
      <p:graphicFrame>
        <p:nvGraphicFramePr>
          <p:cNvPr id="51" name="Table 50"/>
          <p:cNvGraphicFramePr>
            <a:graphicFrameLocks noGrp="1"/>
          </p:cNvGraphicFramePr>
          <p:nvPr>
            <p:extLst/>
          </p:nvPr>
        </p:nvGraphicFramePr>
        <p:xfrm>
          <a:off x="8346051" y="2807512"/>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told</a:t>
                      </a:r>
                      <a:endParaRPr lang="en-US" dirty="0"/>
                    </a:p>
                  </a:txBody>
                  <a:tcPr/>
                </a:tc>
              </a:tr>
              <a:tr h="370840">
                <a:tc>
                  <a:txBody>
                    <a:bodyPr/>
                    <a:lstStyle/>
                    <a:p>
                      <a:r>
                        <a:rPr lang="en-US" dirty="0" smtClean="0"/>
                        <a:t>9</a:t>
                      </a:r>
                      <a:endParaRPr lang="en-US" dirty="0"/>
                    </a:p>
                  </a:txBody>
                  <a:tcPr/>
                </a:tc>
              </a:tr>
            </a:tbl>
          </a:graphicData>
        </a:graphic>
      </p:graphicFrame>
      <p:graphicFrame>
        <p:nvGraphicFramePr>
          <p:cNvPr id="52" name="Table 51"/>
          <p:cNvGraphicFramePr>
            <a:graphicFrameLocks noGrp="1"/>
          </p:cNvGraphicFramePr>
          <p:nvPr>
            <p:extLst/>
          </p:nvPr>
        </p:nvGraphicFramePr>
        <p:xfrm>
          <a:off x="6948660"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just</a:t>
                      </a:r>
                      <a:endParaRPr lang="en-US" dirty="0"/>
                    </a:p>
                  </a:txBody>
                  <a:tcPr/>
                </a:tc>
              </a:tr>
              <a:tr h="370840">
                <a:tc>
                  <a:txBody>
                    <a:bodyPr/>
                    <a:lstStyle/>
                    <a:p>
                      <a:r>
                        <a:rPr lang="en-US" dirty="0" smtClean="0"/>
                        <a:t>15</a:t>
                      </a:r>
                      <a:endParaRPr lang="en-US" dirty="0"/>
                    </a:p>
                  </a:txBody>
                  <a:tcPr/>
                </a:tc>
              </a:tr>
            </a:tbl>
          </a:graphicData>
        </a:graphic>
      </p:graphicFrame>
      <p:graphicFrame>
        <p:nvGraphicFramePr>
          <p:cNvPr id="53" name="Table 52"/>
          <p:cNvGraphicFramePr>
            <a:graphicFrameLocks noGrp="1"/>
          </p:cNvGraphicFramePr>
          <p:nvPr>
            <p:extLst/>
          </p:nvPr>
        </p:nvGraphicFramePr>
        <p:xfrm>
          <a:off x="9762198" y="4097047"/>
          <a:ext cx="1710006" cy="741680"/>
        </p:xfrm>
        <a:graphic>
          <a:graphicData uri="http://schemas.openxmlformats.org/drawingml/2006/table">
            <a:tbl>
              <a:tblPr firstRow="1" bandRow="1">
                <a:tableStyleId>{5C22544A-7EE6-4342-B048-85BDC9FD1C3A}</a:tableStyleId>
              </a:tblPr>
              <a:tblGrid>
                <a:gridCol w="1710006"/>
              </a:tblGrid>
              <a:tr h="370840">
                <a:tc>
                  <a:txBody>
                    <a:bodyPr/>
                    <a:lstStyle/>
                    <a:p>
                      <a:r>
                        <a:rPr lang="en-US" dirty="0" smtClean="0"/>
                        <a:t>was</a:t>
                      </a:r>
                      <a:endParaRPr lang="en-US" dirty="0"/>
                    </a:p>
                  </a:txBody>
                  <a:tcPr/>
                </a:tc>
              </a:tr>
              <a:tr h="370840">
                <a:tc>
                  <a:txBody>
                    <a:bodyPr/>
                    <a:lstStyle/>
                    <a:p>
                      <a:r>
                        <a:rPr lang="en-US" dirty="0" smtClean="0"/>
                        <a:t>23</a:t>
                      </a:r>
                      <a:endParaRPr lang="en-US" dirty="0"/>
                    </a:p>
                  </a:txBody>
                  <a:tcPr/>
                </a:tc>
              </a:tr>
            </a:tbl>
          </a:graphicData>
        </a:graphic>
      </p:graphicFrame>
      <p:graphicFrame>
        <p:nvGraphicFramePr>
          <p:cNvPr id="54" name="Table 53"/>
          <p:cNvGraphicFramePr>
            <a:graphicFrameLocks noGrp="1"/>
          </p:cNvGraphicFramePr>
          <p:nvPr>
            <p:extLst/>
          </p:nvPr>
        </p:nvGraphicFramePr>
        <p:xfrm>
          <a:off x="6496713" y="5377210"/>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jam</a:t>
                      </a:r>
                      <a:endParaRPr lang="en-US" dirty="0"/>
                    </a:p>
                  </a:txBody>
                  <a:tcPr/>
                </a:tc>
              </a:tr>
              <a:tr h="370840">
                <a:tc>
                  <a:txBody>
                    <a:bodyPr/>
                    <a:lstStyle/>
                    <a:p>
                      <a:r>
                        <a:rPr lang="en-US" dirty="0" smtClean="0"/>
                        <a:t>2</a:t>
                      </a:r>
                      <a:endParaRPr lang="en-US" dirty="0"/>
                    </a:p>
                  </a:txBody>
                  <a:tcPr/>
                </a:tc>
              </a:tr>
            </a:tbl>
          </a:graphicData>
        </a:graphic>
      </p:graphicFrame>
      <p:graphicFrame>
        <p:nvGraphicFramePr>
          <p:cNvPr id="55" name="Table 54"/>
          <p:cNvGraphicFramePr>
            <a:graphicFrameLocks noGrp="1"/>
          </p:cNvGraphicFramePr>
          <p:nvPr>
            <p:extLst/>
          </p:nvPr>
        </p:nvGraphicFramePr>
        <p:xfrm>
          <a:off x="81262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pPr algn="l"/>
                      <a:r>
                        <a:rPr lang="en-US" dirty="0" smtClean="0"/>
                        <a:t>the</a:t>
                      </a:r>
                      <a:endParaRPr lang="en-US" dirty="0"/>
                    </a:p>
                  </a:txBody>
                  <a:tcPr/>
                </a:tc>
              </a:tr>
              <a:tr h="370840">
                <a:tc>
                  <a:txBody>
                    <a:bodyPr/>
                    <a:lstStyle/>
                    <a:p>
                      <a:pPr algn="l"/>
                      <a:r>
                        <a:rPr lang="en-US" dirty="0" smtClean="0"/>
                        <a:t>7</a:t>
                      </a:r>
                      <a:endParaRPr lang="en-US" dirty="0"/>
                    </a:p>
                  </a:txBody>
                  <a:tcPr/>
                </a:tc>
              </a:tr>
            </a:tbl>
          </a:graphicData>
        </a:graphic>
      </p:graphicFrame>
      <p:graphicFrame>
        <p:nvGraphicFramePr>
          <p:cNvPr id="56" name="Table 55"/>
          <p:cNvGraphicFramePr>
            <a:graphicFrameLocks noGrp="1"/>
          </p:cNvGraphicFramePr>
          <p:nvPr>
            <p:extLst/>
          </p:nvPr>
        </p:nvGraphicFramePr>
        <p:xfrm>
          <a:off x="9476715" y="5374865"/>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wall</a:t>
                      </a:r>
                      <a:endParaRPr lang="en-US" dirty="0"/>
                    </a:p>
                  </a:txBody>
                  <a:tcPr/>
                </a:tc>
              </a:tr>
              <a:tr h="370840">
                <a:tc>
                  <a:txBody>
                    <a:bodyPr/>
                    <a:lstStyle/>
                    <a:p>
                      <a:r>
                        <a:rPr lang="en-US" dirty="0" smtClean="0"/>
                        <a:t>5</a:t>
                      </a:r>
                      <a:endParaRPr lang="en-US" dirty="0"/>
                    </a:p>
                  </a:txBody>
                  <a:tcPr/>
                </a:tc>
              </a:tr>
            </a:tbl>
          </a:graphicData>
        </a:graphic>
      </p:graphicFrame>
      <p:graphicFrame>
        <p:nvGraphicFramePr>
          <p:cNvPr id="57" name="Table 56"/>
          <p:cNvGraphicFramePr>
            <a:graphicFrameLocks noGrp="1"/>
          </p:cNvGraphicFramePr>
          <p:nvPr>
            <p:extLst/>
          </p:nvPr>
        </p:nvGraphicFramePr>
        <p:xfrm>
          <a:off x="10869415" y="5374866"/>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zebra</a:t>
                      </a:r>
                      <a:endParaRPr lang="en-US" dirty="0"/>
                    </a:p>
                  </a:txBody>
                  <a:tcPr/>
                </a:tc>
              </a:tr>
              <a:tr h="370840">
                <a:tc>
                  <a:txBody>
                    <a:bodyPr/>
                    <a:lstStyle/>
                    <a:p>
                      <a:r>
                        <a:rPr lang="en-US" dirty="0" smtClean="0"/>
                        <a:t>1</a:t>
                      </a:r>
                      <a:endParaRPr lang="en-US" dirty="0"/>
                    </a:p>
                  </a:txBody>
                  <a:tcPr/>
                </a:tc>
              </a:tr>
            </a:tbl>
          </a:graphicData>
        </a:graphic>
      </p:graphicFrame>
      <p:cxnSp>
        <p:nvCxnSpPr>
          <p:cNvPr id="58" name="Straight Connector 57"/>
          <p:cNvCxnSpPr>
            <a:endCxn id="52" idx="0"/>
          </p:cNvCxnSpPr>
          <p:nvPr/>
        </p:nvCxnSpPr>
        <p:spPr>
          <a:xfrm flipH="1">
            <a:off x="7803663" y="3573199"/>
            <a:ext cx="1410675" cy="52384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51" idx="2"/>
            <a:endCxn id="53" idx="0"/>
          </p:cNvCxnSpPr>
          <p:nvPr/>
        </p:nvCxnSpPr>
        <p:spPr>
          <a:xfrm>
            <a:off x="9201054" y="3549192"/>
            <a:ext cx="1416147" cy="54785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54" idx="0"/>
          </p:cNvCxnSpPr>
          <p:nvPr/>
        </p:nvCxnSpPr>
        <p:spPr>
          <a:xfrm flipH="1">
            <a:off x="7016437" y="4867427"/>
            <a:ext cx="791132" cy="50978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5" idx="0"/>
          </p:cNvCxnSpPr>
          <p:nvPr/>
        </p:nvCxnSpPr>
        <p:spPr>
          <a:xfrm>
            <a:off x="7803663" y="4867427"/>
            <a:ext cx="842276" cy="5074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56" idx="0"/>
          </p:cNvCxnSpPr>
          <p:nvPr/>
        </p:nvCxnSpPr>
        <p:spPr>
          <a:xfrm flipH="1">
            <a:off x="9996439" y="4867427"/>
            <a:ext cx="610601" cy="50743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57" idx="0"/>
          </p:cNvCxnSpPr>
          <p:nvPr/>
        </p:nvCxnSpPr>
        <p:spPr>
          <a:xfrm>
            <a:off x="10617201" y="4841072"/>
            <a:ext cx="771938" cy="53379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4" name="Table 63"/>
          <p:cNvGraphicFramePr>
            <a:graphicFrameLocks noGrp="1"/>
          </p:cNvGraphicFramePr>
          <p:nvPr>
            <p:extLst/>
          </p:nvPr>
        </p:nvGraphicFramePr>
        <p:xfrm>
          <a:off x="4878922" y="5363143"/>
          <a:ext cx="1039448" cy="741680"/>
        </p:xfrm>
        <a:graphic>
          <a:graphicData uri="http://schemas.openxmlformats.org/drawingml/2006/table">
            <a:tbl>
              <a:tblPr firstRow="1" bandRow="1">
                <a:tableStyleId>{5C22544A-7EE6-4342-B048-85BDC9FD1C3A}</a:tableStyleId>
              </a:tblPr>
              <a:tblGrid>
                <a:gridCol w="1039448"/>
              </a:tblGrid>
              <a:tr h="370840">
                <a:tc>
                  <a:txBody>
                    <a:bodyPr/>
                    <a:lstStyle/>
                    <a:p>
                      <a:r>
                        <a:rPr lang="en-US" dirty="0" smtClean="0"/>
                        <a:t>hut</a:t>
                      </a:r>
                      <a:endParaRPr lang="en-US" dirty="0"/>
                    </a:p>
                  </a:txBody>
                  <a:tcPr/>
                </a:tc>
              </a:tr>
              <a:tr h="370840">
                <a:tc>
                  <a:txBody>
                    <a:bodyPr/>
                    <a:lstStyle/>
                    <a:p>
                      <a:r>
                        <a:rPr lang="en-US" dirty="0" smtClean="0"/>
                        <a:t>1</a:t>
                      </a:r>
                      <a:endParaRPr lang="en-US" dirty="0"/>
                    </a:p>
                  </a:txBody>
                  <a:tcPr/>
                </a:tc>
              </a:tr>
            </a:tbl>
          </a:graphicData>
        </a:graphic>
      </p:graphicFrame>
      <p:cxnSp>
        <p:nvCxnSpPr>
          <p:cNvPr id="65" name="Straight Connector 64"/>
          <p:cNvCxnSpPr>
            <a:stCxn id="50" idx="2"/>
          </p:cNvCxnSpPr>
          <p:nvPr/>
        </p:nvCxnSpPr>
        <p:spPr>
          <a:xfrm>
            <a:off x="4668910" y="4937203"/>
            <a:ext cx="729736" cy="42594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688123" y="6231428"/>
            <a:ext cx="9157648" cy="369332"/>
          </a:xfrm>
          <a:prstGeom prst="rect">
            <a:avLst/>
          </a:prstGeom>
          <a:noFill/>
        </p:spPr>
        <p:txBody>
          <a:bodyPr wrap="square" rtlCol="0">
            <a:spAutoFit/>
          </a:bodyPr>
          <a:lstStyle/>
          <a:p>
            <a:r>
              <a:rPr lang="en-US" dirty="0" smtClean="0"/>
              <a:t>Searching the word – “moon”</a:t>
            </a:r>
            <a:endParaRPr lang="en-US" dirty="0"/>
          </a:p>
        </p:txBody>
      </p:sp>
    </p:spTree>
    <p:extLst>
      <p:ext uri="{BB962C8B-B14F-4D97-AF65-F5344CB8AC3E}">
        <p14:creationId xmlns:p14="http://schemas.microsoft.com/office/powerpoint/2010/main" val="98424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42" presetClass="path" presetSubtype="0" accel="50000" decel="50000" fill="hold" grpId="0" nodeType="afterEffect">
                                  <p:stCondLst>
                                    <p:cond delay="500"/>
                                  </p:stCondLst>
                                  <p:childTnLst>
                                    <p:animMotion origin="layout" path="M 1.875E-6 7.40741E-7 L 0.2444 0.17986 " pathEditMode="relative" rAng="0" ptsTypes="AA">
                                      <p:cBhvr>
                                        <p:cTn id="10" dur="1000" fill="hold"/>
                                        <p:tgtEl>
                                          <p:spTgt spid="39"/>
                                        </p:tgtEl>
                                        <p:attrNameLst>
                                          <p:attrName>ppt_x</p:attrName>
                                          <p:attrName>ppt_y</p:attrName>
                                        </p:attrNameLst>
                                      </p:cBhvr>
                                      <p:rCtr x="12214" y="8981"/>
                                    </p:animMotion>
                                  </p:childTnLst>
                                </p:cTn>
                              </p:par>
                            </p:childTnLst>
                          </p:cTn>
                        </p:par>
                        <p:par>
                          <p:cTn id="11" fill="hold">
                            <p:stCondLst>
                              <p:cond delay="2000"/>
                            </p:stCondLst>
                            <p:childTnLst>
                              <p:par>
                                <p:cTn id="12" presetID="42" presetClass="path" presetSubtype="0" accel="50000" decel="50000" fill="hold" grpId="1" nodeType="afterEffect">
                                  <p:stCondLst>
                                    <p:cond delay="300"/>
                                  </p:stCondLst>
                                  <p:childTnLst>
                                    <p:animMotion origin="layout" path="M 0.2444 0.17986 L 0.12877 0.37315 " pathEditMode="relative" rAng="0" ptsTypes="AA">
                                      <p:cBhvr>
                                        <p:cTn id="13" dur="1000" fill="hold"/>
                                        <p:tgtEl>
                                          <p:spTgt spid="39"/>
                                        </p:tgtEl>
                                        <p:attrNameLst>
                                          <p:attrName>ppt_x</p:attrName>
                                          <p:attrName>ppt_y</p:attrName>
                                        </p:attrNameLst>
                                      </p:cBhvr>
                                      <p:rCtr x="-5781" y="9653"/>
                                    </p:animMotion>
                                  </p:childTnLst>
                                </p:cTn>
                              </p:par>
                            </p:childTnLst>
                          </p:cTn>
                        </p:par>
                        <p:par>
                          <p:cTn id="14" fill="hold">
                            <p:stCondLst>
                              <p:cond delay="3300"/>
                            </p:stCondLst>
                            <p:childTnLst>
                              <p:par>
                                <p:cTn id="15" presetID="42" presetClass="path" presetSubtype="0" accel="50000" decel="50000" fill="hold" grpId="2" nodeType="afterEffect">
                                  <p:stCondLst>
                                    <p:cond delay="300"/>
                                  </p:stCondLst>
                                  <p:childTnLst>
                                    <p:animMotion origin="layout" path="M 0.12877 0.37315 L 0.19778 0.56157 " pathEditMode="relative" rAng="0" ptsTypes="AA">
                                      <p:cBhvr>
                                        <p:cTn id="16" dur="1000" fill="hold"/>
                                        <p:tgtEl>
                                          <p:spTgt spid="39"/>
                                        </p:tgtEl>
                                        <p:attrNameLst>
                                          <p:attrName>ppt_x</p:attrName>
                                          <p:attrName>ppt_y</p:attrName>
                                        </p:attrNameLst>
                                      </p:cBhvr>
                                      <p:rCtr x="3451" y="9421"/>
                                    </p:animMotion>
                                  </p:childTnLst>
                                </p:cTn>
                              </p:par>
                            </p:childTnLst>
                          </p:cTn>
                        </p:par>
                        <p:par>
                          <p:cTn id="17" fill="hold">
                            <p:stCondLst>
                              <p:cond delay="4600"/>
                            </p:stCondLst>
                            <p:childTnLst>
                              <p:par>
                                <p:cTn id="18" presetID="10" presetClass="exit" presetSubtype="0" fill="hold" grpId="4" nodeType="afterEffect">
                                  <p:stCondLst>
                                    <p:cond delay="50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childTnLst>
                          </p:cTn>
                        </p:par>
                        <p:par>
                          <p:cTn id="21" fill="hold">
                            <p:stCondLst>
                              <p:cond delay="5600"/>
                            </p:stCondLst>
                            <p:childTnLst>
                              <p:par>
                                <p:cTn id="22" presetID="10" presetClass="entr" presetSubtype="0" fill="hold" nodeType="afterEffect">
                                  <p:stCondLst>
                                    <p:cond delay="4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6500"/>
                            </p:stCondLst>
                            <p:childTnLst>
                              <p:par>
                                <p:cTn id="26" presetID="26" presetClass="emph" presetSubtype="0" fill="hold" nodeType="afterEffect">
                                  <p:stCondLst>
                                    <p:cond delay="100"/>
                                  </p:stCondLst>
                                  <p:childTnLst>
                                    <p:animEffect transition="out" filter="fade">
                                      <p:cBhvr>
                                        <p:cTn id="27" dur="500" tmFilter="0, 0; .2, .5; .8, .5; 1, 0"/>
                                        <p:tgtEl>
                                          <p:spTgt spid="35"/>
                                        </p:tgtEl>
                                      </p:cBhvr>
                                    </p:animEffect>
                                    <p:animScale>
                                      <p:cBhvr>
                                        <p:cTn id="28" dur="250" autoRev="1" fill="hold"/>
                                        <p:tgtEl>
                                          <p:spTgt spid="35"/>
                                        </p:tgtEl>
                                      </p:cBhvr>
                                      <p:by x="105000" y="105000"/>
                                    </p:animScale>
                                  </p:childTnLst>
                                </p:cTn>
                              </p:par>
                            </p:childTnLst>
                          </p:cTn>
                        </p:par>
                        <p:par>
                          <p:cTn id="29" fill="hold">
                            <p:stCondLst>
                              <p:cond delay="7100"/>
                            </p:stCondLst>
                            <p:childTnLst>
                              <p:par>
                                <p:cTn id="30" presetID="26" presetClass="emph" presetSubtype="0" fill="hold" nodeType="afterEffect">
                                  <p:stCondLst>
                                    <p:cond delay="0"/>
                                  </p:stCondLst>
                                  <p:childTnLst>
                                    <p:animEffect transition="out" filter="fade">
                                      <p:cBhvr>
                                        <p:cTn id="31" dur="500" tmFilter="0, 0; .2, .5; .8, .5; 1, 0"/>
                                        <p:tgtEl>
                                          <p:spTgt spid="35"/>
                                        </p:tgtEl>
                                      </p:cBhvr>
                                    </p:animEffect>
                                    <p:animScale>
                                      <p:cBhvr>
                                        <p:cTn id="32"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39" grpId="3" animBg="1"/>
      <p:bldP spid="39" grpId="4"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4 – Suggestions for fail search</a:t>
            </a:r>
            <a:endParaRPr lang="en-IN" dirty="0"/>
          </a:p>
        </p:txBody>
      </p:sp>
      <p:sp>
        <p:nvSpPr>
          <p:cNvPr id="3" name="Content Placeholder 2"/>
          <p:cNvSpPr>
            <a:spLocks noGrp="1"/>
          </p:cNvSpPr>
          <p:nvPr>
            <p:ph idx="1"/>
          </p:nvPr>
        </p:nvSpPr>
        <p:spPr>
          <a:xfrm>
            <a:off x="1103312" y="1733266"/>
            <a:ext cx="9623828" cy="4515133"/>
          </a:xfrm>
        </p:spPr>
        <p:txBody>
          <a:bodyPr/>
          <a:lstStyle/>
          <a:p>
            <a:r>
              <a:rPr lang="en-IN" dirty="0" smtClean="0"/>
              <a:t>If the word is not present in any of the files, we search for the strings which comes just AFTER and just BEFORE the searched string in lexicographic order. This is done using the lexicographic ordering which the Map uses in it.</a:t>
            </a:r>
          </a:p>
          <a:p>
            <a:r>
              <a:rPr lang="en-IN" dirty="0" smtClean="0"/>
              <a:t>This string is given as a suggested word if and only if its length differs by at most 1.</a:t>
            </a:r>
            <a:endParaRPr lang="en-IN" dirty="0"/>
          </a:p>
        </p:txBody>
      </p:sp>
    </p:spTree>
    <p:extLst>
      <p:ext uri="{BB962C8B-B14F-4D97-AF65-F5344CB8AC3E}">
        <p14:creationId xmlns:p14="http://schemas.microsoft.com/office/powerpoint/2010/main" val="4286452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45555" cy="1400530"/>
          </a:xfrm>
        </p:spPr>
        <p:txBody>
          <a:bodyPr/>
          <a:lstStyle/>
          <a:p>
            <a:r>
              <a:rPr lang="en-US" dirty="0" smtClean="0"/>
              <a:t>Implementation via Different Techniques</a:t>
            </a:r>
            <a:endParaRPr lang="en-US" dirty="0"/>
          </a:p>
        </p:txBody>
      </p:sp>
      <p:sp>
        <p:nvSpPr>
          <p:cNvPr id="3" name="Content Placeholder 2"/>
          <p:cNvSpPr>
            <a:spLocks noGrp="1"/>
          </p:cNvSpPr>
          <p:nvPr>
            <p:ph idx="1"/>
          </p:nvPr>
        </p:nvSpPr>
        <p:spPr/>
        <p:txBody>
          <a:bodyPr/>
          <a:lstStyle/>
          <a:p>
            <a:pPr marL="0" indent="0">
              <a:buNone/>
            </a:pPr>
            <a:r>
              <a:rPr lang="en-US" dirty="0" smtClean="0"/>
              <a:t>The code has been implemented using the following techniques – </a:t>
            </a:r>
          </a:p>
          <a:p>
            <a:pPr>
              <a:buFont typeface="Wingdings" panose="05000000000000000000" pitchFamily="2" charset="2"/>
              <a:buChar char="q"/>
            </a:pPr>
            <a:r>
              <a:rPr lang="en-US" dirty="0"/>
              <a:t>Hash table using linked list</a:t>
            </a:r>
          </a:p>
          <a:p>
            <a:pPr>
              <a:buFont typeface="Wingdings" panose="05000000000000000000" pitchFamily="2" charset="2"/>
              <a:buChar char="q"/>
            </a:pPr>
            <a:r>
              <a:rPr lang="en-US" dirty="0"/>
              <a:t>Hash table using vector storing frequency</a:t>
            </a:r>
          </a:p>
          <a:p>
            <a:pPr>
              <a:buFont typeface="Wingdings" panose="05000000000000000000" pitchFamily="2" charset="2"/>
              <a:buChar char="q"/>
            </a:pPr>
            <a:r>
              <a:rPr lang="en-US" dirty="0"/>
              <a:t>Linear search algorithm using linked list</a:t>
            </a:r>
          </a:p>
          <a:p>
            <a:pPr>
              <a:buFont typeface="Wingdings" panose="05000000000000000000" pitchFamily="2" charset="2"/>
              <a:buChar char="q"/>
            </a:pPr>
            <a:r>
              <a:rPr lang="en-US" dirty="0" smtClean="0"/>
              <a:t>Balanced Trees </a:t>
            </a:r>
            <a:r>
              <a:rPr lang="en-US" dirty="0"/>
              <a:t>using maps storing frequency</a:t>
            </a:r>
          </a:p>
          <a:p>
            <a:pPr>
              <a:buFont typeface="Wingdings" panose="05000000000000000000" pitchFamily="2" charset="2"/>
              <a:buChar char="q"/>
            </a:pPr>
            <a:r>
              <a:rPr lang="en-US" dirty="0"/>
              <a:t>Hash Table using B</a:t>
            </a:r>
            <a:r>
              <a:rPr lang="en-US" dirty="0" smtClean="0"/>
              <a:t>alanced </a:t>
            </a:r>
            <a:r>
              <a:rPr lang="en-US" dirty="0"/>
              <a:t>Trees storing </a:t>
            </a:r>
            <a:r>
              <a:rPr lang="en-US" dirty="0" smtClean="0"/>
              <a:t>frequency</a:t>
            </a:r>
          </a:p>
          <a:p>
            <a:pPr>
              <a:buFont typeface="Wingdings" panose="05000000000000000000" pitchFamily="2" charset="2"/>
              <a:buChar char="q"/>
            </a:pPr>
            <a:r>
              <a:rPr lang="en-US" dirty="0" smtClean="0"/>
              <a:t>Unordered maps</a:t>
            </a:r>
            <a:r>
              <a:rPr lang="en-US" dirty="0"/>
              <a:t> </a:t>
            </a:r>
            <a:r>
              <a:rPr lang="en-US" dirty="0" smtClean="0"/>
              <a:t>storing frequency</a:t>
            </a:r>
            <a:endParaRPr lang="en-US" dirty="0"/>
          </a:p>
        </p:txBody>
      </p:sp>
    </p:spTree>
    <p:extLst>
      <p:ext uri="{BB962C8B-B14F-4D97-AF65-F5344CB8AC3E}">
        <p14:creationId xmlns:p14="http://schemas.microsoft.com/office/powerpoint/2010/main" val="3012458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16190"/>
                <a:ext cx="8946541" cy="4661780"/>
              </a:xfrm>
            </p:spPr>
            <p:txBody>
              <a:bodyPr>
                <a:normAutofit fontScale="92500" lnSpcReduction="10000"/>
              </a:bodyPr>
              <a:lstStyle/>
              <a:p>
                <a:r>
                  <a:rPr lang="en-US" dirty="0" smtClean="0"/>
                  <a:t>Assuming uniform hashing and uniform occurrence of words in all the text files, the average number of nodes in any Map will be </a:t>
                </a:r>
                <a14:m>
                  <m:oMath xmlns:m="http://schemas.openxmlformats.org/officeDocument/2006/math">
                    <m:f>
                      <m:fPr>
                        <m:ctrlPr>
                          <a:rPr lang="en-IN" sz="3200" b="0" i="1" smtClean="0">
                            <a:latin typeface="Cambria Math"/>
                          </a:rPr>
                        </m:ctrlPr>
                      </m:fPr>
                      <m:num>
                        <m:r>
                          <a:rPr lang="en-IN" sz="3200" b="0" i="1" smtClean="0">
                            <a:latin typeface="Cambria Math" panose="02040503050406030204" pitchFamily="18" charset="0"/>
                          </a:rPr>
                          <m:t>𝑛</m:t>
                        </m:r>
                      </m:num>
                      <m:den>
                        <m:r>
                          <a:rPr lang="en-IN" sz="3200" b="0" i="1" smtClean="0">
                            <a:latin typeface="Cambria Math" panose="02040503050406030204" pitchFamily="18" charset="0"/>
                          </a:rPr>
                          <m:t>𝐹</m:t>
                        </m:r>
                        <m:r>
                          <a:rPr lang="en-IN" sz="3200" b="0" i="1" smtClean="0">
                            <a:latin typeface="Cambria Math" panose="02040503050406030204" pitchFamily="18" charset="0"/>
                          </a:rPr>
                          <m:t>.</m:t>
                        </m:r>
                        <m:r>
                          <a:rPr lang="en-IN" sz="3200" b="0" i="1" smtClean="0">
                            <a:latin typeface="Cambria Math" panose="02040503050406030204" pitchFamily="18" charset="0"/>
                          </a:rPr>
                          <m:t>𝑓</m:t>
                        </m:r>
                      </m:den>
                    </m:f>
                  </m:oMath>
                </a14:m>
                <a:r>
                  <a:rPr lang="en-US" dirty="0" smtClean="0"/>
                  <a:t>. </a:t>
                </a:r>
                <a:r>
                  <a:rPr lang="en-US" dirty="0"/>
                  <a:t>T</a:t>
                </a:r>
                <a:r>
                  <a:rPr lang="en-US" dirty="0" smtClean="0"/>
                  <a:t>he average height of a Map will be </a:t>
                </a:r>
                <a14:m>
                  <m:oMath xmlns:m="http://schemas.openxmlformats.org/officeDocument/2006/math">
                    <m:r>
                      <m:rPr>
                        <m:sty m:val="p"/>
                      </m:rPr>
                      <a:rPr lang="en-IN" sz="3200" b="0" i="0" smtClean="0">
                        <a:latin typeface="Cambria Math" panose="02040503050406030204" pitchFamily="18" charset="0"/>
                      </a:rPr>
                      <m:t>log</m:t>
                    </m:r>
                    <m:r>
                      <a:rPr lang="en-IN" sz="3200" b="0" i="1" smtClean="0">
                        <a:latin typeface="Cambria Math" panose="02040503050406030204" pitchFamily="18" charset="0"/>
                      </a:rPr>
                      <m:t>⁡(</m:t>
                    </m:r>
                    <m:f>
                      <m:fPr>
                        <m:ctrlPr>
                          <a:rPr lang="en-IN" sz="3200" b="0" i="1" smtClean="0">
                            <a:latin typeface="Cambria Math"/>
                            <a:ea typeface="Cambria Math" panose="02040503050406030204" pitchFamily="18" charset="0"/>
                          </a:rPr>
                        </m:ctrlPr>
                      </m:fPr>
                      <m:num>
                        <m:r>
                          <a:rPr lang="en-IN" sz="3200" b="0" i="1" smtClean="0">
                            <a:latin typeface="Cambria Math" panose="02040503050406030204" pitchFamily="18" charset="0"/>
                            <a:ea typeface="Cambria Math" panose="02040503050406030204" pitchFamily="18" charset="0"/>
                          </a:rPr>
                          <m:t>𝑛</m:t>
                        </m:r>
                      </m:num>
                      <m:den>
                        <m:r>
                          <a:rPr lang="en-IN" sz="3200" b="0" i="1" smtClean="0">
                            <a:latin typeface="Cambria Math" panose="02040503050406030204" pitchFamily="18" charset="0"/>
                            <a:ea typeface="Cambria Math" panose="02040503050406030204" pitchFamily="18" charset="0"/>
                          </a:rPr>
                          <m:t>𝐹</m:t>
                        </m:r>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𝑓</m:t>
                        </m:r>
                      </m:den>
                    </m:f>
                    <m:r>
                      <a:rPr lang="en-IN" sz="3200" b="0" i="1" smtClean="0">
                        <a:latin typeface="Cambria Math" panose="02040503050406030204" pitchFamily="18" charset="0"/>
                        <a:ea typeface="Cambria Math" panose="02040503050406030204" pitchFamily="18" charset="0"/>
                      </a:rPr>
                      <m:t>)</m:t>
                    </m:r>
                  </m:oMath>
                </a14:m>
                <a:r>
                  <a:rPr lang="en-US" dirty="0" smtClean="0"/>
                  <a:t>. So the total time taken to insert </a:t>
                </a:r>
                <a14:m>
                  <m:oMath xmlns:m="http://schemas.openxmlformats.org/officeDocument/2006/math">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elements in a map of a file is of the order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func>
                      <m:funcPr>
                        <m:ctrlPr>
                          <a:rPr lang="en-IN" sz="2800" b="0" i="1" smtClean="0">
                            <a:latin typeface="Cambria Math"/>
                          </a:rPr>
                        </m:ctrlPr>
                      </m:funcPr>
                      <m:fName>
                        <m:r>
                          <m:rPr>
                            <m:sty m:val="p"/>
                          </m:rPr>
                          <a:rPr lang="en-IN" sz="2800" b="0" i="0" smtClean="0">
                            <a:latin typeface="Cambria Math" panose="02040503050406030204" pitchFamily="18" charset="0"/>
                          </a:rPr>
                          <m:t>log</m:t>
                        </m:r>
                      </m:fName>
                      <m:e>
                        <m:d>
                          <m:dPr>
                            <m:ctrlPr>
                              <a:rPr lang="en-IN" sz="2800" b="0" i="1" smtClean="0">
                                <a:latin typeface="Cambria Math"/>
                              </a:rPr>
                            </m:ctrlPr>
                          </m:dPr>
                          <m:e>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 So the time complexity to build all </a:t>
                </a:r>
                <a14:m>
                  <m:oMath xmlns:m="http://schemas.openxmlformats.org/officeDocument/2006/math">
                    <m:r>
                      <a:rPr lang="en-IN" sz="2800" b="0" i="1" smtClean="0">
                        <a:latin typeface="Cambria Math" panose="02040503050406030204" pitchFamily="18" charset="0"/>
                      </a:rPr>
                      <m:t>𝐹</m:t>
                    </m:r>
                  </m:oMath>
                </a14:m>
                <a:r>
                  <a:rPr lang="en-US" dirty="0" smtClean="0"/>
                  <a:t> Maps is </a:t>
                </a:r>
                <a14:m>
                  <m:oMath xmlns:m="http://schemas.openxmlformats.org/officeDocument/2006/math">
                    <m:r>
                      <a:rPr lang="en-IN" sz="2800" i="1">
                        <a:solidFill>
                          <a:prstClr val="white"/>
                        </a:solidFill>
                        <a:latin typeface="Cambria Math" panose="02040503050406030204" pitchFamily="18" charset="0"/>
                      </a:rPr>
                      <m:t>𝑂</m:t>
                    </m:r>
                    <m:d>
                      <m:dPr>
                        <m:ctrlPr>
                          <a:rPr lang="en-IN" sz="2800" i="1">
                            <a:solidFill>
                              <a:prstClr val="white"/>
                            </a:solidFill>
                            <a:latin typeface="Cambria Math"/>
                          </a:rPr>
                        </m:ctrlPr>
                      </m:dPr>
                      <m:e>
                        <m:r>
                          <a:rPr lang="en-IN" sz="2800" b="0" i="1" smtClean="0">
                            <a:solidFill>
                              <a:prstClr val="white"/>
                            </a:solidFill>
                            <a:latin typeface="Cambria Math" panose="02040503050406030204" pitchFamily="18" charset="0"/>
                          </a:rPr>
                          <m:t>𝐹</m:t>
                        </m:r>
                        <m:r>
                          <a:rPr lang="en-IN" sz="2800" b="0" i="1" smtClean="0">
                            <a:solidFill>
                              <a:prstClr val="white"/>
                            </a:solidFill>
                            <a:latin typeface="Cambria Math" panose="02040503050406030204" pitchFamily="18" charset="0"/>
                          </a:rPr>
                          <m:t>.</m:t>
                        </m:r>
                        <m:f>
                          <m:fPr>
                            <m:ctrlPr>
                              <a:rPr lang="en-IN" sz="2800" i="1">
                                <a:solidFill>
                                  <a:prstClr val="white"/>
                                </a:solidFill>
                                <a:latin typeface="Cambria Math"/>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den>
                        </m:f>
                        <m:func>
                          <m:funcPr>
                            <m:ctrlPr>
                              <a:rPr lang="en-IN" sz="2800" i="1">
                                <a:solidFill>
                                  <a:prstClr val="white"/>
                                </a:solidFill>
                                <a:latin typeface="Cambria Math"/>
                              </a:rPr>
                            </m:ctrlPr>
                          </m:funcPr>
                          <m:fName>
                            <m:r>
                              <m:rPr>
                                <m:sty m:val="p"/>
                              </m:rPr>
                              <a:rPr lang="en-IN" sz="2800">
                                <a:solidFill>
                                  <a:prstClr val="white"/>
                                </a:solidFill>
                                <a:latin typeface="Cambria Math" panose="02040503050406030204" pitchFamily="18" charset="0"/>
                              </a:rPr>
                              <m:t>log</m:t>
                            </m:r>
                          </m:fName>
                          <m:e>
                            <m:d>
                              <m:dPr>
                                <m:ctrlPr>
                                  <a:rPr lang="en-IN" sz="2800" i="1">
                                    <a:solidFill>
                                      <a:prstClr val="white"/>
                                    </a:solidFill>
                                    <a:latin typeface="Cambria Math"/>
                                  </a:rPr>
                                </m:ctrlPr>
                              </m:dPr>
                              <m:e>
                                <m:f>
                                  <m:fPr>
                                    <m:ctrlPr>
                                      <a:rPr lang="en-IN" sz="2800" i="1">
                                        <a:solidFill>
                                          <a:prstClr val="white"/>
                                        </a:solidFill>
                                        <a:latin typeface="Cambria Math"/>
                                      </a:rPr>
                                    </m:ctrlPr>
                                  </m:fPr>
                                  <m:num>
                                    <m:r>
                                      <a:rPr lang="en-IN" sz="2800" i="1">
                                        <a:solidFill>
                                          <a:prstClr val="white"/>
                                        </a:solidFill>
                                        <a:latin typeface="Cambria Math" panose="02040503050406030204" pitchFamily="18" charset="0"/>
                                      </a:rPr>
                                      <m:t>𝑛</m:t>
                                    </m:r>
                                  </m:num>
                                  <m:den>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𝑓</m:t>
                                    </m:r>
                                  </m:den>
                                </m:f>
                              </m:e>
                            </m:d>
                          </m:e>
                        </m:func>
                      </m:e>
                    </m:d>
                    <m:r>
                      <a:rPr lang="en-IN" sz="2800" b="0" i="1" smtClean="0">
                        <a:solidFill>
                          <a:prstClr val="white"/>
                        </a:solidFill>
                        <a:latin typeface="Cambria Math" panose="02040503050406030204" pitchFamily="18" charset="0"/>
                      </a:rPr>
                      <m:t>=</m:t>
                    </m:r>
                    <m:r>
                      <a:rPr lang="en-IN" sz="2800" i="1">
                        <a:latin typeface="Cambria Math" panose="02040503050406030204" pitchFamily="18" charset="0"/>
                      </a:rPr>
                      <m:t>𝑂</m:t>
                    </m:r>
                    <m:r>
                      <a:rPr lang="en-IN" sz="2800" i="1">
                        <a:latin typeface="Cambria Math" panose="02040503050406030204" pitchFamily="18" charset="0"/>
                      </a:rPr>
                      <m:t>(</m:t>
                    </m:r>
                    <m:r>
                      <a:rPr lang="en-IN" sz="2800" b="0" i="1" smtClean="0">
                        <a:latin typeface="Cambria Math" panose="02040503050406030204" pitchFamily="18" charset="0"/>
                      </a:rPr>
                      <m:t>𝑛</m:t>
                    </m:r>
                    <m:func>
                      <m:funcPr>
                        <m:ctrlPr>
                          <a:rPr lang="en-IN" sz="2800" i="1">
                            <a:latin typeface="Cambria Math"/>
                          </a:rPr>
                        </m:ctrlPr>
                      </m:funcPr>
                      <m:fName>
                        <m:r>
                          <m:rPr>
                            <m:sty m:val="p"/>
                          </m:rPr>
                          <a:rPr lang="en-IN" sz="2800">
                            <a:latin typeface="Cambria Math" panose="02040503050406030204" pitchFamily="18" charset="0"/>
                          </a:rPr>
                          <m:t>log</m:t>
                        </m:r>
                      </m:fName>
                      <m:e>
                        <m:d>
                          <m:dPr>
                            <m:ctrlPr>
                              <a:rPr lang="en-IN" sz="2800" i="1">
                                <a:latin typeface="Cambria Math"/>
                              </a:rPr>
                            </m:ctrlPr>
                          </m:dPr>
                          <m:e>
                            <m:f>
                              <m:fPr>
                                <m:ctrlPr>
                                  <a:rPr lang="en-IN" sz="2800" i="1">
                                    <a:latin typeface="Cambria Math"/>
                                  </a:rPr>
                                </m:ctrlPr>
                              </m:fPr>
                              <m:num>
                                <m:r>
                                  <a:rPr lang="en-IN" sz="2800" i="1">
                                    <a:latin typeface="Cambria Math" panose="02040503050406030204" pitchFamily="18" charset="0"/>
                                  </a:rPr>
                                  <m:t>𝑛</m:t>
                                </m:r>
                              </m:num>
                              <m:den>
                                <m:r>
                                  <a:rPr lang="en-IN" sz="2800" i="1">
                                    <a:latin typeface="Cambria Math" panose="02040503050406030204" pitchFamily="18" charset="0"/>
                                  </a:rPr>
                                  <m:t>𝐹</m:t>
                                </m:r>
                                <m:r>
                                  <a:rPr lang="en-IN" sz="2800" i="1">
                                    <a:latin typeface="Cambria Math" panose="02040503050406030204" pitchFamily="18" charset="0"/>
                                  </a:rPr>
                                  <m:t>.</m:t>
                                </m:r>
                                <m:r>
                                  <a:rPr lang="en-IN" sz="2800" i="1">
                                    <a:latin typeface="Cambria Math" panose="02040503050406030204" pitchFamily="18" charset="0"/>
                                  </a:rPr>
                                  <m:t>𝑓</m:t>
                                </m:r>
                              </m:den>
                            </m:f>
                          </m:e>
                        </m:d>
                      </m:e>
                    </m:func>
                    <m:r>
                      <a:rPr lang="en-IN" sz="2800" i="1">
                        <a:latin typeface="Cambria Math" panose="02040503050406030204" pitchFamily="18" charset="0"/>
                      </a:rPr>
                      <m:t>)</m:t>
                    </m:r>
                  </m:oMath>
                </a14:m>
                <a:r>
                  <a:rPr lang="en-US" dirty="0" smtClean="0"/>
                  <a:t>.</a:t>
                </a:r>
              </a:p>
              <a:p>
                <a:r>
                  <a:rPr lang="en-US" dirty="0" smtClean="0"/>
                  <a:t>The search time complexity is proportional to the height of any Map i.e., </a:t>
                </a:r>
                <a14:m>
                  <m:oMath xmlns:m="http://schemas.openxmlformats.org/officeDocument/2006/math">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 So total search time complexity is </a:t>
                </a:r>
                <a14:m>
                  <m:oMath xmlns:m="http://schemas.openxmlformats.org/officeDocument/2006/math">
                    <m:r>
                      <m:rPr>
                        <m:sty m:val="p"/>
                      </m:rPr>
                      <a:rPr lang="en-IN" sz="3200" b="0" i="0" smtClean="0">
                        <a:solidFill>
                          <a:prstClr val="white"/>
                        </a:solidFill>
                        <a:latin typeface="Cambria Math" panose="02040503050406030204" pitchFamily="18" charset="0"/>
                      </a:rPr>
                      <m:t>F</m:t>
                    </m:r>
                    <m:r>
                      <a:rPr lang="en-IN" sz="3200" b="0" i="0" smtClean="0">
                        <a:solidFill>
                          <a:prstClr val="white"/>
                        </a:solidFill>
                        <a:latin typeface="Cambria Math" panose="02040503050406030204" pitchFamily="18" charset="0"/>
                      </a:rPr>
                      <m:t>.</m:t>
                    </m:r>
                    <m:r>
                      <m:rPr>
                        <m:sty m:val="p"/>
                      </m:rPr>
                      <a:rPr lang="en-IN" sz="3200">
                        <a:solidFill>
                          <a:prstClr val="white"/>
                        </a:solidFill>
                        <a:latin typeface="Cambria Math" panose="02040503050406030204" pitchFamily="18" charset="0"/>
                      </a:rPr>
                      <m:t>log</m:t>
                    </m:r>
                    <m:r>
                      <a:rPr lang="en-IN" sz="3200" i="1">
                        <a:solidFill>
                          <a:prstClr val="white"/>
                        </a:solidFill>
                        <a:latin typeface="Cambria Math" panose="02040503050406030204" pitchFamily="18" charset="0"/>
                      </a:rPr>
                      <m:t>⁡(</m:t>
                    </m:r>
                    <m:f>
                      <m:fPr>
                        <m:ctrlPr>
                          <a:rPr lang="en-IN" sz="3200" i="1">
                            <a:solidFill>
                              <a:prstClr val="white"/>
                            </a:solidFill>
                            <a:latin typeface="Cambria Math"/>
                            <a:ea typeface="Cambria Math" panose="02040503050406030204" pitchFamily="18" charset="0"/>
                          </a:rPr>
                        </m:ctrlPr>
                      </m:fPr>
                      <m:num>
                        <m:r>
                          <a:rPr lang="en-IN" sz="3200" i="1">
                            <a:solidFill>
                              <a:prstClr val="white"/>
                            </a:solidFill>
                            <a:latin typeface="Cambria Math" panose="02040503050406030204" pitchFamily="18" charset="0"/>
                            <a:ea typeface="Cambria Math" panose="02040503050406030204" pitchFamily="18" charset="0"/>
                          </a:rPr>
                          <m:t>𝑛</m:t>
                        </m:r>
                      </m:num>
                      <m:den>
                        <m:r>
                          <a:rPr lang="en-IN" sz="3200" i="1">
                            <a:solidFill>
                              <a:prstClr val="white"/>
                            </a:solidFill>
                            <a:latin typeface="Cambria Math" panose="02040503050406030204" pitchFamily="18" charset="0"/>
                            <a:ea typeface="Cambria Math" panose="02040503050406030204" pitchFamily="18" charset="0"/>
                          </a:rPr>
                          <m:t>𝐹</m:t>
                        </m:r>
                        <m:r>
                          <a:rPr lang="en-IN" sz="3200" i="1">
                            <a:solidFill>
                              <a:prstClr val="white"/>
                            </a:solidFill>
                            <a:latin typeface="Cambria Math" panose="02040503050406030204" pitchFamily="18" charset="0"/>
                            <a:ea typeface="Cambria Math" panose="02040503050406030204" pitchFamily="18" charset="0"/>
                          </a:rPr>
                          <m:t>.</m:t>
                        </m:r>
                        <m:r>
                          <a:rPr lang="en-IN" sz="3200" i="1">
                            <a:solidFill>
                              <a:prstClr val="white"/>
                            </a:solidFill>
                            <a:latin typeface="Cambria Math" panose="02040503050406030204" pitchFamily="18" charset="0"/>
                            <a:ea typeface="Cambria Math" panose="02040503050406030204" pitchFamily="18" charset="0"/>
                          </a:rPr>
                          <m:t>𝑓</m:t>
                        </m:r>
                      </m:den>
                    </m:f>
                    <m:r>
                      <a:rPr lang="en-IN" sz="3200" i="1">
                        <a:solidFill>
                          <a:prstClr val="white"/>
                        </a:solidFill>
                        <a:latin typeface="Cambria Math" panose="02040503050406030204" pitchFamily="18" charset="0"/>
                        <a:ea typeface="Cambria Math" panose="02040503050406030204" pitchFamily="18" charset="0"/>
                      </a:rPr>
                      <m:t>)</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16190"/>
                <a:ext cx="8946541" cy="4661780"/>
              </a:xfrm>
              <a:blipFill rotWithShape="0">
                <a:blip r:embed="rId2"/>
                <a:stretch>
                  <a:fillRect l="-272" t="-1307" r="-1090"/>
                </a:stretch>
              </a:blipFill>
            </p:spPr>
            <p:txBody>
              <a:bodyPr/>
              <a:lstStyle/>
              <a:p>
                <a:r>
                  <a:rPr lang="en-IN">
                    <a:noFill/>
                  </a:rPr>
                  <a:t> </a:t>
                </a:r>
              </a:p>
            </p:txBody>
          </p:sp>
        </mc:Fallback>
      </mc:AlternateContent>
    </p:spTree>
    <p:extLst>
      <p:ext uri="{BB962C8B-B14F-4D97-AF65-F5344CB8AC3E}">
        <p14:creationId xmlns:p14="http://schemas.microsoft.com/office/powerpoint/2010/main" val="184455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 Pros and Cons</a:t>
            </a:r>
            <a:endParaRPr lang="en-US" dirty="0"/>
          </a:p>
        </p:txBody>
      </p:sp>
      <p:sp>
        <p:nvSpPr>
          <p:cNvPr id="4" name="Content Placeholder 2"/>
          <p:cNvSpPr txBox="1">
            <a:spLocks/>
          </p:cNvSpPr>
          <p:nvPr/>
        </p:nvSpPr>
        <p:spPr>
          <a:xfrm>
            <a:off x="1201121" y="185324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No hash value is calculated so a constant time gain is achieved.</a:t>
            </a:r>
          </a:p>
          <a:p>
            <a:pPr lvl="1"/>
            <a:r>
              <a:rPr lang="en-US" dirty="0" smtClean="0"/>
              <a:t>Very less space is used as just one node is sufficient to represent all the same words in a file.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p:spTree>
    <p:extLst>
      <p:ext uri="{BB962C8B-B14F-4D97-AF65-F5344CB8AC3E}">
        <p14:creationId xmlns:p14="http://schemas.microsoft.com/office/powerpoint/2010/main" val="948688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- 5</a:t>
            </a:r>
            <a:endParaRPr lang="en-US" dirty="0"/>
          </a:p>
        </p:txBody>
      </p:sp>
      <p:sp>
        <p:nvSpPr>
          <p:cNvPr id="5" name="Subtitle 4"/>
          <p:cNvSpPr>
            <a:spLocks noGrp="1"/>
          </p:cNvSpPr>
          <p:nvPr>
            <p:ph type="subTitle" idx="1"/>
          </p:nvPr>
        </p:nvSpPr>
        <p:spPr/>
        <p:txBody>
          <a:bodyPr/>
          <a:lstStyle/>
          <a:p>
            <a:r>
              <a:rPr lang="en-US" dirty="0"/>
              <a:t>Hash Table using Balanced Trees storing frequency</a:t>
            </a:r>
          </a:p>
          <a:p>
            <a:endParaRPr lang="en-US" dirty="0"/>
          </a:p>
        </p:txBody>
      </p:sp>
    </p:spTree>
    <p:extLst>
      <p:ext uri="{BB962C8B-B14F-4D97-AF65-F5344CB8AC3E}">
        <p14:creationId xmlns:p14="http://schemas.microsoft.com/office/powerpoint/2010/main" val="4280538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Insertion </a:t>
            </a:r>
            <a:endParaRPr lang="en-US" dirty="0"/>
          </a:p>
        </p:txBody>
      </p:sp>
      <p:sp>
        <p:nvSpPr>
          <p:cNvPr id="3" name="Content Placeholder 2"/>
          <p:cNvSpPr>
            <a:spLocks noGrp="1"/>
          </p:cNvSpPr>
          <p:nvPr>
            <p:ph idx="1"/>
          </p:nvPr>
        </p:nvSpPr>
        <p:spPr>
          <a:xfrm>
            <a:off x="1103312" y="1637732"/>
            <a:ext cx="5297487" cy="4610668"/>
          </a:xfrm>
        </p:spPr>
        <p:txBody>
          <a:bodyPr>
            <a:normAutofit fontScale="92500" lnSpcReduction="20000"/>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a:t>
            </a:r>
          </a:p>
          <a:p>
            <a:r>
              <a:rPr lang="en-US" dirty="0">
                <a:solidFill>
                  <a:srgbClr val="FFFFFF"/>
                </a:solidFill>
              </a:rPr>
              <a:t>Slot number of the </a:t>
            </a:r>
            <a:r>
              <a:rPr lang="en-US" dirty="0" smtClean="0">
                <a:solidFill>
                  <a:srgbClr val="FFFFFF"/>
                </a:solidFill>
              </a:rPr>
              <a:t>substring </a:t>
            </a:r>
            <a:r>
              <a:rPr lang="en-US" dirty="0">
                <a:solidFill>
                  <a:srgbClr val="FFFFFF"/>
                </a:solidFill>
              </a:rPr>
              <a:t>is calculated</a:t>
            </a:r>
            <a:r>
              <a:rPr lang="en-US" dirty="0" smtClean="0">
                <a:solidFill>
                  <a:srgbClr val="FFFFFF"/>
                </a:solidFill>
              </a:rPr>
              <a:t>.</a:t>
            </a:r>
          </a:p>
          <a:p>
            <a:r>
              <a:rPr lang="en-US" dirty="0">
                <a:solidFill>
                  <a:srgbClr val="FFFFFF"/>
                </a:solidFill>
              </a:rPr>
              <a:t>We check if the word is already inserted in </a:t>
            </a:r>
            <a:r>
              <a:rPr lang="en-US" dirty="0" smtClean="0">
                <a:solidFill>
                  <a:srgbClr val="FFFFFF"/>
                </a:solidFill>
              </a:rPr>
              <a:t>balanced tree of corresponding slot number.</a:t>
            </a:r>
          </a:p>
          <a:p>
            <a:pPr lvl="1"/>
            <a:r>
              <a:rPr lang="en-US" dirty="0" smtClean="0">
                <a:solidFill>
                  <a:srgbClr val="FFFFFF"/>
                </a:solidFill>
              </a:rPr>
              <a:t>If </a:t>
            </a:r>
            <a:r>
              <a:rPr lang="en-US" dirty="0">
                <a:solidFill>
                  <a:srgbClr val="FFFFFF"/>
                </a:solidFill>
              </a:rPr>
              <a:t>yes, then we increment the frequency of the </a:t>
            </a:r>
            <a:r>
              <a:rPr lang="en-US" dirty="0" smtClean="0">
                <a:solidFill>
                  <a:srgbClr val="FFFFFF"/>
                </a:solidFill>
              </a:rPr>
              <a:t>word.</a:t>
            </a:r>
          </a:p>
          <a:p>
            <a:pPr lvl="1"/>
            <a:r>
              <a:rPr lang="en-US" dirty="0" smtClean="0">
                <a:solidFill>
                  <a:srgbClr val="FFFFFF"/>
                </a:solidFill>
              </a:rPr>
              <a:t>Else </a:t>
            </a:r>
            <a:r>
              <a:rPr lang="en-US" dirty="0">
                <a:solidFill>
                  <a:srgbClr val="FFFFFF"/>
                </a:solidFill>
              </a:rPr>
              <a:t>we insert that word </a:t>
            </a:r>
            <a:r>
              <a:rPr lang="en-US" dirty="0" smtClean="0">
                <a:solidFill>
                  <a:srgbClr val="FFFFFF"/>
                </a:solidFill>
              </a:rPr>
              <a:t>in the balanced tree.</a:t>
            </a:r>
          </a:p>
          <a:p>
            <a:r>
              <a:rPr lang="en-US" dirty="0" smtClean="0"/>
              <a:t>Same process is repeated for each file</a:t>
            </a:r>
            <a:endParaRPr lang="en-US" dirty="0"/>
          </a:p>
          <a:p>
            <a:endParaRPr lang="en-US" dirty="0">
              <a:solidFill>
                <a:prstClr val="black"/>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617" y="2052918"/>
            <a:ext cx="4514850" cy="42767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288701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41544" cy="1400530"/>
          </a:xfrm>
        </p:spPr>
        <p:txBody>
          <a:bodyPr/>
          <a:lstStyle/>
          <a:p>
            <a:r>
              <a:rPr lang="en-US" dirty="0" smtClean="0"/>
              <a:t>Case 5 – Insertion (Visual Representation)</a:t>
            </a:r>
            <a:endParaRPr lang="en-US" dirty="0"/>
          </a:p>
        </p:txBody>
      </p:sp>
      <p:graphicFrame>
        <p:nvGraphicFramePr>
          <p:cNvPr id="34" name="Table 33"/>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5" name="Table 34"/>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6" name="Table 35"/>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7" name="Table 36"/>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39" name="Table 38"/>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0" name="Table 39"/>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1" name="Table 40"/>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3" name="Table 42"/>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graphicFrame>
        <p:nvGraphicFramePr>
          <p:cNvPr id="44" name="Table 43"/>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5" name="Table 44"/>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6" name="Table 45"/>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47" name="Table 46"/>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48" name="Table 47"/>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9" name="Table 48"/>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7</a:t>
                      </a:r>
                      <a:endParaRPr lang="en-US" dirty="0"/>
                    </a:p>
                  </a:txBody>
                  <a:tcPr/>
                </a:tc>
              </a:tr>
            </a:tbl>
          </a:graphicData>
        </a:graphic>
      </p:graphicFrame>
      <p:graphicFrame>
        <p:nvGraphicFramePr>
          <p:cNvPr id="50" name="Table 49"/>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9" name="Straight Connector 58"/>
          <p:cNvCxnSpPr>
            <a:endCxn id="45"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44" idx="2"/>
            <a:endCxn id="46"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47"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endCxn id="48"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endCxn id="49"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46" idx="2"/>
            <a:endCxn id="50"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75" name="Isosceles Triangle 74"/>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 Arrow 8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85"/>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pPr algn="l"/>
                      <a:r>
                        <a:rPr lang="en-US" dirty="0" smtClean="0"/>
                        <a:t>the</a:t>
                      </a:r>
                      <a:endParaRPr lang="en-US" dirty="0"/>
                    </a:p>
                  </a:txBody>
                  <a:tcPr/>
                </a:tc>
              </a:tr>
              <a:tr h="219540">
                <a:tc>
                  <a:txBody>
                    <a:bodyPr/>
                    <a:lstStyle/>
                    <a:p>
                      <a:pPr algn="l"/>
                      <a:r>
                        <a:rPr lang="en-US" dirty="0" smtClean="0"/>
                        <a:t>8</a:t>
                      </a:r>
                      <a:endParaRPr lang="en-US" dirty="0"/>
                    </a:p>
                  </a:txBody>
                  <a:tcPr/>
                </a:tc>
              </a:tr>
            </a:tbl>
          </a:graphicData>
        </a:graphic>
      </p:graphicFrame>
      <p:sp>
        <p:nvSpPr>
          <p:cNvPr id="87" name="Isosceles Triangle 86"/>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Table 87"/>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sp>
        <p:nvSpPr>
          <p:cNvPr id="38" name="TextBox 37"/>
          <p:cNvSpPr txBox="1"/>
          <p:nvPr/>
        </p:nvSpPr>
        <p:spPr>
          <a:xfrm>
            <a:off x="1688123" y="6156962"/>
            <a:ext cx="9157648" cy="369332"/>
          </a:xfrm>
          <a:prstGeom prst="rect">
            <a:avLst/>
          </a:prstGeom>
          <a:noFill/>
        </p:spPr>
        <p:txBody>
          <a:bodyPr wrap="square" rtlCol="0">
            <a:spAutoFit/>
          </a:bodyPr>
          <a:lstStyle/>
          <a:p>
            <a:r>
              <a:rPr lang="en-US" dirty="0" smtClean="0"/>
              <a:t>Inserting the word – “the”</a:t>
            </a:r>
            <a:endParaRPr lang="en-US" dirty="0"/>
          </a:p>
        </p:txBody>
      </p:sp>
    </p:spTree>
    <p:extLst>
      <p:ext uri="{BB962C8B-B14F-4D97-AF65-F5344CB8AC3E}">
        <p14:creationId xmlns:p14="http://schemas.microsoft.com/office/powerpoint/2010/main" val="31694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8"/>
                                        </p:tgtEl>
                                      </p:cBhvr>
                                    </p:animEffect>
                                    <p:animScale>
                                      <p:cBhvr>
                                        <p:cTn id="7" dur="250" autoRev="1" fill="hold"/>
                                        <p:tgtEl>
                                          <p:spTgt spid="88"/>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87"/>
                                        </p:tgtEl>
                                      </p:cBhvr>
                                    </p:animEffect>
                                    <p:animScale>
                                      <p:cBhvr>
                                        <p:cTn id="15" dur="250" autoRev="1" fill="hold"/>
                                        <p:tgtEl>
                                          <p:spTgt spid="87"/>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87"/>
                                        </p:tgtEl>
                                      </p:cBhvr>
                                    </p:animEffect>
                                    <p:animScale>
                                      <p:cBhvr>
                                        <p:cTn id="19" dur="250" autoRev="1" fill="hold"/>
                                        <p:tgtEl>
                                          <p:spTgt spid="87"/>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8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85"/>
                                        </p:tgtEl>
                                        <p:attrNameLst>
                                          <p:attrName>ppt_x</p:attrName>
                                          <p:attrName>ppt_y</p:attrName>
                                        </p:attrNameLst>
                                      </p:cBhvr>
                                      <p:rCtr x="-5781" y="9653"/>
                                    </p:animMotion>
                                  </p:childTnLst>
                                </p:cTn>
                              </p:par>
                            </p:childTnLst>
                          </p:cTn>
                        </p:par>
                        <p:par>
                          <p:cTn id="30" fill="hold">
                            <p:stCondLst>
                              <p:cond delay="5900"/>
                            </p:stCondLst>
                            <p:childTnLst>
                              <p:par>
                                <p:cTn id="31" presetID="10" presetClass="entr" presetSubtype="0" fill="hold" nodeType="afterEffect">
                                  <p:stCondLst>
                                    <p:cond delay="4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85" grpId="2" animBg="1"/>
      <p:bldP spid="87" grpId="0" animBg="1"/>
      <p:bldP spid="8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7668" cy="1400530"/>
          </a:xfrm>
        </p:spPr>
        <p:txBody>
          <a:bodyPr/>
          <a:lstStyle/>
          <a:p>
            <a:r>
              <a:rPr lang="en-US" dirty="0"/>
              <a:t>Case 5 – Insertion (Visual Representation)</a:t>
            </a:r>
          </a:p>
        </p:txBody>
      </p:sp>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table</a:t>
                      </a:r>
                      <a:endParaRPr lang="en-US" dirty="0"/>
                    </a:p>
                  </a:txBody>
                  <a:tcPr/>
                </a:tc>
              </a:tr>
              <a:tr h="219540">
                <a:tc>
                  <a:txBody>
                    <a:bodyPr/>
                    <a:lstStyle/>
                    <a:p>
                      <a:r>
                        <a:rPr lang="en-US" dirty="0" smtClean="0"/>
                        <a:t>1</a:t>
                      </a:r>
                      <a:endParaRPr lang="en-US" dirty="0"/>
                    </a:p>
                  </a:txBody>
                  <a:tcPr/>
                </a:tc>
              </a:tr>
            </a:tbl>
          </a:graphicData>
        </a:graphic>
      </p:graphicFrame>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le 46"/>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0" name="Table 39"/>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8" name="Table 47"/>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16</a:t>
                      </a:r>
                      <a:endParaRPr lang="en-US" dirty="0"/>
                    </a:p>
                  </a:txBody>
                  <a:tcPr/>
                </a:tc>
              </a:tr>
            </a:tbl>
          </a:graphicData>
        </a:graphic>
      </p:graphicFrame>
      <p:graphicFrame>
        <p:nvGraphicFramePr>
          <p:cNvPr id="49" name="Table 48"/>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9</a:t>
                      </a:r>
                      <a:endParaRPr lang="en-US" dirty="0"/>
                    </a:p>
                  </a:txBody>
                  <a:tcPr/>
                </a:tc>
              </a:tr>
            </a:tbl>
          </a:graphicData>
        </a:graphic>
      </p:graphicFrame>
      <p:graphicFrame>
        <p:nvGraphicFramePr>
          <p:cNvPr id="50" name="Table 49"/>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13</a:t>
                      </a:r>
                      <a:endParaRPr lang="en-US" dirty="0"/>
                    </a:p>
                  </a:txBody>
                  <a:tcPr/>
                </a:tc>
              </a:tr>
            </a:tbl>
          </a:graphicData>
        </a:graphic>
      </p:graphicFrame>
      <p:graphicFrame>
        <p:nvGraphicFramePr>
          <p:cNvPr id="51" name="Table 50"/>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52" name="Table 51"/>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3" name="Straight Connector 52"/>
          <p:cNvCxnSpPr>
            <a:endCxn id="48"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40" idx="2"/>
            <a:endCxn id="49"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50"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1"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49" idx="2"/>
            <a:endCxn id="52"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688123" y="6156962"/>
            <a:ext cx="9157648" cy="369332"/>
          </a:xfrm>
          <a:prstGeom prst="rect">
            <a:avLst/>
          </a:prstGeom>
          <a:noFill/>
        </p:spPr>
        <p:txBody>
          <a:bodyPr wrap="square" rtlCol="0">
            <a:spAutoFit/>
          </a:bodyPr>
          <a:lstStyle/>
          <a:p>
            <a:r>
              <a:rPr lang="en-US" dirty="0" smtClean="0"/>
              <a:t>Inserting the word – “table”</a:t>
            </a:r>
            <a:endParaRPr lang="en-US" dirty="0"/>
          </a:p>
        </p:txBody>
      </p:sp>
    </p:spTree>
    <p:extLst>
      <p:ext uri="{BB962C8B-B14F-4D97-AF65-F5344CB8AC3E}">
        <p14:creationId xmlns:p14="http://schemas.microsoft.com/office/powerpoint/2010/main" val="38925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7"/>
                                        </p:tgtEl>
                                      </p:cBhvr>
                                    </p:animEffect>
                                    <p:animScale>
                                      <p:cBhvr>
                                        <p:cTn id="7" dur="250" autoRev="1" fill="hold"/>
                                        <p:tgtEl>
                                          <p:spTgt spid="47"/>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7"/>
                                        </p:tgtEl>
                                      </p:cBhvr>
                                    </p:animEffect>
                                    <p:animScale>
                                      <p:cBhvr>
                                        <p:cTn id="11" dur="250" autoRev="1" fill="hold"/>
                                        <p:tgtEl>
                                          <p:spTgt spid="47"/>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2300"/>
                            </p:stCondLst>
                            <p:childTnLst>
                              <p:par>
                                <p:cTn id="21" presetID="10" presetClass="entr" presetSubtype="0" fill="hold" grpId="1"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10" presetClass="entr" presetSubtype="0" fill="hold" nodeType="afterEffect">
                                  <p:stCondLst>
                                    <p:cond delay="40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5500"/>
                            </p:stCondLst>
                            <p:childTnLst>
                              <p:par>
                                <p:cTn id="32" presetID="10" presetClass="entr" presetSubtype="0" fill="hold" nodeType="afterEffect">
                                  <p:stCondLst>
                                    <p:cond delay="3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6300"/>
                            </p:stCondLst>
                            <p:childTnLst>
                              <p:par>
                                <p:cTn id="36" presetID="26" presetClass="emph" presetSubtype="0" fill="hold" nodeType="afterEffect">
                                  <p:stCondLst>
                                    <p:cond delay="400"/>
                                  </p:stCondLst>
                                  <p:childTnLst>
                                    <p:animEffect transition="out" filter="fade">
                                      <p:cBhvr>
                                        <p:cTn id="37" dur="500" tmFilter="0, 0; .2, .5; .8, .5; 1, 0"/>
                                        <p:tgtEl>
                                          <p:spTgt spid="18"/>
                                        </p:tgtEl>
                                      </p:cBhvr>
                                    </p:animEffect>
                                    <p:animScale>
                                      <p:cBhvr>
                                        <p:cTn id="38" dur="250" autoRev="1" fill="hold"/>
                                        <p:tgtEl>
                                          <p:spTgt spid="18"/>
                                        </p:tgtEl>
                                      </p:cBhvr>
                                      <p:by x="105000" y="105000"/>
                                    </p:animScale>
                                  </p:childTnLst>
                                </p:cTn>
                              </p:par>
                            </p:childTnLst>
                          </p:cTn>
                        </p:par>
                        <p:par>
                          <p:cTn id="39" fill="hold">
                            <p:stCondLst>
                              <p:cond delay="7200"/>
                            </p:stCondLst>
                            <p:childTnLst>
                              <p:par>
                                <p:cTn id="40" presetID="26" presetClass="emph" presetSubtype="0" fill="hold" nodeType="afterEffect">
                                  <p:stCondLst>
                                    <p:cond delay="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Searching</a:t>
            </a:r>
            <a:endParaRPr lang="en-US" dirty="0"/>
          </a:p>
        </p:txBody>
      </p:sp>
      <p:sp>
        <p:nvSpPr>
          <p:cNvPr id="3" name="Content Placeholder 2"/>
          <p:cNvSpPr>
            <a:spLocks noGrp="1"/>
          </p:cNvSpPr>
          <p:nvPr>
            <p:ph idx="1"/>
          </p:nvPr>
        </p:nvSpPr>
        <p:spPr>
          <a:xfrm>
            <a:off x="1103312" y="2052918"/>
            <a:ext cx="4901703" cy="4195481"/>
          </a:xfrm>
        </p:spPr>
        <p:txBody>
          <a:bodyPr/>
          <a:lstStyle/>
          <a:p>
            <a:r>
              <a:rPr lang="en-US" dirty="0">
                <a:solidFill>
                  <a:srgbClr val="EBEBEB"/>
                </a:solidFill>
              </a:rPr>
              <a:t>Word entered to search is transformed to lower case.
Slot number is calculated using hash function.
</a:t>
            </a:r>
            <a:r>
              <a:rPr lang="en-US" dirty="0"/>
              <a:t>The word is searched in the </a:t>
            </a:r>
            <a:r>
              <a:rPr lang="en-US" dirty="0" smtClean="0"/>
              <a:t>map corresponding to slot number-</a:t>
            </a:r>
            <a:endParaRPr lang="en-US" dirty="0"/>
          </a:p>
          <a:p>
            <a:pPr lvl="1"/>
            <a:r>
              <a:rPr lang="en-US" dirty="0"/>
              <a:t>If the word is found then its frequency is returned.</a:t>
            </a:r>
          </a:p>
          <a:p>
            <a:pPr lvl="1"/>
            <a:r>
              <a:rPr lang="en-US" dirty="0"/>
              <a:t>Else if the word is not found, zero is returned.</a:t>
            </a:r>
          </a:p>
          <a:p>
            <a:r>
              <a:rPr lang="en-US" dirty="0"/>
              <a:t>Process is repeated </a:t>
            </a:r>
            <a:r>
              <a:rPr lang="en-US" dirty="0" smtClean="0"/>
              <a:t>for all </a:t>
            </a:r>
            <a:r>
              <a:rPr lang="en-US" dirty="0"/>
              <a:t>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5" y="2052918"/>
            <a:ext cx="5877570" cy="45253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12583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319917" cy="1400530"/>
          </a:xfrm>
        </p:spPr>
        <p:txBody>
          <a:bodyPr/>
          <a:lstStyle/>
          <a:p>
            <a:r>
              <a:rPr lang="en-US" dirty="0" smtClean="0"/>
              <a:t>Case 5 – Searching (Visual Representation)</a:t>
            </a:r>
            <a:endParaRPr lang="en-US" dirty="0"/>
          </a:p>
        </p:txBody>
      </p:sp>
      <p:graphicFrame>
        <p:nvGraphicFramePr>
          <p:cNvPr id="13" name="Table 12"/>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14" name="Table 13"/>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15" name="Table 14"/>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16" name="Table 15"/>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17" name="Table 16"/>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18" name="Table 17"/>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8</a:t>
                      </a:r>
                      <a:endParaRPr lang="en-US" dirty="0"/>
                    </a:p>
                  </a:txBody>
                  <a:tcPr/>
                </a:tc>
              </a:tr>
            </a:tbl>
          </a:graphicData>
        </a:graphic>
      </p:graphicFrame>
      <p:graphicFrame>
        <p:nvGraphicFramePr>
          <p:cNvPr id="19" name="Table 18"/>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27</a:t>
                      </a:r>
                      <a:endParaRPr lang="en-US" dirty="0"/>
                    </a:p>
                  </a:txBody>
                  <a:tcPr/>
                </a:tc>
              </a:tr>
            </a:tbl>
          </a:graphicData>
        </a:graphic>
      </p:graphicFrame>
      <p:cxnSp>
        <p:nvCxnSpPr>
          <p:cNvPr id="20" name="Straight Connector 19"/>
          <p:cNvCxnSpPr>
            <a:endCxn id="14"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3" idx="2"/>
            <a:endCxn id="15"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endCxn id="17"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18"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2"/>
            <a:endCxn id="19"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37" name="Table 36"/>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38" name="Table 37"/>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39" name="Table 38"/>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40" name="Table 39"/>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41" name="Table 40"/>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42" name="Table 41"/>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43" name="Table 42"/>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44" name="Table 43"/>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45" name="Up Arrow 44"/>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688123" y="6231428"/>
            <a:ext cx="9157648" cy="369332"/>
          </a:xfrm>
          <a:prstGeom prst="rect">
            <a:avLst/>
          </a:prstGeom>
          <a:noFill/>
        </p:spPr>
        <p:txBody>
          <a:bodyPr wrap="square" rtlCol="0">
            <a:spAutoFit/>
          </a:bodyPr>
          <a:lstStyle/>
          <a:p>
            <a:r>
              <a:rPr lang="en-US" dirty="0" smtClean="0"/>
              <a:t>Searching the word – “the”</a:t>
            </a:r>
            <a:endParaRPr lang="en-US" dirty="0"/>
          </a:p>
        </p:txBody>
      </p:sp>
    </p:spTree>
    <p:extLst>
      <p:ext uri="{BB962C8B-B14F-4D97-AF65-F5344CB8AC3E}">
        <p14:creationId xmlns:p14="http://schemas.microsoft.com/office/powerpoint/2010/main" val="7241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30"/>
                                        </p:tgtEl>
                                      </p:cBhvr>
                                    </p:animEffect>
                                    <p:animScale>
                                      <p:cBhvr>
                                        <p:cTn id="19" dur="250" autoRev="1" fill="hold"/>
                                        <p:tgtEl>
                                          <p:spTgt spid="30"/>
                                        </p:tgtEl>
                                      </p:cBhvr>
                                      <p:by x="105000" y="105000"/>
                                    </p:animScale>
                                  </p:childTnLst>
                                </p:cTn>
                              </p:par>
                            </p:childTnLst>
                          </p:cTn>
                        </p:par>
                        <p:par>
                          <p:cTn id="20" fill="hold">
                            <p:stCondLst>
                              <p:cond delay="2300"/>
                            </p:stCondLst>
                            <p:childTnLst>
                              <p:par>
                                <p:cTn id="21" presetID="10" presetClass="entr" presetSubtype="0" fill="hold" grpId="2" nodeType="afterEffect">
                                  <p:stCondLst>
                                    <p:cond delay="4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200"/>
                            </p:stCondLst>
                            <p:childTnLst>
                              <p:par>
                                <p:cTn id="25" presetID="42" presetClass="path" presetSubtype="0" accel="50000" decel="50000" fill="hold" grpId="0" nodeType="afterEffect">
                                  <p:stCondLst>
                                    <p:cond delay="400"/>
                                  </p:stCondLst>
                                  <p:childTnLst>
                                    <p:animMotion origin="layout" path="M 3.125E-6 -3.7037E-6 L 0.2444 0.17986 " pathEditMode="relative" rAng="0" ptsTypes="AA">
                                      <p:cBhvr>
                                        <p:cTn id="26" dur="1000" fill="hold"/>
                                        <p:tgtEl>
                                          <p:spTgt spid="45"/>
                                        </p:tgtEl>
                                        <p:attrNameLst>
                                          <p:attrName>ppt_x</p:attrName>
                                          <p:attrName>ppt_y</p:attrName>
                                        </p:attrNameLst>
                                      </p:cBhvr>
                                      <p:rCtr x="12214" y="8981"/>
                                    </p:animMotion>
                                  </p:childTnLst>
                                </p:cTn>
                              </p:par>
                            </p:childTnLst>
                          </p:cTn>
                        </p:par>
                        <p:par>
                          <p:cTn id="27" fill="hold">
                            <p:stCondLst>
                              <p:cond delay="46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45"/>
                                        </p:tgtEl>
                                        <p:attrNameLst>
                                          <p:attrName>ppt_x</p:attrName>
                                          <p:attrName>ppt_y</p:attrName>
                                        </p:attrNameLst>
                                      </p:cBhvr>
                                      <p:rCtr x="-5781" y="9653"/>
                                    </p:animMotion>
                                  </p:childTnLst>
                                </p:cTn>
                              </p:par>
                            </p:childTnLst>
                          </p:cTn>
                        </p:par>
                        <p:par>
                          <p:cTn id="30" fill="hold">
                            <p:stCondLst>
                              <p:cond delay="5900"/>
                            </p:stCondLst>
                            <p:childTnLst>
                              <p:par>
                                <p:cTn id="31" presetID="26" presetClass="emph" presetSubtype="0" fill="hold" nodeType="afterEffect">
                                  <p:stCondLst>
                                    <p:cond delay="400"/>
                                  </p:stCondLst>
                                  <p:childTnLst>
                                    <p:animEffect transition="out" filter="fade">
                                      <p:cBhvr>
                                        <p:cTn id="32" dur="500" tmFilter="0, 0; .2, .5; .8, .5; 1, 0"/>
                                        <p:tgtEl>
                                          <p:spTgt spid="18"/>
                                        </p:tgtEl>
                                      </p:cBhvr>
                                    </p:animEffect>
                                    <p:animScale>
                                      <p:cBhvr>
                                        <p:cTn id="33" dur="250" autoRev="1" fill="hold"/>
                                        <p:tgtEl>
                                          <p:spTgt spid="18"/>
                                        </p:tgtEl>
                                      </p:cBhvr>
                                      <p:by x="105000" y="105000"/>
                                    </p:animScale>
                                  </p:childTnLst>
                                </p:cTn>
                              </p:par>
                            </p:childTnLst>
                          </p:cTn>
                        </p:par>
                        <p:par>
                          <p:cTn id="34" fill="hold">
                            <p:stCondLst>
                              <p:cond delay="6800"/>
                            </p:stCondLst>
                            <p:childTnLst>
                              <p:par>
                                <p:cTn id="35" presetID="26" presetClass="emph" presetSubtype="0" fill="hold" nodeType="after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45" grpId="0" animBg="1"/>
      <p:bldP spid="45" grpId="1" animBg="1"/>
      <p:bldP spid="45"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15" y="452718"/>
            <a:ext cx="11335682" cy="1400530"/>
          </a:xfrm>
        </p:spPr>
        <p:txBody>
          <a:bodyPr/>
          <a:lstStyle/>
          <a:p>
            <a:r>
              <a:rPr lang="en-US" dirty="0"/>
              <a:t>Case 5 – Searching (Visual Representation)</a:t>
            </a:r>
          </a:p>
        </p:txBody>
      </p:sp>
      <p:graphicFrame>
        <p:nvGraphicFramePr>
          <p:cNvPr id="45" name="Table 44"/>
          <p:cNvGraphicFramePr>
            <a:graphicFrameLocks noGrp="1"/>
          </p:cNvGraphicFramePr>
          <p:nvPr>
            <p:extLst/>
          </p:nvPr>
        </p:nvGraphicFramePr>
        <p:xfrm>
          <a:off x="5311865" y="2742573"/>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it</a:t>
                      </a:r>
                      <a:endParaRPr lang="en-US" dirty="0"/>
                    </a:p>
                  </a:txBody>
                  <a:tcPr/>
                </a:tc>
              </a:tr>
              <a:tr h="219540">
                <a:tc>
                  <a:txBody>
                    <a:bodyPr/>
                    <a:lstStyle/>
                    <a:p>
                      <a:r>
                        <a:rPr lang="en-US" dirty="0" smtClean="0"/>
                        <a:t>17</a:t>
                      </a:r>
                      <a:endParaRPr lang="en-US" dirty="0"/>
                    </a:p>
                  </a:txBody>
                  <a:tcPr/>
                </a:tc>
              </a:tr>
            </a:tbl>
          </a:graphicData>
        </a:graphic>
      </p:graphicFrame>
      <p:graphicFrame>
        <p:nvGraphicFramePr>
          <p:cNvPr id="46" name="Table 45"/>
          <p:cNvGraphicFramePr>
            <a:graphicFrameLocks noGrp="1"/>
          </p:cNvGraphicFramePr>
          <p:nvPr>
            <p:extLst/>
          </p:nvPr>
        </p:nvGraphicFramePr>
        <p:xfrm>
          <a:off x="2327176"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has</a:t>
                      </a:r>
                      <a:endParaRPr lang="en-US" dirty="0"/>
                    </a:p>
                  </a:txBody>
                  <a:tcPr/>
                </a:tc>
              </a:tr>
              <a:tr h="219540">
                <a:tc>
                  <a:txBody>
                    <a:bodyPr/>
                    <a:lstStyle/>
                    <a:p>
                      <a:r>
                        <a:rPr lang="en-US" dirty="0" smtClean="0"/>
                        <a:t>15</a:t>
                      </a:r>
                      <a:endParaRPr lang="en-US" dirty="0"/>
                    </a:p>
                  </a:txBody>
                  <a:tcPr/>
                </a:tc>
              </a:tr>
            </a:tbl>
          </a:graphicData>
        </a:graphic>
      </p:graphicFrame>
      <p:graphicFrame>
        <p:nvGraphicFramePr>
          <p:cNvPr id="47" name="Table 46"/>
          <p:cNvGraphicFramePr>
            <a:graphicFrameLocks noGrp="1"/>
          </p:cNvGraphicFramePr>
          <p:nvPr>
            <p:extLst/>
          </p:nvPr>
        </p:nvGraphicFramePr>
        <p:xfrm>
          <a:off x="8277812" y="403445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told</a:t>
                      </a:r>
                      <a:endParaRPr lang="en-US" dirty="0"/>
                    </a:p>
                  </a:txBody>
                  <a:tcPr/>
                </a:tc>
              </a:tr>
              <a:tr h="219540">
                <a:tc>
                  <a:txBody>
                    <a:bodyPr/>
                    <a:lstStyle/>
                    <a:p>
                      <a:r>
                        <a:rPr lang="en-US" dirty="0" smtClean="0"/>
                        <a:t>20</a:t>
                      </a:r>
                      <a:endParaRPr lang="en-US" dirty="0"/>
                    </a:p>
                  </a:txBody>
                  <a:tcPr/>
                </a:tc>
              </a:tr>
            </a:tbl>
          </a:graphicData>
        </a:graphic>
      </p:graphicFrame>
      <p:graphicFrame>
        <p:nvGraphicFramePr>
          <p:cNvPr id="48" name="Table 47"/>
          <p:cNvGraphicFramePr>
            <a:graphicFrameLocks noGrp="1"/>
          </p:cNvGraphicFramePr>
          <p:nvPr>
            <p:extLst/>
          </p:nvPr>
        </p:nvGraphicFramePr>
        <p:xfrm>
          <a:off x="765660" y="5328685"/>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god</a:t>
                      </a:r>
                      <a:endParaRPr lang="en-US" dirty="0"/>
                    </a:p>
                  </a:txBody>
                  <a:tcPr/>
                </a:tc>
              </a:tr>
              <a:tr h="219540">
                <a:tc>
                  <a:txBody>
                    <a:bodyPr/>
                    <a:lstStyle/>
                    <a:p>
                      <a:r>
                        <a:rPr lang="en-US" dirty="0" smtClean="0"/>
                        <a:t>11</a:t>
                      </a:r>
                      <a:endParaRPr lang="en-US" dirty="0"/>
                    </a:p>
                  </a:txBody>
                  <a:tcPr/>
                </a:tc>
              </a:tr>
            </a:tbl>
          </a:graphicData>
        </a:graphic>
      </p:graphicFrame>
      <p:graphicFrame>
        <p:nvGraphicFramePr>
          <p:cNvPr id="49" name="Table 48"/>
          <p:cNvGraphicFramePr>
            <a:graphicFrameLocks noGrp="1"/>
          </p:cNvGraphicFramePr>
          <p:nvPr>
            <p:extLst/>
          </p:nvPr>
        </p:nvGraphicFramePr>
        <p:xfrm>
          <a:off x="3745668" y="5326337"/>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hit</a:t>
                      </a:r>
                      <a:endParaRPr lang="en-US" dirty="0"/>
                    </a:p>
                  </a:txBody>
                  <a:tcPr/>
                </a:tc>
              </a:tr>
              <a:tr h="219540">
                <a:tc>
                  <a:txBody>
                    <a:bodyPr/>
                    <a:lstStyle/>
                    <a:p>
                      <a:r>
                        <a:rPr lang="en-US" dirty="0" smtClean="0"/>
                        <a:t>23</a:t>
                      </a:r>
                      <a:endParaRPr lang="en-US" dirty="0"/>
                    </a:p>
                  </a:txBody>
                  <a:tcPr/>
                </a:tc>
              </a:tr>
            </a:tbl>
          </a:graphicData>
        </a:graphic>
      </p:graphicFrame>
      <p:graphicFrame>
        <p:nvGraphicFramePr>
          <p:cNvPr id="50" name="Table 49"/>
          <p:cNvGraphicFramePr>
            <a:graphicFrameLocks noGrp="1"/>
          </p:cNvGraphicFramePr>
          <p:nvPr>
            <p:extLst/>
          </p:nvPr>
        </p:nvGraphicFramePr>
        <p:xfrm>
          <a:off x="6880421"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the</a:t>
                      </a:r>
                      <a:endParaRPr lang="en-US" dirty="0"/>
                    </a:p>
                  </a:txBody>
                  <a:tcPr/>
                </a:tc>
              </a:tr>
              <a:tr h="219540">
                <a:tc>
                  <a:txBody>
                    <a:bodyPr/>
                    <a:lstStyle/>
                    <a:p>
                      <a:r>
                        <a:rPr lang="en-US" dirty="0" smtClean="0"/>
                        <a:t>7</a:t>
                      </a:r>
                      <a:endParaRPr lang="en-US" dirty="0"/>
                    </a:p>
                  </a:txBody>
                  <a:tcPr/>
                </a:tc>
              </a:tr>
            </a:tbl>
          </a:graphicData>
        </a:graphic>
      </p:graphicFrame>
      <p:graphicFrame>
        <p:nvGraphicFramePr>
          <p:cNvPr id="51" name="Table 50"/>
          <p:cNvGraphicFramePr>
            <a:graphicFrameLocks noGrp="1"/>
          </p:cNvGraphicFramePr>
          <p:nvPr>
            <p:extLst/>
          </p:nvPr>
        </p:nvGraphicFramePr>
        <p:xfrm>
          <a:off x="9693959" y="5323992"/>
          <a:ext cx="1710006" cy="731520"/>
        </p:xfrm>
        <a:graphic>
          <a:graphicData uri="http://schemas.openxmlformats.org/drawingml/2006/table">
            <a:tbl>
              <a:tblPr firstRow="1" bandRow="1">
                <a:tableStyleId>{5C22544A-7EE6-4342-B048-85BDC9FD1C3A}</a:tableStyleId>
              </a:tblPr>
              <a:tblGrid>
                <a:gridCol w="1710006"/>
              </a:tblGrid>
              <a:tr h="219540">
                <a:tc>
                  <a:txBody>
                    <a:bodyPr/>
                    <a:lstStyle/>
                    <a:p>
                      <a:r>
                        <a:rPr lang="en-US" dirty="0" smtClean="0"/>
                        <a:t>was</a:t>
                      </a:r>
                      <a:endParaRPr lang="en-US" dirty="0"/>
                    </a:p>
                  </a:txBody>
                  <a:tcPr/>
                </a:tc>
              </a:tr>
              <a:tr h="219540">
                <a:tc>
                  <a:txBody>
                    <a:bodyPr/>
                    <a:lstStyle/>
                    <a:p>
                      <a:r>
                        <a:rPr lang="en-US" dirty="0" smtClean="0"/>
                        <a:t>19</a:t>
                      </a:r>
                      <a:endParaRPr lang="en-US" dirty="0"/>
                    </a:p>
                  </a:txBody>
                  <a:tcPr/>
                </a:tc>
              </a:tr>
            </a:tbl>
          </a:graphicData>
        </a:graphic>
      </p:graphicFrame>
      <p:cxnSp>
        <p:nvCxnSpPr>
          <p:cNvPr id="52" name="Straight Connector 51"/>
          <p:cNvCxnSpPr>
            <a:endCxn id="46" idx="0"/>
          </p:cNvCxnSpPr>
          <p:nvPr/>
        </p:nvCxnSpPr>
        <p:spPr>
          <a:xfrm flipH="1">
            <a:off x="3182179" y="3519984"/>
            <a:ext cx="2967502" cy="51447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5" idx="2"/>
            <a:endCxn id="47" idx="0"/>
          </p:cNvCxnSpPr>
          <p:nvPr/>
        </p:nvCxnSpPr>
        <p:spPr>
          <a:xfrm>
            <a:off x="6166868" y="3474093"/>
            <a:ext cx="2965947" cy="56036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endCxn id="48" idx="0"/>
          </p:cNvCxnSpPr>
          <p:nvPr/>
        </p:nvCxnSpPr>
        <p:spPr>
          <a:xfrm flipH="1">
            <a:off x="1620663" y="4804015"/>
            <a:ext cx="1518322" cy="52467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endCxn id="49" idx="0"/>
          </p:cNvCxnSpPr>
          <p:nvPr/>
        </p:nvCxnSpPr>
        <p:spPr>
          <a:xfrm>
            <a:off x="3182179" y="4786077"/>
            <a:ext cx="1418492" cy="54026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endCxn id="50" idx="0"/>
          </p:cNvCxnSpPr>
          <p:nvPr/>
        </p:nvCxnSpPr>
        <p:spPr>
          <a:xfrm flipH="1">
            <a:off x="7735424" y="4800144"/>
            <a:ext cx="1410676" cy="52384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47" idx="2"/>
            <a:endCxn id="51" idx="0"/>
          </p:cNvCxnSpPr>
          <p:nvPr/>
        </p:nvCxnSpPr>
        <p:spPr>
          <a:xfrm>
            <a:off x="9132815" y="4765977"/>
            <a:ext cx="1416147" cy="558015"/>
          </a:xfrm>
          <a:prstGeom prst="line">
            <a:avLst/>
          </a:prstGeom>
        </p:spPr>
        <p:style>
          <a:lnRef idx="1">
            <a:schemeClr val="dk1"/>
          </a:lnRef>
          <a:fillRef idx="0">
            <a:schemeClr val="dk1"/>
          </a:fillRef>
          <a:effectRef idx="0">
            <a:schemeClr val="dk1"/>
          </a:effectRef>
          <a:fontRef idx="minor">
            <a:schemeClr val="tx1"/>
          </a:fontRef>
        </p:style>
      </p:cxnSp>
      <p:sp>
        <p:nvSpPr>
          <p:cNvPr id="58" name="Isosceles Triangle 57"/>
          <p:cNvSpPr/>
          <p:nvPr/>
        </p:nvSpPr>
        <p:spPr>
          <a:xfrm>
            <a:off x="900751" y="185324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4618726" y="188509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3432334" y="188509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176817"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5811518" y="188509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124695" y="1925318"/>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10842670" y="1957161"/>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656278" y="1957162"/>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400761" y="1957163"/>
            <a:ext cx="610729" cy="5897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6048205" y="2528810"/>
            <a:ext cx="202951" cy="157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nvPr>
        </p:nvGraphicFramePr>
        <p:xfrm>
          <a:off x="646111"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0</a:t>
                      </a:r>
                      <a:endParaRPr lang="en-US" dirty="0"/>
                    </a:p>
                  </a:txBody>
                  <a:tcPr/>
                </a:tc>
              </a:tr>
            </a:tbl>
          </a:graphicData>
        </a:graphic>
      </p:graphicFrame>
      <p:graphicFrame>
        <p:nvGraphicFramePr>
          <p:cNvPr id="69" name="Table 68"/>
          <p:cNvGraphicFramePr>
            <a:graphicFrameLocks noGrp="1"/>
          </p:cNvGraphicFramePr>
          <p:nvPr>
            <p:extLst/>
          </p:nvPr>
        </p:nvGraphicFramePr>
        <p:xfrm>
          <a:off x="189033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1</a:t>
                      </a:r>
                      <a:endParaRPr lang="en-US" dirty="0"/>
                    </a:p>
                  </a:txBody>
                  <a:tcPr/>
                </a:tc>
              </a:tr>
            </a:tbl>
          </a:graphicData>
        </a:graphic>
      </p:graphicFrame>
      <p:graphicFrame>
        <p:nvGraphicFramePr>
          <p:cNvPr id="70" name="Table 69"/>
          <p:cNvGraphicFramePr>
            <a:graphicFrameLocks noGrp="1"/>
          </p:cNvGraphicFramePr>
          <p:nvPr>
            <p:extLst/>
          </p:nvPr>
        </p:nvGraphicFramePr>
        <p:xfrm>
          <a:off x="313228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2</a:t>
                      </a:r>
                      <a:endParaRPr lang="en-US" dirty="0"/>
                    </a:p>
                  </a:txBody>
                  <a:tcPr/>
                </a:tc>
              </a:tr>
            </a:tbl>
          </a:graphicData>
        </a:graphic>
      </p:graphicFrame>
      <p:graphicFrame>
        <p:nvGraphicFramePr>
          <p:cNvPr id="71" name="Table 70"/>
          <p:cNvGraphicFramePr>
            <a:graphicFrameLocks noGrp="1"/>
          </p:cNvGraphicFramePr>
          <p:nvPr>
            <p:extLst/>
          </p:nvPr>
        </p:nvGraphicFramePr>
        <p:xfrm>
          <a:off x="4346943"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3</a:t>
                      </a:r>
                      <a:endParaRPr lang="en-US" dirty="0"/>
                    </a:p>
                  </a:txBody>
                  <a:tcPr/>
                </a:tc>
              </a:tr>
            </a:tbl>
          </a:graphicData>
        </a:graphic>
      </p:graphicFrame>
      <p:graphicFrame>
        <p:nvGraphicFramePr>
          <p:cNvPr id="72" name="Table 71"/>
          <p:cNvGraphicFramePr>
            <a:graphicFrameLocks noGrp="1"/>
          </p:cNvGraphicFramePr>
          <p:nvPr>
            <p:extLst/>
          </p:nvPr>
        </p:nvGraphicFramePr>
        <p:xfrm>
          <a:off x="5588880"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4</a:t>
                      </a:r>
                      <a:endParaRPr lang="en-US" dirty="0"/>
                    </a:p>
                  </a:txBody>
                  <a:tcPr/>
                </a:tc>
              </a:tr>
            </a:tbl>
          </a:graphicData>
        </a:graphic>
      </p:graphicFrame>
      <p:graphicFrame>
        <p:nvGraphicFramePr>
          <p:cNvPr id="73" name="Table 72"/>
          <p:cNvGraphicFramePr>
            <a:graphicFrameLocks noGrp="1"/>
          </p:cNvGraphicFramePr>
          <p:nvPr>
            <p:extLst/>
          </p:nvPr>
        </p:nvGraphicFramePr>
        <p:xfrm>
          <a:off x="686039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5</a:t>
                      </a:r>
                      <a:endParaRPr lang="en-US" dirty="0"/>
                    </a:p>
                  </a:txBody>
                  <a:tcPr/>
                </a:tc>
              </a:tr>
            </a:tbl>
          </a:graphicData>
        </a:graphic>
      </p:graphicFrame>
      <p:graphicFrame>
        <p:nvGraphicFramePr>
          <p:cNvPr id="74" name="Table 73"/>
          <p:cNvGraphicFramePr>
            <a:graphicFrameLocks noGrp="1"/>
          </p:cNvGraphicFramePr>
          <p:nvPr>
            <p:extLst/>
          </p:nvPr>
        </p:nvGraphicFramePr>
        <p:xfrm>
          <a:off x="8118268"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6</a:t>
                      </a:r>
                      <a:endParaRPr lang="en-US" dirty="0"/>
                    </a:p>
                  </a:txBody>
                  <a:tcPr/>
                </a:tc>
              </a:tr>
            </a:tbl>
          </a:graphicData>
        </a:graphic>
      </p:graphicFrame>
      <p:graphicFrame>
        <p:nvGraphicFramePr>
          <p:cNvPr id="75" name="Table 74"/>
          <p:cNvGraphicFramePr>
            <a:graphicFrameLocks noGrp="1"/>
          </p:cNvGraphicFramePr>
          <p:nvPr>
            <p:extLst/>
          </p:nvPr>
        </p:nvGraphicFramePr>
        <p:xfrm>
          <a:off x="9376137"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7</a:t>
                      </a:r>
                      <a:endParaRPr lang="en-US" dirty="0"/>
                    </a:p>
                  </a:txBody>
                  <a:tcPr/>
                </a:tc>
              </a:tr>
            </a:tbl>
          </a:graphicData>
        </a:graphic>
      </p:graphicFrame>
      <p:graphicFrame>
        <p:nvGraphicFramePr>
          <p:cNvPr id="76" name="Table 75"/>
          <p:cNvGraphicFramePr>
            <a:graphicFrameLocks noGrp="1"/>
          </p:cNvGraphicFramePr>
          <p:nvPr>
            <p:extLst/>
          </p:nvPr>
        </p:nvGraphicFramePr>
        <p:xfrm>
          <a:off x="10634006" y="1482408"/>
          <a:ext cx="1128098" cy="370840"/>
        </p:xfrm>
        <a:graphic>
          <a:graphicData uri="http://schemas.openxmlformats.org/drawingml/2006/table">
            <a:tbl>
              <a:tblPr firstRow="1" bandRow="1">
                <a:tableStyleId>{5C22544A-7EE6-4342-B048-85BDC9FD1C3A}</a:tableStyleId>
              </a:tblPr>
              <a:tblGrid>
                <a:gridCol w="1128098"/>
              </a:tblGrid>
              <a:tr h="370840">
                <a:tc>
                  <a:txBody>
                    <a:bodyPr/>
                    <a:lstStyle/>
                    <a:p>
                      <a:pPr algn="ctr"/>
                      <a:r>
                        <a:rPr lang="en-US" dirty="0" smtClean="0"/>
                        <a:t>8</a:t>
                      </a:r>
                      <a:endParaRPr lang="en-US" dirty="0"/>
                    </a:p>
                  </a:txBody>
                  <a:tcPr/>
                </a:tc>
              </a:tr>
            </a:tbl>
          </a:graphicData>
        </a:graphic>
      </p:graphicFrame>
      <p:sp>
        <p:nvSpPr>
          <p:cNvPr id="77" name="Up Arrow 76"/>
          <p:cNvSpPr/>
          <p:nvPr/>
        </p:nvSpPr>
        <p:spPr>
          <a:xfrm>
            <a:off x="5972395" y="3497038"/>
            <a:ext cx="354569" cy="5144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Table 77"/>
          <p:cNvGraphicFramePr>
            <a:graphicFrameLocks noGrp="1"/>
          </p:cNvGraphicFramePr>
          <p:nvPr>
            <p:extLst/>
          </p:nvPr>
        </p:nvGraphicFramePr>
        <p:xfrm>
          <a:off x="211084" y="2686615"/>
          <a:ext cx="2165802" cy="948163"/>
        </p:xfrm>
        <a:graphic>
          <a:graphicData uri="http://schemas.openxmlformats.org/drawingml/2006/table">
            <a:tbl>
              <a:tblPr firstRow="1" bandRow="1">
                <a:tableStyleId>{5C22544A-7EE6-4342-B048-85BDC9FD1C3A}</a:tableStyleId>
              </a:tblPr>
              <a:tblGrid>
                <a:gridCol w="2165802"/>
              </a:tblGrid>
              <a:tr h="948163">
                <a:tc>
                  <a:txBody>
                    <a:bodyPr/>
                    <a:lstStyle/>
                    <a:p>
                      <a:pPr algn="ctr"/>
                      <a:endParaRPr lang="en-US" dirty="0" smtClean="0"/>
                    </a:p>
                    <a:p>
                      <a:pPr algn="ctr"/>
                      <a:r>
                        <a:rPr lang="en-US" dirty="0" smtClean="0"/>
                        <a:t>Frequency = 0</a:t>
                      </a:r>
                      <a:endParaRPr lang="en-US" dirty="0"/>
                    </a:p>
                  </a:txBody>
                  <a:tcPr/>
                </a:tc>
              </a:tr>
            </a:tbl>
          </a:graphicData>
        </a:graphic>
      </p:graphicFrame>
      <p:sp>
        <p:nvSpPr>
          <p:cNvPr id="37" name="TextBox 36"/>
          <p:cNvSpPr txBox="1"/>
          <p:nvPr/>
        </p:nvSpPr>
        <p:spPr>
          <a:xfrm>
            <a:off x="1688123" y="6231428"/>
            <a:ext cx="9157648" cy="369332"/>
          </a:xfrm>
          <a:prstGeom prst="rect">
            <a:avLst/>
          </a:prstGeom>
          <a:noFill/>
        </p:spPr>
        <p:txBody>
          <a:bodyPr wrap="square" rtlCol="0">
            <a:spAutoFit/>
          </a:bodyPr>
          <a:lstStyle/>
          <a:p>
            <a:r>
              <a:rPr lang="en-US" dirty="0" smtClean="0"/>
              <a:t>Searching the word </a:t>
            </a:r>
            <a:r>
              <a:rPr lang="en-US" smtClean="0"/>
              <a:t>– “moon”</a:t>
            </a:r>
            <a:endParaRPr lang="en-US" dirty="0"/>
          </a:p>
        </p:txBody>
      </p:sp>
    </p:spTree>
    <p:extLst>
      <p:ext uri="{BB962C8B-B14F-4D97-AF65-F5344CB8AC3E}">
        <p14:creationId xmlns:p14="http://schemas.microsoft.com/office/powerpoint/2010/main" val="20661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72"/>
                                        </p:tgtEl>
                                      </p:cBhvr>
                                    </p:animEffect>
                                    <p:animScale>
                                      <p:cBhvr>
                                        <p:cTn id="11" dur="250" autoRev="1" fill="hold"/>
                                        <p:tgtEl>
                                          <p:spTgt spid="72"/>
                                        </p:tgtEl>
                                      </p:cBhvr>
                                      <p:by x="105000" y="105000"/>
                                    </p:animScale>
                                  </p:childTnLst>
                                </p:cTn>
                              </p:par>
                            </p:childTnLst>
                          </p:cTn>
                        </p:par>
                        <p:par>
                          <p:cTn id="12" fill="hold">
                            <p:stCondLst>
                              <p:cond delay="1000"/>
                            </p:stCondLst>
                            <p:childTnLst>
                              <p:par>
                                <p:cTn id="13" presetID="26" presetClass="emph" presetSubtype="0" fill="hold" grpId="0" nodeType="afterEffect">
                                  <p:stCondLst>
                                    <p:cond delay="300"/>
                                  </p:stCondLst>
                                  <p:childTnLst>
                                    <p:animEffect transition="out" filter="fade">
                                      <p:cBhvr>
                                        <p:cTn id="14" dur="500" tmFilter="0, 0; .2, .5; .8, .5; 1, 0"/>
                                        <p:tgtEl>
                                          <p:spTgt spid="62"/>
                                        </p:tgtEl>
                                      </p:cBhvr>
                                    </p:animEffect>
                                    <p:animScale>
                                      <p:cBhvr>
                                        <p:cTn id="15" dur="250" autoRev="1" fill="hold"/>
                                        <p:tgtEl>
                                          <p:spTgt spid="62"/>
                                        </p:tgtEl>
                                      </p:cBhvr>
                                      <p:by x="105000" y="105000"/>
                                    </p:animScale>
                                  </p:childTnLst>
                                </p:cTn>
                              </p:par>
                            </p:childTnLst>
                          </p:cTn>
                        </p:par>
                        <p:par>
                          <p:cTn id="16" fill="hold">
                            <p:stCondLst>
                              <p:cond delay="1800"/>
                            </p:stCondLst>
                            <p:childTnLst>
                              <p:par>
                                <p:cTn id="17" presetID="26" presetClass="emph" presetSubtype="0" fill="hold" grpId="1" nodeType="afterEffect">
                                  <p:stCondLst>
                                    <p:cond delay="0"/>
                                  </p:stCondLst>
                                  <p:childTnLst>
                                    <p:animEffect transition="out" filter="fade">
                                      <p:cBhvr>
                                        <p:cTn id="18" dur="500" tmFilter="0, 0; .2, .5; .8, .5; 1, 0"/>
                                        <p:tgtEl>
                                          <p:spTgt spid="62"/>
                                        </p:tgtEl>
                                      </p:cBhvr>
                                    </p:animEffect>
                                    <p:animScale>
                                      <p:cBhvr>
                                        <p:cTn id="19" dur="250" autoRev="1" fill="hold"/>
                                        <p:tgtEl>
                                          <p:spTgt spid="62"/>
                                        </p:tgtEl>
                                      </p:cBhvr>
                                      <p:by x="105000" y="105000"/>
                                    </p:animScale>
                                  </p:childTnLst>
                                </p:cTn>
                              </p:par>
                            </p:childTnLst>
                          </p:cTn>
                        </p:par>
                        <p:par>
                          <p:cTn id="20" fill="hold">
                            <p:stCondLst>
                              <p:cond delay="2300"/>
                            </p:stCondLst>
                            <p:childTnLst>
                              <p:par>
                                <p:cTn id="21" presetID="10" presetClass="entr" presetSubtype="0" fill="hold" grpId="3" nodeType="afterEffect">
                                  <p:stCondLst>
                                    <p:cond delay="50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3300"/>
                            </p:stCondLst>
                            <p:childTnLst>
                              <p:par>
                                <p:cTn id="25" presetID="42" presetClass="path" presetSubtype="0" accel="50000" decel="50000" fill="hold" grpId="0" nodeType="afterEffect">
                                  <p:stCondLst>
                                    <p:cond delay="600"/>
                                  </p:stCondLst>
                                  <p:childTnLst>
                                    <p:animMotion origin="layout" path="M 3.125E-6 -3.7037E-6 L 0.2444 0.17986 " pathEditMode="relative" rAng="0" ptsTypes="AA">
                                      <p:cBhvr>
                                        <p:cTn id="26" dur="1000" fill="hold"/>
                                        <p:tgtEl>
                                          <p:spTgt spid="77"/>
                                        </p:tgtEl>
                                        <p:attrNameLst>
                                          <p:attrName>ppt_x</p:attrName>
                                          <p:attrName>ppt_y</p:attrName>
                                        </p:attrNameLst>
                                      </p:cBhvr>
                                      <p:rCtr x="12214" y="8981"/>
                                    </p:animMotion>
                                  </p:childTnLst>
                                </p:cTn>
                              </p:par>
                            </p:childTnLst>
                          </p:cTn>
                        </p:par>
                        <p:par>
                          <p:cTn id="27" fill="hold">
                            <p:stCondLst>
                              <p:cond delay="4900"/>
                            </p:stCondLst>
                            <p:childTnLst>
                              <p:par>
                                <p:cTn id="28" presetID="42" presetClass="path" presetSubtype="0" accel="50000" decel="50000" fill="hold" grpId="1" nodeType="afterEffect">
                                  <p:stCondLst>
                                    <p:cond delay="300"/>
                                  </p:stCondLst>
                                  <p:childTnLst>
                                    <p:animMotion origin="layout" path="M 0.2444 0.17986 L 0.12877 0.37315 " pathEditMode="relative" rAng="0" ptsTypes="AA">
                                      <p:cBhvr>
                                        <p:cTn id="29" dur="1000" fill="hold"/>
                                        <p:tgtEl>
                                          <p:spTgt spid="77"/>
                                        </p:tgtEl>
                                        <p:attrNameLst>
                                          <p:attrName>ppt_x</p:attrName>
                                          <p:attrName>ppt_y</p:attrName>
                                        </p:attrNameLst>
                                      </p:cBhvr>
                                      <p:rCtr x="-5781" y="9653"/>
                                    </p:animMotion>
                                  </p:childTnLst>
                                </p:cTn>
                              </p:par>
                            </p:childTnLst>
                          </p:cTn>
                        </p:par>
                        <p:par>
                          <p:cTn id="30" fill="hold">
                            <p:stCondLst>
                              <p:cond delay="6200"/>
                            </p:stCondLst>
                            <p:childTnLst>
                              <p:par>
                                <p:cTn id="31" presetID="10" presetClass="exit" presetSubtype="0" fill="hold" grpId="2" nodeType="afterEffect">
                                  <p:stCondLst>
                                    <p:cond delay="500"/>
                                  </p:stCondLst>
                                  <p:childTnLst>
                                    <p:animEffect transition="out" filter="fade">
                                      <p:cBhvr>
                                        <p:cTn id="32" dur="500"/>
                                        <p:tgtEl>
                                          <p:spTgt spid="77"/>
                                        </p:tgtEl>
                                      </p:cBhvr>
                                    </p:animEffect>
                                    <p:set>
                                      <p:cBhvr>
                                        <p:cTn id="33" dur="1" fill="hold">
                                          <p:stCondLst>
                                            <p:cond delay="499"/>
                                          </p:stCondLst>
                                        </p:cTn>
                                        <p:tgtEl>
                                          <p:spTgt spid="77"/>
                                        </p:tgtEl>
                                        <p:attrNameLst>
                                          <p:attrName>style.visibility</p:attrName>
                                        </p:attrNameLst>
                                      </p:cBhvr>
                                      <p:to>
                                        <p:strVal val="hidden"/>
                                      </p:to>
                                    </p:set>
                                  </p:childTnLst>
                                </p:cTn>
                              </p:par>
                            </p:childTnLst>
                          </p:cTn>
                        </p:par>
                        <p:par>
                          <p:cTn id="34" fill="hold">
                            <p:stCondLst>
                              <p:cond delay="7200"/>
                            </p:stCondLst>
                            <p:childTnLst>
                              <p:par>
                                <p:cTn id="35" presetID="10" presetClass="entr" presetSubtype="0" fill="hold" nodeType="afterEffect">
                                  <p:stCondLst>
                                    <p:cond delay="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childTnLst>
                          </p:cTn>
                        </p:par>
                        <p:par>
                          <p:cTn id="38" fill="hold">
                            <p:stCondLst>
                              <p:cond delay="8200"/>
                            </p:stCondLst>
                            <p:childTnLst>
                              <p:par>
                                <p:cTn id="39" presetID="26" presetClass="emph" presetSubtype="0" fill="hold" nodeType="afterEffect">
                                  <p:stCondLst>
                                    <p:cond delay="600"/>
                                  </p:stCondLst>
                                  <p:childTnLst>
                                    <p:animEffect transition="out" filter="fade">
                                      <p:cBhvr>
                                        <p:cTn id="40" dur="500" tmFilter="0, 0; .2, .5; .8, .5; 1, 0"/>
                                        <p:tgtEl>
                                          <p:spTgt spid="78"/>
                                        </p:tgtEl>
                                      </p:cBhvr>
                                    </p:animEffect>
                                    <p:animScale>
                                      <p:cBhvr>
                                        <p:cTn id="41" dur="250" autoRev="1" fill="hold"/>
                                        <p:tgtEl>
                                          <p:spTgt spid="78"/>
                                        </p:tgtEl>
                                      </p:cBhvr>
                                      <p:by x="105000" y="105000"/>
                                    </p:animScale>
                                  </p:childTnLst>
                                </p:cTn>
                              </p:par>
                            </p:childTnLst>
                          </p:cTn>
                        </p:par>
                        <p:par>
                          <p:cTn id="42" fill="hold">
                            <p:stCondLst>
                              <p:cond delay="9300"/>
                            </p:stCondLst>
                            <p:childTnLst>
                              <p:par>
                                <p:cTn id="43" presetID="26" presetClass="emph" presetSubtype="0" fill="hold" nodeType="afterEffect">
                                  <p:stCondLst>
                                    <p:cond delay="0"/>
                                  </p:stCondLst>
                                  <p:childTnLst>
                                    <p:animEffect transition="out" filter="fade">
                                      <p:cBhvr>
                                        <p:cTn id="44" dur="500" tmFilter="0, 0; .2, .5; .8, .5; 1, 0"/>
                                        <p:tgtEl>
                                          <p:spTgt spid="78"/>
                                        </p:tgtEl>
                                      </p:cBhvr>
                                    </p:animEffect>
                                    <p:animScale>
                                      <p:cBhvr>
                                        <p:cTn id="45" dur="250" autoRev="1" fill="hold"/>
                                        <p:tgtEl>
                                          <p:spTgt spid="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7" grpId="0" animBg="1"/>
      <p:bldP spid="77" grpId="1" animBg="1"/>
      <p:bldP spid="77" grpId="2" animBg="1"/>
      <p:bldP spid="77" grpId="3"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98077"/>
                <a:ext cx="8946541" cy="4948383"/>
              </a:xfrm>
            </p:spPr>
            <p:txBody>
              <a:bodyPr>
                <a:normAutofit lnSpcReduction="10000"/>
              </a:bodyPr>
              <a:lstStyle/>
              <a:p>
                <a:r>
                  <a:rPr lang="en-US" dirty="0" smtClean="0"/>
                  <a:t>Assuming uniform hashing and uniform occurrence of a word in all the text files, the average number of nodes in a map will be </a:t>
                </a:r>
                <a14:m>
                  <m:oMath xmlns:m="http://schemas.openxmlformats.org/officeDocument/2006/math">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oMath>
                </a14:m>
                <a:r>
                  <a:rPr lang="en-US" dirty="0" smtClean="0"/>
                  <a:t>. So the insert time of a single node is same as searching the string in the map. Therefore average time complexity to insert </a:t>
                </a:r>
                <a14:m>
                  <m:oMath xmlns:m="http://schemas.openxmlformats.org/officeDocument/2006/math">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oMath>
                </a14:m>
                <a:r>
                  <a:rPr lang="en-US" dirty="0" smtClean="0"/>
                  <a:t> strings in a Hash Table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a:rPr>
                        </m:ctrlPr>
                      </m:dPr>
                      <m:e>
                        <m:r>
                          <a:rPr lang="en-IN" sz="2800" b="0" i="1" smtClean="0">
                            <a:latin typeface="Cambria Math" panose="02040503050406030204" pitchFamily="18" charset="0"/>
                          </a:rPr>
                          <m:t>𝐹</m:t>
                        </m:r>
                        <m:r>
                          <a:rPr lang="en-IN" sz="2800" b="0" i="1" smtClean="0">
                            <a:latin typeface="Cambria Math" panose="02040503050406030204" pitchFamily="18" charset="0"/>
                          </a:rPr>
                          <m:t>.</m:t>
                        </m:r>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den>
                        </m:f>
                        <m:r>
                          <a:rPr lang="en-IN" sz="2800" b="0" i="1" smtClean="0">
                            <a:latin typeface="Cambria Math" panose="02040503050406030204" pitchFamily="18" charset="0"/>
                          </a:rPr>
                          <m:t>.</m:t>
                        </m:r>
                        <m:func>
                          <m:funcPr>
                            <m:ctrlPr>
                              <a:rPr lang="en-IN" sz="2800" b="0" i="1" smtClean="0">
                                <a:latin typeface="Cambria Math"/>
                              </a:rPr>
                            </m:ctrlPr>
                          </m:funcPr>
                          <m:fName>
                            <m:r>
                              <m:rPr>
                                <m:sty m:val="p"/>
                              </m:rPr>
                              <a:rPr lang="en-IN" sz="2800" b="0" i="0" smtClean="0">
                                <a:latin typeface="Cambria Math" panose="02040503050406030204" pitchFamily="18" charset="0"/>
                              </a:rPr>
                              <m:t>log</m:t>
                            </m:r>
                          </m:fName>
                          <m:e>
                            <m:d>
                              <m:dPr>
                                <m:ctrlPr>
                                  <a:rPr lang="en-IN" sz="2800" b="0" i="1" smtClean="0">
                                    <a:latin typeface="Cambria Math"/>
                                  </a:rPr>
                                </m:ctrlPr>
                              </m:dPr>
                              <m:e>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func>
                      <m:funcPr>
                        <m:ctrlPr>
                          <a:rPr lang="en-IN" sz="2800" b="0" i="1" smtClean="0">
                            <a:latin typeface="Cambria Math"/>
                          </a:rPr>
                        </m:ctrlPr>
                      </m:funcPr>
                      <m:fName>
                        <m:r>
                          <m:rPr>
                            <m:sty m:val="p"/>
                          </m:rPr>
                          <a:rPr lang="en-IN" sz="2800" b="0" i="0" smtClean="0">
                            <a:latin typeface="Cambria Math" panose="02040503050406030204" pitchFamily="18" charset="0"/>
                          </a:rPr>
                          <m:t>log</m:t>
                        </m:r>
                      </m:fName>
                      <m:e>
                        <m:d>
                          <m:dPr>
                            <m:ctrlPr>
                              <a:rPr lang="en-IN" sz="2800" b="0" i="1" smtClean="0">
                                <a:latin typeface="Cambria Math"/>
                              </a:rPr>
                            </m:ctrlPr>
                          </m:dPr>
                          <m:e>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r>
                      <a:rPr lang="en-IN" sz="2800" b="0" i="1" smtClean="0">
                        <a:latin typeface="Cambria Math" panose="02040503050406030204" pitchFamily="18" charset="0"/>
                      </a:rPr>
                      <m:t>)</m:t>
                    </m:r>
                  </m:oMath>
                </a14:m>
                <a:r>
                  <a:rPr lang="en-US" dirty="0" smtClean="0"/>
                  <a:t>.</a:t>
                </a:r>
              </a:p>
              <a:p>
                <a:pPr marL="0" indent="0">
                  <a:buNone/>
                </a:pPr>
                <a:r>
                  <a:rPr lang="en-US" dirty="0"/>
                  <a:t>	</a:t>
                </a:r>
                <a:r>
                  <a:rPr lang="en-US" dirty="0" smtClean="0"/>
                  <a:t>Taking </a:t>
                </a:r>
                <a14:m>
                  <m:oMath xmlns:m="http://schemas.openxmlformats.org/officeDocument/2006/math">
                    <m:f>
                      <m:fPr>
                        <m:ctrlPr>
                          <a:rPr lang="en-US" sz="2800" i="1">
                            <a:latin typeface="Cambria Math"/>
                          </a:rPr>
                        </m:ctrlPr>
                      </m:fPr>
                      <m:num>
                        <m:r>
                          <a:rPr lang="en-US" sz="2800" i="1">
                            <a:latin typeface="Cambria Math" panose="02040503050406030204" pitchFamily="18" charset="0"/>
                          </a:rPr>
                          <m:t>𝑛</m:t>
                        </m:r>
                      </m:num>
                      <m:den>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𝑚</m:t>
                        </m:r>
                      </m:den>
                    </m:f>
                    <m:r>
                      <a:rPr lang="en-US" sz="2800" i="1">
                        <a:latin typeface="Cambria Math" panose="02040503050406030204" pitchFamily="18" charset="0"/>
                      </a:rPr>
                      <m:t>= </m:t>
                    </m:r>
                    <m:r>
                      <m:rPr>
                        <m:sty m:val="p"/>
                      </m:rPr>
                      <a:rPr lang="el-GR" sz="2800" i="1">
                        <a:latin typeface="Cambria Math" panose="02040503050406030204" pitchFamily="18" charset="0"/>
                      </a:rPr>
                      <m:t>α</m:t>
                    </m:r>
                  </m:oMath>
                </a14:m>
                <a:r>
                  <a:rPr lang="en-US" dirty="0" smtClean="0"/>
                  <a:t>, Build Time complexity is </a:t>
                </a:r>
                <a14:m>
                  <m:oMath xmlns:m="http://schemas.openxmlformats.org/officeDocument/2006/math">
                    <m:r>
                      <a:rPr lang="en-IN" sz="2400" i="1">
                        <a:latin typeface="Cambria Math" panose="02040503050406030204" pitchFamily="18" charset="0"/>
                      </a:rPr>
                      <m:t>𝑂</m:t>
                    </m:r>
                    <m:d>
                      <m:dPr>
                        <m:ctrlPr>
                          <a:rPr lang="en-IN" sz="2400" i="1">
                            <a:latin typeface="Cambria Math"/>
                          </a:rPr>
                        </m:ctrlPr>
                      </m:dPr>
                      <m:e>
                        <m:r>
                          <a:rPr lang="en-IN" sz="2400" i="1">
                            <a:latin typeface="Cambria Math" panose="02040503050406030204" pitchFamily="18" charset="0"/>
                          </a:rPr>
                          <m:t>𝑛</m:t>
                        </m:r>
                        <m:r>
                          <a:rPr lang="en-IN" sz="2400" i="1">
                            <a:latin typeface="Cambria Math" panose="02040503050406030204" pitchFamily="18" charset="0"/>
                          </a:rPr>
                          <m:t>.</m:t>
                        </m:r>
                        <m:func>
                          <m:funcPr>
                            <m:ctrlPr>
                              <a:rPr lang="en-IN" sz="2400" i="1">
                                <a:latin typeface="Cambria Math"/>
                              </a:rPr>
                            </m:ctrlPr>
                          </m:funcPr>
                          <m:fName>
                            <m:r>
                              <m:rPr>
                                <m:sty m:val="p"/>
                              </m:rPr>
                              <a:rPr lang="en-IN" sz="2400">
                                <a:latin typeface="Cambria Math" panose="02040503050406030204" pitchFamily="18" charset="0"/>
                              </a:rPr>
                              <m:t>log</m:t>
                            </m:r>
                          </m:fName>
                          <m:e>
                            <m:d>
                              <m:dPr>
                                <m:ctrlPr>
                                  <a:rPr lang="en-IN" sz="2400" i="1">
                                    <a:latin typeface="Cambria Math"/>
                                  </a:rPr>
                                </m:ctrlPr>
                              </m:dPr>
                              <m:e>
                                <m:f>
                                  <m:fPr>
                                    <m:ctrlPr>
                                      <a:rPr lang="en-IN" sz="2400" i="1">
                                        <a:latin typeface="Cambria Math"/>
                                      </a:rPr>
                                    </m:ctrlPr>
                                  </m:fPr>
                                  <m:num>
                                    <m:r>
                                      <a:rPr lang="en-IN" sz="2400" i="1">
                                        <a:latin typeface="Cambria Math" panose="02040503050406030204" pitchFamily="18" charset="0"/>
                                      </a:rPr>
                                      <m:t>𝑛</m:t>
                                    </m:r>
                                  </m:num>
                                  <m:den>
                                    <m:r>
                                      <a:rPr lang="en-IN" sz="2400" i="1">
                                        <a:latin typeface="Cambria Math" panose="02040503050406030204" pitchFamily="18" charset="0"/>
                                      </a:rPr>
                                      <m:t>𝐹</m:t>
                                    </m:r>
                                    <m:r>
                                      <a:rPr lang="en-IN" sz="2400" i="1">
                                        <a:latin typeface="Cambria Math" panose="02040503050406030204" pitchFamily="18" charset="0"/>
                                      </a:rPr>
                                      <m:t>.</m:t>
                                    </m:r>
                                    <m:r>
                                      <a:rPr lang="en-IN" sz="2400" i="1">
                                        <a:latin typeface="Cambria Math" panose="02040503050406030204" pitchFamily="18" charset="0"/>
                                      </a:rPr>
                                      <m:t>𝑚</m:t>
                                    </m:r>
                                    <m:r>
                                      <a:rPr lang="en-IN" sz="2400" i="1">
                                        <a:latin typeface="Cambria Math" panose="02040503050406030204" pitchFamily="18" charset="0"/>
                                      </a:rPr>
                                      <m:t>.</m:t>
                                    </m:r>
                                    <m:r>
                                      <a:rPr lang="en-IN" sz="2400" i="1">
                                        <a:latin typeface="Cambria Math" panose="02040503050406030204" pitchFamily="18" charset="0"/>
                                      </a:rPr>
                                      <m:t>𝑓</m:t>
                                    </m:r>
                                  </m:den>
                                </m:f>
                              </m:e>
                            </m:d>
                          </m:e>
                        </m:func>
                      </m:e>
                    </m:d>
                    <m:r>
                      <a:rPr lang="en-IN" sz="2400" b="0" i="1" smtClean="0">
                        <a:latin typeface="Cambria Math" panose="02040503050406030204" pitchFamily="18" charset="0"/>
                      </a:rPr>
                      <m:t>=</m:t>
                    </m:r>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r>
                      <m:rPr>
                        <m:sty m:val="p"/>
                      </m:rPr>
                      <a:rPr lang="en-IN" sz="2400" b="0" i="0" smtClean="0">
                        <a:latin typeface="Cambria Math" panose="02040503050406030204" pitchFamily="18" charset="0"/>
                      </a:rPr>
                      <m:t>log</m:t>
                    </m:r>
                    <m:r>
                      <a:rPr lang="en-IN" sz="2400" b="0" i="1" smtClean="0">
                        <a:latin typeface="Cambria Math" panose="02040503050406030204" pitchFamily="18" charset="0"/>
                      </a:rPr>
                      <m:t>⁡(</m:t>
                    </m:r>
                    <m:f>
                      <m:fPr>
                        <m:ctrlPr>
                          <a:rPr lang="en-IN" sz="2400" b="0" i="1" smtClean="0">
                            <a:latin typeface="Cambria Math"/>
                          </a:rPr>
                        </m:ctrlPr>
                      </m:fPr>
                      <m:num>
                        <m:r>
                          <m:rPr>
                            <m:sty m:val="p"/>
                          </m:rPr>
                          <a:rPr lang="el-GR" sz="2400" b="0" i="1" smtClean="0">
                            <a:latin typeface="Cambria Math" panose="02040503050406030204" pitchFamily="18" charset="0"/>
                          </a:rPr>
                          <m:t>α</m:t>
                        </m:r>
                      </m:num>
                      <m:den>
                        <m:r>
                          <a:rPr lang="en-IN" sz="2400" b="0" i="1" smtClean="0">
                            <a:latin typeface="Cambria Math" panose="02040503050406030204" pitchFamily="18" charset="0"/>
                          </a:rPr>
                          <m:t>𝑓</m:t>
                        </m:r>
                      </m:den>
                    </m:f>
                    <m:r>
                      <a:rPr lang="en-IN" sz="2400" b="0" i="1" smtClean="0">
                        <a:latin typeface="Cambria Math" panose="02040503050406030204" pitchFamily="18" charset="0"/>
                      </a:rPr>
                      <m:t>))</m:t>
                    </m:r>
                  </m:oMath>
                </a14:m>
                <a:r>
                  <a:rPr lang="en-US" dirty="0" smtClean="0"/>
                  <a:t>.</a:t>
                </a:r>
              </a:p>
              <a:p>
                <a:r>
                  <a:rPr lang="en-US" dirty="0" smtClean="0"/>
                  <a:t>Search time is logarithmic in the number of nodes in a Map. Calculating Hash value takes constant time so search time complexity is </a:t>
                </a:r>
                <a14:m>
                  <m:oMath xmlns:m="http://schemas.openxmlformats.org/officeDocument/2006/math">
                    <m:r>
                      <a:rPr lang="en-IN" sz="2800" b="0" i="1" smtClean="0">
                        <a:latin typeface="Cambria Math" panose="02040503050406030204" pitchFamily="18" charset="0"/>
                      </a:rPr>
                      <m:t>𝑂</m:t>
                    </m:r>
                    <m:d>
                      <m:dPr>
                        <m:ctrlPr>
                          <a:rPr lang="en-IN" sz="2800" b="0" i="1" smtClean="0">
                            <a:latin typeface="Cambria Math"/>
                          </a:rPr>
                        </m:ctrlPr>
                      </m:dPr>
                      <m:e>
                        <m:func>
                          <m:funcPr>
                            <m:ctrlPr>
                              <a:rPr lang="en-IN" sz="2800" b="0" i="1" smtClean="0">
                                <a:latin typeface="Cambria Math"/>
                              </a:rPr>
                            </m:ctrlPr>
                          </m:funcPr>
                          <m:fName>
                            <m:r>
                              <m:rPr>
                                <m:sty m:val="p"/>
                              </m:rPr>
                              <a:rPr lang="en-IN" sz="2800" b="0" i="0" smtClean="0">
                                <a:latin typeface="Cambria Math" panose="02040503050406030204" pitchFamily="18" charset="0"/>
                              </a:rPr>
                              <m:t>F</m:t>
                            </m:r>
                            <m:r>
                              <a:rPr lang="en-IN" sz="2800" b="0" i="0" smtClean="0">
                                <a:latin typeface="Cambria Math" panose="02040503050406030204" pitchFamily="18" charset="0"/>
                              </a:rPr>
                              <m:t>.</m:t>
                            </m:r>
                            <m:r>
                              <m:rPr>
                                <m:sty m:val="p"/>
                              </m:rPr>
                              <a:rPr lang="en-IN" sz="2800" b="0" i="0" smtClean="0">
                                <a:latin typeface="Cambria Math" panose="02040503050406030204" pitchFamily="18" charset="0"/>
                              </a:rPr>
                              <m:t>log</m:t>
                            </m:r>
                          </m:fName>
                          <m:e>
                            <m:d>
                              <m:dPr>
                                <m:ctrlPr>
                                  <a:rPr lang="en-IN" sz="2800" b="0" i="1" smtClean="0">
                                    <a:latin typeface="Cambria Math"/>
                                  </a:rPr>
                                </m:ctrlPr>
                              </m:dPr>
                              <m:e>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𝑓</m:t>
                                    </m:r>
                                  </m:den>
                                </m:f>
                              </m:e>
                            </m:d>
                          </m:e>
                        </m:func>
                      </m:e>
                    </m:d>
                    <m:r>
                      <a:rPr lang="en-IN" sz="2800" b="0" i="1" smtClean="0">
                        <a:latin typeface="Cambria Math" panose="02040503050406030204" pitchFamily="18" charset="0"/>
                      </a:rPr>
                      <m:t>=</m:t>
                    </m:r>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98077"/>
                <a:ext cx="8946541" cy="4948383"/>
              </a:xfrm>
              <a:blipFill rotWithShape="0">
                <a:blip r:embed="rId2"/>
                <a:stretch>
                  <a:fillRect l="-272" t="-1356"/>
                </a:stretch>
              </a:blipFill>
            </p:spPr>
            <p:txBody>
              <a:bodyPr/>
              <a:lstStyle/>
              <a:p>
                <a:r>
                  <a:rPr lang="en-IN">
                    <a:noFill/>
                  </a:rPr>
                  <a:t> </a:t>
                </a:r>
              </a:p>
            </p:txBody>
          </p:sp>
        </mc:Fallback>
      </mc:AlternateContent>
    </p:spTree>
    <p:extLst>
      <p:ext uri="{BB962C8B-B14F-4D97-AF65-F5344CB8AC3E}">
        <p14:creationId xmlns:p14="http://schemas.microsoft.com/office/powerpoint/2010/main" val="317127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Preprocessors Directives</a:t>
            </a:r>
            <a:endParaRPr lang="en-US" dirty="0"/>
          </a:p>
        </p:txBody>
      </p:sp>
      <p:sp>
        <p:nvSpPr>
          <p:cNvPr id="3" name="Content Placeholder 2"/>
          <p:cNvSpPr>
            <a:spLocks noGrp="1"/>
          </p:cNvSpPr>
          <p:nvPr>
            <p:ph idx="1"/>
          </p:nvPr>
        </p:nvSpPr>
        <p:spPr>
          <a:xfrm>
            <a:off x="1103312" y="1542198"/>
            <a:ext cx="8946541" cy="4706202"/>
          </a:xfrm>
        </p:spPr>
        <p:txBody>
          <a:bodyPr>
            <a:normAutofit fontScale="92500" lnSpcReduction="20000"/>
          </a:bodyPr>
          <a:lstStyle/>
          <a:p>
            <a:pPr marL="0" indent="0">
              <a:buNone/>
            </a:pPr>
            <a:r>
              <a:rPr lang="en-US" dirty="0" smtClean="0"/>
              <a:t>The </a:t>
            </a:r>
            <a:r>
              <a:rPr lang="en-US" dirty="0"/>
              <a:t>preprocessor examines the code before actual compilation of code begins and resolves all these directives before any code is actually generated by regular statements</a:t>
            </a:r>
            <a:r>
              <a:rPr lang="en-US" dirty="0" smtClean="0"/>
              <a:t>.</a:t>
            </a:r>
          </a:p>
          <a:p>
            <a:pPr marL="0" indent="0">
              <a:buNone/>
            </a:pPr>
            <a:r>
              <a:rPr lang="en-US" dirty="0" smtClean="0"/>
              <a:t>Preprocessor Directives used – </a:t>
            </a:r>
          </a:p>
          <a:p>
            <a:pPr>
              <a:lnSpc>
                <a:spcPct val="100000"/>
              </a:lnSpc>
              <a:buFont typeface="Wingdings" panose="05000000000000000000" pitchFamily="2" charset="2"/>
              <a:buChar char="q"/>
            </a:pPr>
            <a:r>
              <a:rPr lang="en-IN" dirty="0" smtClean="0">
                <a:solidFill>
                  <a:srgbClr val="FFFFFF"/>
                </a:solidFill>
              </a:rPr>
              <a:t>Libraries</a:t>
            </a:r>
          </a:p>
          <a:p>
            <a:pPr lvl="1">
              <a:buFont typeface="Wingdings" panose="05000000000000000000" pitchFamily="2" charset="2"/>
              <a:buChar char="q"/>
            </a:pPr>
            <a:r>
              <a:rPr lang="en-IN" dirty="0" smtClean="0">
                <a:solidFill>
                  <a:srgbClr val="FFFFFF"/>
                </a:solidFill>
              </a:rPr>
              <a:t>iostream - input/output stream handling</a:t>
            </a:r>
            <a:endParaRPr lang="en-IN" dirty="0" smtClean="0"/>
          </a:p>
          <a:p>
            <a:pPr lvl="1">
              <a:buFont typeface="Wingdings" panose="05000000000000000000" pitchFamily="2" charset="2"/>
              <a:buChar char="q"/>
            </a:pPr>
            <a:r>
              <a:rPr lang="en-IN" dirty="0">
                <a:solidFill>
                  <a:srgbClr val="FFFFFF"/>
                </a:solidFill>
              </a:rPr>
              <a:t>f</a:t>
            </a:r>
            <a:r>
              <a:rPr lang="en-IN" dirty="0" smtClean="0">
                <a:solidFill>
                  <a:srgbClr val="FFFFFF"/>
                </a:solidFill>
              </a:rPr>
              <a:t>stream - input/output file stream handling</a:t>
            </a:r>
            <a:endParaRPr lang="en-IN" dirty="0" smtClean="0"/>
          </a:p>
          <a:p>
            <a:pPr lvl="1">
              <a:buFont typeface="Wingdings" panose="05000000000000000000" pitchFamily="2" charset="2"/>
              <a:buChar char="q"/>
            </a:pPr>
            <a:r>
              <a:rPr lang="en-IN" dirty="0" smtClean="0">
                <a:solidFill>
                  <a:srgbClr val="FFFFFF"/>
                </a:solidFill>
              </a:rPr>
              <a:t>algorithms - functions like find</a:t>
            </a:r>
            <a:r>
              <a:rPr lang="en-IN" dirty="0">
                <a:solidFill>
                  <a:srgbClr val="FFFFFF"/>
                </a:solidFill>
              </a:rPr>
              <a:t>(), count</a:t>
            </a:r>
            <a:r>
              <a:rPr lang="en-IN" dirty="0" smtClean="0">
                <a:solidFill>
                  <a:srgbClr val="FFFFFF"/>
                </a:solidFill>
              </a:rPr>
              <a:t>(), sort()</a:t>
            </a:r>
            <a:endParaRPr lang="en-IN" dirty="0" smtClean="0"/>
          </a:p>
          <a:p>
            <a:pPr lvl="1">
              <a:buFont typeface="Wingdings" panose="05000000000000000000" pitchFamily="2" charset="2"/>
              <a:buChar char="q"/>
            </a:pPr>
            <a:r>
              <a:rPr lang="en-IN" dirty="0" smtClean="0">
                <a:solidFill>
                  <a:srgbClr val="FFFFFF"/>
                </a:solidFill>
              </a:rPr>
              <a:t>string - string </a:t>
            </a:r>
            <a:r>
              <a:rPr lang="en-IN" dirty="0">
                <a:solidFill>
                  <a:srgbClr val="FFFFFF"/>
                </a:solidFill>
              </a:rPr>
              <a:t>datatype and string </a:t>
            </a:r>
            <a:r>
              <a:rPr lang="en-IN" dirty="0" smtClean="0">
                <a:solidFill>
                  <a:srgbClr val="FFFFFF"/>
                </a:solidFill>
              </a:rPr>
              <a:t>manipulation</a:t>
            </a:r>
            <a:endParaRPr lang="en-IN" dirty="0" smtClean="0"/>
          </a:p>
          <a:p>
            <a:pPr lvl="1">
              <a:buFont typeface="Wingdings" panose="05000000000000000000" pitchFamily="2" charset="2"/>
              <a:buChar char="q"/>
            </a:pPr>
            <a:r>
              <a:rPr lang="en-IN" dirty="0" smtClean="0">
                <a:solidFill>
                  <a:srgbClr val="FFFFFF"/>
                </a:solidFill>
              </a:rPr>
              <a:t>vector </a:t>
            </a:r>
            <a:r>
              <a:rPr lang="en-IN" dirty="0">
                <a:solidFill>
                  <a:srgbClr val="FFFFFF"/>
                </a:solidFill>
              </a:rPr>
              <a:t> </a:t>
            </a:r>
            <a:r>
              <a:rPr lang="en-IN" dirty="0" smtClean="0">
                <a:solidFill>
                  <a:srgbClr val="FFFFFF"/>
                </a:solidFill>
              </a:rPr>
              <a:t>- vector </a:t>
            </a:r>
            <a:r>
              <a:rPr lang="en-IN" dirty="0">
                <a:solidFill>
                  <a:srgbClr val="FFFFFF"/>
                </a:solidFill>
              </a:rPr>
              <a:t>datatype and </a:t>
            </a:r>
            <a:r>
              <a:rPr lang="en-IN" dirty="0" smtClean="0">
                <a:solidFill>
                  <a:srgbClr val="FFFFFF"/>
                </a:solidFill>
              </a:rPr>
              <a:t>functions</a:t>
            </a:r>
            <a:endParaRPr lang="en-IN" dirty="0" smtClean="0"/>
          </a:p>
          <a:p>
            <a:pPr lvl="1">
              <a:buFont typeface="Wingdings" panose="05000000000000000000" pitchFamily="2" charset="2"/>
              <a:buChar char="q"/>
            </a:pPr>
            <a:r>
              <a:rPr lang="en-IN" dirty="0" smtClean="0">
                <a:solidFill>
                  <a:srgbClr val="FFFFFF"/>
                </a:solidFill>
              </a:rPr>
              <a:t>list - linked list datatype and functions</a:t>
            </a:r>
            <a:endParaRPr lang="en-IN" dirty="0" smtClean="0"/>
          </a:p>
          <a:p>
            <a:pPr lvl="1">
              <a:buFont typeface="Wingdings" panose="05000000000000000000" pitchFamily="2" charset="2"/>
              <a:buChar char="q"/>
            </a:pPr>
            <a:r>
              <a:rPr lang="en-IN" dirty="0" smtClean="0">
                <a:solidFill>
                  <a:srgbClr val="FFFFFF"/>
                </a:solidFill>
              </a:rPr>
              <a:t>map - map </a:t>
            </a:r>
            <a:r>
              <a:rPr lang="en-IN" dirty="0">
                <a:solidFill>
                  <a:srgbClr val="FFFFFF"/>
                </a:solidFill>
              </a:rPr>
              <a:t>data structure </a:t>
            </a:r>
            <a:r>
              <a:rPr lang="en-IN" dirty="0" smtClean="0">
                <a:solidFill>
                  <a:srgbClr val="FFFFFF"/>
                </a:solidFill>
              </a:rPr>
              <a:t>(balanced tree used internally)</a:t>
            </a:r>
          </a:p>
          <a:p>
            <a:pPr lvl="1">
              <a:buFont typeface="Wingdings" panose="05000000000000000000" pitchFamily="2" charset="2"/>
              <a:buChar char="q"/>
            </a:pPr>
            <a:r>
              <a:rPr lang="en-IN" dirty="0" smtClean="0"/>
              <a:t>unordered_map (C++11) – Uses efficient hash tables internally</a:t>
            </a:r>
            <a:endParaRPr lang="en-IN" dirty="0"/>
          </a:p>
          <a:p>
            <a:pPr>
              <a:buFont typeface="Wingdings" panose="05000000000000000000" pitchFamily="2" charset="2"/>
              <a:buChar char="q"/>
            </a:pPr>
            <a:r>
              <a:rPr lang="en-IN" dirty="0">
                <a:solidFill>
                  <a:srgbClr val="FFFFFF"/>
                </a:solidFill>
              </a:rPr>
              <a:t>if </a:t>
            </a:r>
            <a:r>
              <a:rPr lang="en-IN" dirty="0" smtClean="0">
                <a:solidFill>
                  <a:srgbClr val="FFFFFF"/>
                </a:solidFill>
              </a:rPr>
              <a:t>statement – to find out </a:t>
            </a:r>
            <a:r>
              <a:rPr lang="en-IN" dirty="0">
                <a:solidFill>
                  <a:srgbClr val="FFFFFF"/>
                </a:solidFill>
              </a:rPr>
              <a:t>which OS program is running</a:t>
            </a:r>
            <a:r>
              <a:rPr lang="en-IN" dirty="0" smtClean="0">
                <a:solidFill>
                  <a:srgbClr val="FFFFFF"/>
                </a:solidFill>
              </a:rPr>
              <a:t>.</a:t>
            </a:r>
            <a:endParaRPr lang="en-IN" dirty="0"/>
          </a:p>
        </p:txBody>
      </p:sp>
      <p:pic>
        <p:nvPicPr>
          <p:cNvPr id="5" name="Picture 20"/>
          <p:cNvPicPr/>
          <p:nvPr/>
        </p:nvPicPr>
        <p:blipFill>
          <a:blip r:embed="rId2"/>
          <a:stretch>
            <a:fillRect/>
          </a:stretch>
        </p:blipFill>
        <p:spPr>
          <a:xfrm>
            <a:off x="9045966" y="5651771"/>
            <a:ext cx="1676160" cy="809280"/>
          </a:xfrm>
          <a:prstGeom prst="rect">
            <a:avLst/>
          </a:prstGeom>
          <a:ln/>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3"/>
          <a:stretch>
            <a:fillRect/>
          </a:stretch>
        </p:blipFill>
        <p:spPr>
          <a:xfrm>
            <a:off x="8312790" y="2365183"/>
            <a:ext cx="2409336" cy="2197785"/>
          </a:xfrm>
          <a:prstGeom prst="rect">
            <a:avLst/>
          </a:prstGeom>
        </p:spPr>
      </p:pic>
    </p:spTree>
    <p:extLst>
      <p:ext uri="{BB962C8B-B14F-4D97-AF65-F5344CB8AC3E}">
        <p14:creationId xmlns:p14="http://schemas.microsoft.com/office/powerpoint/2010/main" val="4228209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 Pros and Cons</a:t>
            </a:r>
            <a:endParaRPr lang="en-U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201121" y="1853248"/>
                <a:ext cx="8946541" cy="44656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Pros – </a:t>
                </a:r>
              </a:p>
              <a:p>
                <a:pPr lvl="1"/>
                <a:r>
                  <a:rPr lang="en-US" dirty="0" smtClean="0"/>
                  <a:t>Search time is logarithmic in the number of nodes as Maps use balanced trees internally.</a:t>
                </a:r>
              </a:p>
              <a:p>
                <a:pPr lvl="1"/>
                <a:r>
                  <a:rPr lang="en-US" dirty="0" smtClean="0"/>
                  <a:t>Very less space is used as just one node is sufficient to represent all the same words in a file.</a:t>
                </a:r>
              </a:p>
              <a:p>
                <a:pPr lvl="1"/>
                <a:r>
                  <a:rPr lang="en-US" dirty="0" smtClean="0"/>
                  <a:t>Search Time is reduced by a factor of </a:t>
                </a:r>
                <a14:m>
                  <m:oMath xmlns:m="http://schemas.openxmlformats.org/officeDocument/2006/math">
                    <m:r>
                      <a:rPr lang="en-IN" sz="2400" b="0" i="1" smtClean="0">
                        <a:latin typeface="Cambria Math" panose="02040503050406030204" pitchFamily="18" charset="0"/>
                      </a:rPr>
                      <m:t>𝑚</m:t>
                    </m:r>
                  </m:oMath>
                </a14:m>
                <a:r>
                  <a:rPr lang="en-US" dirty="0" smtClean="0"/>
                  <a:t> i.e., the number of slots in a Hash Table.</a:t>
                </a:r>
              </a:p>
              <a:p>
                <a:r>
                  <a:rPr lang="en-US" dirty="0" smtClean="0"/>
                  <a:t>Cons – </a:t>
                </a:r>
              </a:p>
              <a:p>
                <a:pPr lvl="1"/>
                <a:r>
                  <a:rPr lang="en-US" dirty="0" smtClean="0"/>
                  <a:t>Insertion time is not linear in the number of nodes in the Map.</a:t>
                </a:r>
              </a:p>
              <a:p>
                <a:pPr lvl="1"/>
                <a:r>
                  <a:rPr lang="en-US" dirty="0" smtClean="0"/>
                  <a:t>Pointers take up a appreciable constant factor of space.</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201121" y="1853248"/>
                <a:ext cx="8946541" cy="4465665"/>
              </a:xfrm>
              <a:prstGeom prst="rect">
                <a:avLst/>
              </a:prstGeom>
              <a:blipFill rotWithShape="0">
                <a:blip r:embed="rId2"/>
                <a:stretch>
                  <a:fillRect l="-272" t="-682"/>
                </a:stretch>
              </a:blipFill>
            </p:spPr>
            <p:txBody>
              <a:bodyPr/>
              <a:lstStyle/>
              <a:p>
                <a:r>
                  <a:rPr lang="en-IN">
                    <a:noFill/>
                  </a:rPr>
                  <a:t> </a:t>
                </a:r>
              </a:p>
            </p:txBody>
          </p:sp>
        </mc:Fallback>
      </mc:AlternateContent>
    </p:spTree>
    <p:extLst>
      <p:ext uri="{BB962C8B-B14F-4D97-AF65-F5344CB8AC3E}">
        <p14:creationId xmlns:p14="http://schemas.microsoft.com/office/powerpoint/2010/main" val="590517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- 6</a:t>
            </a:r>
            <a:endParaRPr lang="en-US" dirty="0"/>
          </a:p>
        </p:txBody>
      </p:sp>
      <p:sp>
        <p:nvSpPr>
          <p:cNvPr id="5" name="Subtitle 4"/>
          <p:cNvSpPr>
            <a:spLocks noGrp="1"/>
          </p:cNvSpPr>
          <p:nvPr>
            <p:ph type="subTitle" idx="1"/>
          </p:nvPr>
        </p:nvSpPr>
        <p:spPr/>
        <p:txBody>
          <a:bodyPr/>
          <a:lstStyle/>
          <a:p>
            <a:r>
              <a:rPr lang="en-US" dirty="0"/>
              <a:t>Unordered maps storing frequency</a:t>
            </a:r>
          </a:p>
          <a:p>
            <a:endParaRPr lang="en-US" dirty="0"/>
          </a:p>
        </p:txBody>
      </p:sp>
    </p:spTree>
    <p:extLst>
      <p:ext uri="{BB962C8B-B14F-4D97-AF65-F5344CB8AC3E}">
        <p14:creationId xmlns:p14="http://schemas.microsoft.com/office/powerpoint/2010/main" val="27582171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Insertion </a:t>
            </a:r>
            <a:endParaRPr lang="en-US" dirty="0"/>
          </a:p>
        </p:txBody>
      </p:sp>
      <p:sp>
        <p:nvSpPr>
          <p:cNvPr id="3" name="Content Placeholder 2"/>
          <p:cNvSpPr>
            <a:spLocks noGrp="1"/>
          </p:cNvSpPr>
          <p:nvPr>
            <p:ph idx="1"/>
          </p:nvPr>
        </p:nvSpPr>
        <p:spPr>
          <a:xfrm>
            <a:off x="1076016" y="1725372"/>
            <a:ext cx="10265273" cy="4647427"/>
          </a:xfrm>
        </p:spPr>
        <p:txBody>
          <a:bodyPr>
            <a:normAutofit/>
          </a:bodyPr>
          <a:lstStyle/>
          <a:p>
            <a:r>
              <a:rPr lang="en-US" dirty="0">
                <a:solidFill>
                  <a:srgbClr val="EBEBEB"/>
                </a:solidFill>
              </a:rPr>
              <a:t>We traverse the string from the start and the end till we encounter alphanumeric characters in order to get rid of punctuations if any.
We take the valid substring and transform it in to lower case.
</a:t>
            </a:r>
            <a:r>
              <a:rPr lang="en-US" dirty="0" smtClean="0">
                <a:solidFill>
                  <a:srgbClr val="EBEBEB"/>
                </a:solidFill>
              </a:rPr>
              <a:t>String is searched in the unordered map</a:t>
            </a:r>
          </a:p>
          <a:p>
            <a:pPr lvl="1"/>
            <a:r>
              <a:rPr lang="en-IN" dirty="0" smtClean="0">
                <a:solidFill>
                  <a:srgbClr val="FFFFFF"/>
                </a:solidFill>
              </a:rPr>
              <a:t>if the substring is already present then its frequency is incremented. </a:t>
            </a:r>
          </a:p>
          <a:p>
            <a:pPr lvl="1"/>
            <a:r>
              <a:rPr lang="en-IN" dirty="0" smtClean="0">
                <a:solidFill>
                  <a:srgbClr val="FFFFFF"/>
                </a:solidFill>
              </a:rPr>
              <a:t>if </a:t>
            </a:r>
            <a:r>
              <a:rPr lang="en-IN" dirty="0">
                <a:solidFill>
                  <a:srgbClr val="FFFFFF"/>
                </a:solidFill>
              </a:rPr>
              <a:t>not </a:t>
            </a:r>
            <a:r>
              <a:rPr lang="en-IN" dirty="0" smtClean="0">
                <a:solidFill>
                  <a:srgbClr val="FFFFFF"/>
                </a:solidFill>
              </a:rPr>
              <a:t>found, substring is inserted and its frequency is made 1.</a:t>
            </a:r>
          </a:p>
          <a:p>
            <a:r>
              <a:rPr lang="en-US" dirty="0" smtClean="0">
                <a:solidFill>
                  <a:srgbClr val="FFFFFF"/>
                </a:solidFill>
              </a:rPr>
              <a:t>Max load factor determines the maximum number of nodes that can be present in a bucket (slot).</a:t>
            </a:r>
          </a:p>
          <a:p>
            <a:r>
              <a:rPr lang="en-US" dirty="0" smtClean="0">
                <a:solidFill>
                  <a:srgbClr val="FFFFFF"/>
                </a:solidFill>
              </a:rPr>
              <a:t>If this load factor is crossed, the elements are rehashed to keep the constrain.</a:t>
            </a:r>
            <a:endParaRPr lang="en-US" dirty="0"/>
          </a:p>
        </p:txBody>
      </p:sp>
    </p:spTree>
    <p:extLst>
      <p:ext uri="{BB962C8B-B14F-4D97-AF65-F5344CB8AC3E}">
        <p14:creationId xmlns:p14="http://schemas.microsoft.com/office/powerpoint/2010/main" val="41237165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78482" cy="1400530"/>
          </a:xfrm>
        </p:spPr>
        <p:txBody>
          <a:bodyPr/>
          <a:lstStyle/>
          <a:p>
            <a:r>
              <a:rPr lang="en-US" dirty="0" smtClean="0"/>
              <a:t>Case 6 – Insertion (Visual Representation)</a:t>
            </a:r>
            <a:endParaRPr lang="en-US" dirty="0"/>
          </a:p>
        </p:txBody>
      </p:sp>
      <p:graphicFrame>
        <p:nvGraphicFramePr>
          <p:cNvPr id="123" name="Table 122"/>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124" name="Table 123"/>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125" name="Table 124"/>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126" name="Table 125"/>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127" name="Table 126"/>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128" name="Table 127"/>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129" name="Table 128"/>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130" name="Table 129"/>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131" name="Straight Arrow Connector 130"/>
          <p:cNvCxnSpPr>
            <a:stCxn id="129"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132" name="Table 131"/>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133" name="Right Arrow 132"/>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4" name="Right Arrow 133"/>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5" name="Right Arrow 134"/>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6" name="Right Arrow 135"/>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7" name="Right Arrow 136"/>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138" name="Right Arrow 137"/>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139" name="Table 138"/>
          <p:cNvGraphicFramePr>
            <a:graphicFrameLocks noGrp="1"/>
          </p:cNvGraphicFramePr>
          <p:nvPr>
            <p:extLst>
              <p:ext uri="{D42A27DB-BD31-4B8C-83A1-F6EECF244321}">
                <p14:modId xmlns:p14="http://schemas.microsoft.com/office/powerpoint/2010/main" val="3715855787"/>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err="1" smtClean="0"/>
                        <a:t>alice</a:t>
                      </a:r>
                      <a:endParaRPr lang="en-US" dirty="0"/>
                    </a:p>
                  </a:txBody>
                  <a:tcPr/>
                </a:tc>
                <a:tc>
                  <a:txBody>
                    <a:bodyPr/>
                    <a:lstStyle/>
                    <a:p>
                      <a:r>
                        <a:rPr lang="en-US" dirty="0" smtClean="0"/>
                        <a:t>22</a:t>
                      </a:r>
                      <a:endParaRPr lang="en-US" dirty="0"/>
                    </a:p>
                  </a:txBody>
                  <a:tcPr/>
                </a:tc>
              </a:tr>
            </a:tbl>
          </a:graphicData>
        </a:graphic>
      </p:graphicFrame>
      <p:graphicFrame>
        <p:nvGraphicFramePr>
          <p:cNvPr id="141" name="Table 140"/>
          <p:cNvGraphicFramePr>
            <a:graphicFrameLocks noGrp="1"/>
          </p:cNvGraphicFramePr>
          <p:nvPr>
            <p:extLst>
              <p:ext uri="{D42A27DB-BD31-4B8C-83A1-F6EECF244321}">
                <p14:modId xmlns:p14="http://schemas.microsoft.com/office/powerpoint/2010/main" val="1388955443"/>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was</a:t>
                      </a:r>
                      <a:endParaRPr lang="en-US" dirty="0"/>
                    </a:p>
                  </a:txBody>
                  <a:tcPr/>
                </a:tc>
                <a:tc>
                  <a:txBody>
                    <a:bodyPr/>
                    <a:lstStyle/>
                    <a:p>
                      <a:r>
                        <a:rPr lang="en-US" dirty="0" smtClean="0"/>
                        <a:t>17</a:t>
                      </a:r>
                      <a:endParaRPr lang="en-US" dirty="0"/>
                    </a:p>
                  </a:txBody>
                  <a:tcPr/>
                </a:tc>
              </a:tr>
            </a:tbl>
          </a:graphicData>
        </a:graphic>
      </p:graphicFrame>
      <p:graphicFrame>
        <p:nvGraphicFramePr>
          <p:cNvPr id="142" name="Table 141"/>
          <p:cNvGraphicFramePr>
            <a:graphicFrameLocks noGrp="1"/>
          </p:cNvGraphicFramePr>
          <p:nvPr>
            <p:extLst>
              <p:ext uri="{D42A27DB-BD31-4B8C-83A1-F6EECF244321}">
                <p14:modId xmlns:p14="http://schemas.microsoft.com/office/powerpoint/2010/main" val="1957604710"/>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is</a:t>
                      </a:r>
                      <a:endParaRPr lang="en-US" dirty="0"/>
                    </a:p>
                  </a:txBody>
                  <a:tcPr/>
                </a:tc>
                <a:tc>
                  <a:txBody>
                    <a:bodyPr/>
                    <a:lstStyle/>
                    <a:p>
                      <a:r>
                        <a:rPr lang="en-US" dirty="0" smtClean="0"/>
                        <a:t>18</a:t>
                      </a:r>
                      <a:endParaRPr lang="en-US" dirty="0"/>
                    </a:p>
                  </a:txBody>
                  <a:tcPr/>
                </a:tc>
              </a:tr>
            </a:tbl>
          </a:graphicData>
        </a:graphic>
      </p:graphicFrame>
      <p:graphicFrame>
        <p:nvGraphicFramePr>
          <p:cNvPr id="143" name="Table 142"/>
          <p:cNvGraphicFramePr>
            <a:graphicFrameLocks noGrp="1"/>
          </p:cNvGraphicFramePr>
          <p:nvPr>
            <p:extLst>
              <p:ext uri="{D42A27DB-BD31-4B8C-83A1-F6EECF244321}">
                <p14:modId xmlns:p14="http://schemas.microsoft.com/office/powerpoint/2010/main" val="3574725100"/>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35</a:t>
                      </a:r>
                      <a:endParaRPr lang="en-US" dirty="0"/>
                    </a:p>
                  </a:txBody>
                  <a:tcPr/>
                </a:tc>
              </a:tr>
            </a:tbl>
          </a:graphicData>
        </a:graphic>
      </p:graphicFrame>
      <p:graphicFrame>
        <p:nvGraphicFramePr>
          <p:cNvPr id="144" name="Table 143"/>
          <p:cNvGraphicFramePr>
            <a:graphicFrameLocks noGrp="1"/>
          </p:cNvGraphicFramePr>
          <p:nvPr>
            <p:extLst>
              <p:ext uri="{D42A27DB-BD31-4B8C-83A1-F6EECF244321}">
                <p14:modId xmlns:p14="http://schemas.microsoft.com/office/powerpoint/2010/main" val="1465133033"/>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there</a:t>
                      </a:r>
                      <a:endParaRPr lang="en-US" dirty="0"/>
                    </a:p>
                  </a:txBody>
                  <a:tcPr/>
                </a:tc>
                <a:tc>
                  <a:txBody>
                    <a:bodyPr/>
                    <a:lstStyle/>
                    <a:p>
                      <a:r>
                        <a:rPr lang="en-US" dirty="0" smtClean="0"/>
                        <a:t>32</a:t>
                      </a:r>
                      <a:endParaRPr lang="en-US" dirty="0"/>
                    </a:p>
                  </a:txBody>
                  <a:tcPr/>
                </a:tc>
              </a:tr>
            </a:tbl>
          </a:graphicData>
        </a:graphic>
      </p:graphicFrame>
      <p:graphicFrame>
        <p:nvGraphicFramePr>
          <p:cNvPr id="145" name="Table 144"/>
          <p:cNvGraphicFramePr>
            <a:graphicFrameLocks noGrp="1"/>
          </p:cNvGraphicFramePr>
          <p:nvPr>
            <p:extLst>
              <p:ext uri="{D42A27DB-BD31-4B8C-83A1-F6EECF244321}">
                <p14:modId xmlns:p14="http://schemas.microsoft.com/office/powerpoint/2010/main" val="606592119"/>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16</a:t>
                      </a:r>
                      <a:endParaRPr lang="en-US" dirty="0"/>
                    </a:p>
                  </a:txBody>
                  <a:tcPr/>
                </a:tc>
              </a:tr>
            </a:tbl>
          </a:graphicData>
        </a:graphic>
      </p:graphicFrame>
      <p:graphicFrame>
        <p:nvGraphicFramePr>
          <p:cNvPr id="147" name="Table 146"/>
          <p:cNvGraphicFramePr>
            <a:graphicFrameLocks noGrp="1"/>
          </p:cNvGraphicFramePr>
          <p:nvPr>
            <p:extLst>
              <p:ext uri="{D42A27DB-BD31-4B8C-83A1-F6EECF244321}">
                <p14:modId xmlns:p14="http://schemas.microsoft.com/office/powerpoint/2010/main" val="3240431437"/>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gone</a:t>
                      </a:r>
                      <a:endParaRPr lang="en-US" dirty="0"/>
                    </a:p>
                  </a:txBody>
                  <a:tcPr/>
                </a:tc>
                <a:tc>
                  <a:txBody>
                    <a:bodyPr/>
                    <a:lstStyle/>
                    <a:p>
                      <a:r>
                        <a:rPr lang="en-US" dirty="0" smtClean="0"/>
                        <a:t>17</a:t>
                      </a:r>
                      <a:endParaRPr lang="en-US" dirty="0"/>
                    </a:p>
                  </a:txBody>
                  <a:tcPr/>
                </a:tc>
              </a:tr>
            </a:tbl>
          </a:graphicData>
        </a:graphic>
      </p:graphicFrame>
      <p:graphicFrame>
        <p:nvGraphicFramePr>
          <p:cNvPr id="148" name="Table 147"/>
          <p:cNvGraphicFramePr>
            <a:graphicFrameLocks noGrp="1"/>
          </p:cNvGraphicFramePr>
          <p:nvPr>
            <p:extLst>
              <p:ext uri="{D42A27DB-BD31-4B8C-83A1-F6EECF244321}">
                <p14:modId xmlns:p14="http://schemas.microsoft.com/office/powerpoint/2010/main" val="1755665014"/>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45</a:t>
                      </a:r>
                      <a:endParaRPr lang="en-US" dirty="0"/>
                    </a:p>
                  </a:txBody>
                  <a:tcPr/>
                </a:tc>
              </a:tr>
            </a:tbl>
          </a:graphicData>
        </a:graphic>
      </p:graphicFrame>
      <p:graphicFrame>
        <p:nvGraphicFramePr>
          <p:cNvPr id="149" name="Table 148"/>
          <p:cNvGraphicFramePr>
            <a:graphicFrameLocks noGrp="1"/>
          </p:cNvGraphicFramePr>
          <p:nvPr>
            <p:extLst>
              <p:ext uri="{D42A27DB-BD31-4B8C-83A1-F6EECF244321}">
                <p14:modId xmlns:p14="http://schemas.microsoft.com/office/powerpoint/2010/main" val="2829093631"/>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mark</a:t>
                      </a:r>
                      <a:endParaRPr lang="en-US" dirty="0"/>
                    </a:p>
                  </a:txBody>
                  <a:tcPr/>
                </a:tc>
                <a:tc>
                  <a:txBody>
                    <a:bodyPr/>
                    <a:lstStyle/>
                    <a:p>
                      <a:r>
                        <a:rPr lang="en-US" dirty="0" smtClean="0"/>
                        <a:t>7</a:t>
                      </a:r>
                      <a:endParaRPr lang="en-US" dirty="0"/>
                    </a:p>
                  </a:txBody>
                  <a:tcPr/>
                </a:tc>
              </a:tr>
            </a:tbl>
          </a:graphicData>
        </a:graphic>
      </p:graphicFrame>
      <p:graphicFrame>
        <p:nvGraphicFramePr>
          <p:cNvPr id="150" name="Table 149"/>
          <p:cNvGraphicFramePr>
            <a:graphicFrameLocks noGrp="1"/>
          </p:cNvGraphicFramePr>
          <p:nvPr>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7</a:t>
                      </a:r>
                      <a:endParaRPr lang="en-US" dirty="0"/>
                    </a:p>
                  </a:txBody>
                  <a:tcPr/>
                </a:tc>
              </a:tr>
            </a:tbl>
          </a:graphicData>
        </a:graphic>
      </p:graphicFrame>
      <p:graphicFrame>
        <p:nvGraphicFramePr>
          <p:cNvPr id="151" name="Table 150"/>
          <p:cNvGraphicFramePr>
            <a:graphicFrameLocks noGrp="1"/>
          </p:cNvGraphicFramePr>
          <p:nvPr>
            <p:extLst>
              <p:ext uri="{D42A27DB-BD31-4B8C-83A1-F6EECF244321}">
                <p14:modId xmlns:p14="http://schemas.microsoft.com/office/powerpoint/2010/main" val="3987760224"/>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11</a:t>
                      </a:r>
                      <a:endParaRPr lang="en-US" dirty="0"/>
                    </a:p>
                  </a:txBody>
                  <a:tcPr/>
                </a:tc>
              </a:tr>
            </a:tbl>
          </a:graphicData>
        </a:graphic>
      </p:graphicFrame>
      <p:graphicFrame>
        <p:nvGraphicFramePr>
          <p:cNvPr id="153" name="Table 152"/>
          <p:cNvGraphicFramePr>
            <a:graphicFrameLocks noGrp="1"/>
          </p:cNvGraphicFramePr>
          <p:nvPr>
            <p:extLst>
              <p:ext uri="{D42A27DB-BD31-4B8C-83A1-F6EECF244321}">
                <p14:modId xmlns:p14="http://schemas.microsoft.com/office/powerpoint/2010/main" val="2537342619"/>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5</a:t>
                      </a:r>
                      <a:endParaRPr lang="en-US" dirty="0"/>
                    </a:p>
                  </a:txBody>
                  <a:tcPr/>
                </a:tc>
              </a:tr>
            </a:tbl>
          </a:graphicData>
        </a:graphic>
      </p:graphicFrame>
      <p:graphicFrame>
        <p:nvGraphicFramePr>
          <p:cNvPr id="154" name="Table 153"/>
          <p:cNvGraphicFramePr>
            <a:graphicFrameLocks noGrp="1"/>
          </p:cNvGraphicFramePr>
          <p:nvPr>
            <p:extLst>
              <p:ext uri="{D42A27DB-BD31-4B8C-83A1-F6EECF244321}">
                <p14:modId xmlns:p14="http://schemas.microsoft.com/office/powerpoint/2010/main" val="2969640151"/>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9</a:t>
                      </a:r>
                      <a:endParaRPr lang="en-US" dirty="0"/>
                    </a:p>
                  </a:txBody>
                  <a:tcPr/>
                </a:tc>
              </a:tr>
            </a:tbl>
          </a:graphicData>
        </a:graphic>
      </p:graphicFrame>
      <p:graphicFrame>
        <p:nvGraphicFramePr>
          <p:cNvPr id="155" name="Table 154"/>
          <p:cNvGraphicFramePr>
            <a:graphicFrameLocks noGrp="1"/>
          </p:cNvGraphicFramePr>
          <p:nvPr>
            <p:extLst>
              <p:ext uri="{D42A27DB-BD31-4B8C-83A1-F6EECF244321}">
                <p14:modId xmlns:p14="http://schemas.microsoft.com/office/powerpoint/2010/main" val="2558322495"/>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tell</a:t>
                      </a:r>
                      <a:endParaRPr lang="en-US" dirty="0"/>
                    </a:p>
                  </a:txBody>
                  <a:tcPr/>
                </a:tc>
                <a:tc>
                  <a:txBody>
                    <a:bodyPr/>
                    <a:lstStyle/>
                    <a:p>
                      <a:r>
                        <a:rPr lang="en-US" dirty="0" smtClean="0"/>
                        <a:t>25</a:t>
                      </a:r>
                      <a:endParaRPr lang="en-US" dirty="0"/>
                    </a:p>
                  </a:txBody>
                  <a:tcPr/>
                </a:tc>
              </a:tr>
            </a:tbl>
          </a:graphicData>
        </a:graphic>
      </p:graphicFrame>
      <p:graphicFrame>
        <p:nvGraphicFramePr>
          <p:cNvPr id="156" name="Table 155"/>
          <p:cNvGraphicFramePr>
            <a:graphicFrameLocks noGrp="1"/>
          </p:cNvGraphicFramePr>
          <p:nvPr>
            <p:extLst>
              <p:ext uri="{D42A27DB-BD31-4B8C-83A1-F6EECF244321}">
                <p14:modId xmlns:p14="http://schemas.microsoft.com/office/powerpoint/2010/main" val="1916673895"/>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elf</a:t>
                      </a:r>
                      <a:endParaRPr lang="en-US" dirty="0"/>
                    </a:p>
                  </a:txBody>
                  <a:tcPr/>
                </a:tc>
                <a:tc>
                  <a:txBody>
                    <a:bodyPr/>
                    <a:lstStyle/>
                    <a:p>
                      <a:r>
                        <a:rPr lang="en-US" dirty="0" smtClean="0"/>
                        <a:t>34</a:t>
                      </a:r>
                      <a:endParaRPr lang="en-US" dirty="0"/>
                    </a:p>
                  </a:txBody>
                  <a:tcPr/>
                </a:tc>
              </a:tr>
            </a:tbl>
          </a:graphicData>
        </a:graphic>
      </p:graphicFrame>
      <p:graphicFrame>
        <p:nvGraphicFramePr>
          <p:cNvPr id="159" name="Table 158"/>
          <p:cNvGraphicFramePr>
            <a:graphicFrameLocks noGrp="1"/>
          </p:cNvGraphicFramePr>
          <p:nvPr>
            <p:extLst/>
          </p:nvPr>
        </p:nvGraphicFramePr>
        <p:xfrm>
          <a:off x="5954241" y="387769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8</a:t>
                      </a:r>
                      <a:endParaRPr lang="en-US" dirty="0"/>
                    </a:p>
                  </a:txBody>
                  <a:tcPr/>
                </a:tc>
              </a:tr>
            </a:tbl>
          </a:graphicData>
        </a:graphic>
      </p:graphicFrame>
      <p:cxnSp>
        <p:nvCxnSpPr>
          <p:cNvPr id="6" name="Straight Connector 5"/>
          <p:cNvCxnSpPr/>
          <p:nvPr/>
        </p:nvCxnSpPr>
        <p:spPr>
          <a:xfrm>
            <a:off x="10085696" y="1446663"/>
            <a:ext cx="0" cy="4694830"/>
          </a:xfrm>
          <a:prstGeom prst="line">
            <a:avLst/>
          </a:prstGeom>
          <a:ln w="762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504110" y="2224417"/>
            <a:ext cx="1542197" cy="3416320"/>
          </a:xfrm>
          <a:prstGeom prst="rect">
            <a:avLst/>
          </a:prstGeom>
          <a:noFill/>
        </p:spPr>
        <p:txBody>
          <a:bodyPr wrap="square" rtlCol="0">
            <a:spAutoFit/>
          </a:bodyPr>
          <a:lstStyle/>
          <a:p>
            <a:r>
              <a:rPr lang="en-IN" dirty="0" smtClean="0"/>
              <a:t>MAX</a:t>
            </a:r>
          </a:p>
          <a:p>
            <a:r>
              <a:rPr lang="en-IN" dirty="0" smtClean="0"/>
              <a:t>LOAD</a:t>
            </a:r>
          </a:p>
          <a:p>
            <a:r>
              <a:rPr lang="en-IN" dirty="0" smtClean="0"/>
              <a:t>FACTOR</a:t>
            </a:r>
          </a:p>
          <a:p>
            <a:endParaRPr lang="en-IN" dirty="0"/>
          </a:p>
          <a:p>
            <a:endParaRPr lang="en-IN" dirty="0" smtClean="0"/>
          </a:p>
          <a:p>
            <a:endParaRPr lang="en-IN" dirty="0"/>
          </a:p>
          <a:p>
            <a:endParaRPr lang="en-IN" dirty="0" smtClean="0"/>
          </a:p>
          <a:p>
            <a:r>
              <a:rPr lang="en-IN" dirty="0" smtClean="0"/>
              <a:t>MAXIMUM</a:t>
            </a:r>
          </a:p>
          <a:p>
            <a:r>
              <a:rPr lang="en-IN" dirty="0" smtClean="0"/>
              <a:t>AVERAGE</a:t>
            </a:r>
          </a:p>
          <a:p>
            <a:r>
              <a:rPr lang="en-IN" dirty="0" smtClean="0"/>
              <a:t>ELEMENTS</a:t>
            </a:r>
          </a:p>
          <a:p>
            <a:r>
              <a:rPr lang="en-IN" dirty="0" smtClean="0"/>
              <a:t>PER</a:t>
            </a:r>
          </a:p>
          <a:p>
            <a:r>
              <a:rPr lang="en-IN" dirty="0" smtClean="0"/>
              <a:t>BUCKET</a:t>
            </a:r>
          </a:p>
        </p:txBody>
      </p:sp>
      <p:sp>
        <p:nvSpPr>
          <p:cNvPr id="8" name="TextBox 7"/>
          <p:cNvSpPr txBox="1"/>
          <p:nvPr/>
        </p:nvSpPr>
        <p:spPr>
          <a:xfrm>
            <a:off x="5477421" y="6141493"/>
            <a:ext cx="4189862" cy="461665"/>
          </a:xfrm>
          <a:prstGeom prst="rect">
            <a:avLst/>
          </a:prstGeom>
          <a:noFill/>
        </p:spPr>
        <p:txBody>
          <a:bodyPr wrap="square" rtlCol="0">
            <a:spAutoFit/>
          </a:bodyPr>
          <a:lstStyle/>
          <a:p>
            <a:r>
              <a:rPr lang="en-IN" sz="2400" dirty="0" smtClean="0"/>
              <a:t>BUCKETS</a:t>
            </a:r>
            <a:endParaRPr lang="en-IN" dirty="0"/>
          </a:p>
        </p:txBody>
      </p:sp>
    </p:spTree>
    <p:extLst>
      <p:ext uri="{BB962C8B-B14F-4D97-AF65-F5344CB8AC3E}">
        <p14:creationId xmlns:p14="http://schemas.microsoft.com/office/powerpoint/2010/main" val="9390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129"/>
                                        </p:tgtEl>
                                      </p:cBhvr>
                                    </p:animEffect>
                                    <p:animScale>
                                      <p:cBhvr>
                                        <p:cTn id="7" dur="500" autoRev="1" fill="hold"/>
                                        <p:tgtEl>
                                          <p:spTgt spid="129"/>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132"/>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126"/>
                                        </p:tgtEl>
                                      </p:cBhvr>
                                    </p:animEffect>
                                    <p:animScale>
                                      <p:cBhvr>
                                        <p:cTn id="14" dur="500" autoRev="1" fill="hold"/>
                                        <p:tgtEl>
                                          <p:spTgt spid="126"/>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148"/>
                                        </p:tgtEl>
                                      </p:cBhvr>
                                    </p:animEffect>
                                    <p:animScale>
                                      <p:cBhvr>
                                        <p:cTn id="18" dur="500" autoRev="1" fill="hold"/>
                                        <p:tgtEl>
                                          <p:spTgt spid="148"/>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150"/>
                                        </p:tgtEl>
                                      </p:cBhvr>
                                    </p:animEffect>
                                    <p:animScale>
                                      <p:cBhvr>
                                        <p:cTn id="22" dur="500" autoRev="1" fill="hold"/>
                                        <p:tgtEl>
                                          <p:spTgt spid="150"/>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150"/>
                                        </p:tgtEl>
                                      </p:cBhvr>
                                    </p:animEffect>
                                    <p:animScale>
                                      <p:cBhvr>
                                        <p:cTn id="26" dur="250" autoRev="1" fill="hold"/>
                                        <p:tgtEl>
                                          <p:spTgt spid="150"/>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150"/>
                                        </p:tgtEl>
                                      </p:cBhvr>
                                    </p:animEffect>
                                    <p:animScale>
                                      <p:cBhvr>
                                        <p:cTn id="30" dur="250" autoRev="1" fill="hold"/>
                                        <p:tgtEl>
                                          <p:spTgt spid="150"/>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Searching</a:t>
            </a:r>
            <a:endParaRPr lang="en-US" dirty="0"/>
          </a:p>
        </p:txBody>
      </p:sp>
      <p:sp>
        <p:nvSpPr>
          <p:cNvPr id="3" name="Content Placeholder 2"/>
          <p:cNvSpPr>
            <a:spLocks noGrp="1"/>
          </p:cNvSpPr>
          <p:nvPr>
            <p:ph idx="1"/>
          </p:nvPr>
        </p:nvSpPr>
        <p:spPr>
          <a:xfrm>
            <a:off x="1103312" y="1624084"/>
            <a:ext cx="8946541" cy="4449170"/>
          </a:xfrm>
        </p:spPr>
        <p:txBody>
          <a:bodyPr>
            <a:normAutofit/>
          </a:bodyPr>
          <a:lstStyle/>
          <a:p>
            <a:r>
              <a:rPr lang="en-US" sz="2400" dirty="0">
                <a:solidFill>
                  <a:srgbClr val="EBEBEB"/>
                </a:solidFill>
              </a:rPr>
              <a:t>Word entered to search is transformed to lower case</a:t>
            </a:r>
            <a:r>
              <a:rPr lang="en-US" sz="2400" dirty="0" smtClean="0">
                <a:solidFill>
                  <a:srgbClr val="EBEBEB"/>
                </a:solidFill>
              </a:rPr>
              <a:t>.</a:t>
            </a:r>
            <a:r>
              <a:rPr lang="en-US" sz="2400" dirty="0">
                <a:solidFill>
                  <a:srgbClr val="EBEBEB"/>
                </a:solidFill>
              </a:rPr>
              <a:t>
</a:t>
            </a:r>
            <a:r>
              <a:rPr lang="en-US" sz="2400" dirty="0" smtClean="0"/>
              <a:t>The word is searched in the string variable of every element of the bucket corresponding to the word.</a:t>
            </a:r>
          </a:p>
          <a:p>
            <a:pPr lvl="1"/>
            <a:r>
              <a:rPr lang="en-US" sz="2000" dirty="0" smtClean="0"/>
              <a:t>If the word is found then the integer variable of that vector element, representing its frequency is returned.</a:t>
            </a:r>
          </a:p>
          <a:p>
            <a:pPr lvl="1"/>
            <a:r>
              <a:rPr lang="en-US" sz="2000" dirty="0" smtClean="0"/>
              <a:t>Else if the word is not found, zero is returned.</a:t>
            </a:r>
            <a:endParaRPr lang="en-US" sz="2000" dirty="0"/>
          </a:p>
        </p:txBody>
      </p:sp>
    </p:spTree>
    <p:extLst>
      <p:ext uri="{BB962C8B-B14F-4D97-AF65-F5344CB8AC3E}">
        <p14:creationId xmlns:p14="http://schemas.microsoft.com/office/powerpoint/2010/main" val="15131511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8386" cy="1400530"/>
          </a:xfrm>
        </p:spPr>
        <p:txBody>
          <a:bodyPr/>
          <a:lstStyle/>
          <a:p>
            <a:r>
              <a:rPr lang="en-US" dirty="0"/>
              <a:t>Case </a:t>
            </a:r>
            <a:r>
              <a:rPr lang="en-US" dirty="0" smtClean="0"/>
              <a:t>6 </a:t>
            </a:r>
            <a:r>
              <a:rPr lang="en-US" dirty="0"/>
              <a:t>– </a:t>
            </a:r>
            <a:r>
              <a:rPr lang="en-US" dirty="0" smtClean="0"/>
              <a:t>Searching </a:t>
            </a:r>
            <a:r>
              <a:rPr lang="en-US" dirty="0"/>
              <a:t>(Visual Representation)</a:t>
            </a:r>
          </a:p>
        </p:txBody>
      </p:sp>
      <p:graphicFrame>
        <p:nvGraphicFramePr>
          <p:cNvPr id="37" name="Table 36"/>
          <p:cNvGraphicFramePr>
            <a:graphicFrameLocks noGrp="1"/>
          </p:cNvGraphicFramePr>
          <p:nvPr>
            <p:extLst/>
          </p:nvPr>
        </p:nvGraphicFramePr>
        <p:xfrm>
          <a:off x="1963762" y="162622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0</a:t>
                      </a:r>
                      <a:endParaRPr lang="en-US" dirty="0"/>
                    </a:p>
                  </a:txBody>
                  <a:tcPr/>
                </a:tc>
              </a:tr>
            </a:tbl>
          </a:graphicData>
        </a:graphic>
      </p:graphicFrame>
      <p:graphicFrame>
        <p:nvGraphicFramePr>
          <p:cNvPr id="38" name="Table 37"/>
          <p:cNvGraphicFramePr>
            <a:graphicFrameLocks noGrp="1"/>
          </p:cNvGraphicFramePr>
          <p:nvPr>
            <p:extLst/>
          </p:nvPr>
        </p:nvGraphicFramePr>
        <p:xfrm>
          <a:off x="1966036" y="238551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1</a:t>
                      </a:r>
                      <a:endParaRPr lang="en-US" dirty="0"/>
                    </a:p>
                  </a:txBody>
                  <a:tcPr/>
                </a:tc>
              </a:tr>
            </a:tbl>
          </a:graphicData>
        </a:graphic>
      </p:graphicFrame>
      <p:graphicFrame>
        <p:nvGraphicFramePr>
          <p:cNvPr id="39" name="Table 38"/>
          <p:cNvGraphicFramePr>
            <a:graphicFrameLocks noGrp="1"/>
          </p:cNvGraphicFramePr>
          <p:nvPr>
            <p:extLst/>
          </p:nvPr>
        </p:nvGraphicFramePr>
        <p:xfrm>
          <a:off x="1979685" y="311610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2</a:t>
                      </a:r>
                      <a:endParaRPr lang="en-US" dirty="0"/>
                    </a:p>
                  </a:txBody>
                  <a:tcPr/>
                </a:tc>
              </a:tr>
            </a:tbl>
          </a:graphicData>
        </a:graphic>
      </p:graphicFrame>
      <p:graphicFrame>
        <p:nvGraphicFramePr>
          <p:cNvPr id="40" name="Table 39"/>
          <p:cNvGraphicFramePr>
            <a:graphicFrameLocks noGrp="1"/>
          </p:cNvGraphicFramePr>
          <p:nvPr>
            <p:extLst/>
          </p:nvPr>
        </p:nvGraphicFramePr>
        <p:xfrm>
          <a:off x="1981959" y="3875393"/>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3</a:t>
                      </a:r>
                      <a:endParaRPr lang="en-US" dirty="0"/>
                    </a:p>
                  </a:txBody>
                  <a:tcPr/>
                </a:tc>
              </a:tr>
            </a:tbl>
          </a:graphicData>
        </a:graphic>
      </p:graphicFrame>
      <p:graphicFrame>
        <p:nvGraphicFramePr>
          <p:cNvPr id="41" name="Table 40"/>
          <p:cNvGraphicFramePr>
            <a:graphicFrameLocks noGrp="1"/>
          </p:cNvGraphicFramePr>
          <p:nvPr>
            <p:extLst/>
          </p:nvPr>
        </p:nvGraphicFramePr>
        <p:xfrm>
          <a:off x="1966036" y="4617361"/>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4</a:t>
                      </a:r>
                      <a:endParaRPr lang="en-US" dirty="0"/>
                    </a:p>
                  </a:txBody>
                  <a:tcPr/>
                </a:tc>
              </a:tr>
            </a:tbl>
          </a:graphicData>
        </a:graphic>
      </p:graphicFrame>
      <p:graphicFrame>
        <p:nvGraphicFramePr>
          <p:cNvPr id="42" name="Table 41"/>
          <p:cNvGraphicFramePr>
            <a:graphicFrameLocks noGrp="1"/>
          </p:cNvGraphicFramePr>
          <p:nvPr>
            <p:extLst/>
          </p:nvPr>
        </p:nvGraphicFramePr>
        <p:xfrm>
          <a:off x="1968310" y="5376647"/>
          <a:ext cx="1243462" cy="454042"/>
        </p:xfrm>
        <a:graphic>
          <a:graphicData uri="http://schemas.openxmlformats.org/drawingml/2006/table">
            <a:tbl>
              <a:tblPr firstRow="1" bandRow="1">
                <a:tableStyleId>{5C22544A-7EE6-4342-B048-85BDC9FD1C3A}</a:tableStyleId>
              </a:tblPr>
              <a:tblGrid>
                <a:gridCol w="1243462"/>
              </a:tblGrid>
              <a:tr h="454042">
                <a:tc>
                  <a:txBody>
                    <a:bodyPr/>
                    <a:lstStyle/>
                    <a:p>
                      <a:r>
                        <a:rPr lang="en-US" dirty="0" smtClean="0"/>
                        <a:t>5</a:t>
                      </a:r>
                      <a:endParaRPr lang="en-US" dirty="0"/>
                    </a:p>
                  </a:txBody>
                  <a:tcPr/>
                </a:tc>
              </a:tr>
            </a:tbl>
          </a:graphicData>
        </a:graphic>
      </p:graphicFrame>
      <p:graphicFrame>
        <p:nvGraphicFramePr>
          <p:cNvPr id="43" name="Table 42"/>
          <p:cNvGraphicFramePr>
            <a:graphicFrameLocks noGrp="1"/>
          </p:cNvGraphicFramePr>
          <p:nvPr>
            <p:extLst/>
          </p:nvPr>
        </p:nvGraphicFramePr>
        <p:xfrm>
          <a:off x="476156" y="3247022"/>
          <a:ext cx="1147928" cy="873455"/>
        </p:xfrm>
        <a:graphic>
          <a:graphicData uri="http://schemas.openxmlformats.org/drawingml/2006/table">
            <a:tbl>
              <a:tblPr firstRow="1" bandRow="1">
                <a:tableStyleId>{5C22544A-7EE6-4342-B048-85BDC9FD1C3A}</a:tableStyleId>
              </a:tblPr>
              <a:tblGrid>
                <a:gridCol w="1147928"/>
              </a:tblGrid>
              <a:tr h="873455">
                <a:tc>
                  <a:txBody>
                    <a:bodyPr/>
                    <a:lstStyle/>
                    <a:p>
                      <a:pPr algn="ctr"/>
                      <a:r>
                        <a:rPr lang="en-US" dirty="0" smtClean="0"/>
                        <a:t>Hash Function</a:t>
                      </a:r>
                      <a:endParaRPr lang="en-US" dirty="0"/>
                    </a:p>
                  </a:txBody>
                  <a:tcPr>
                    <a:cell3D prstMaterial="dkEdge">
                      <a:bevel/>
                      <a:lightRig rig="flood" dir="t"/>
                    </a:cell3D>
                  </a:tcPr>
                </a:tc>
              </a:tr>
            </a:tbl>
          </a:graphicData>
        </a:graphic>
      </p:graphicFrame>
      <p:graphicFrame>
        <p:nvGraphicFramePr>
          <p:cNvPr id="44" name="Table 43"/>
          <p:cNvGraphicFramePr>
            <a:graphicFrameLocks noGrp="1"/>
          </p:cNvGraphicFramePr>
          <p:nvPr>
            <p:extLst/>
          </p:nvPr>
        </p:nvGraphicFramePr>
        <p:xfrm>
          <a:off x="592161" y="5076967"/>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endParaRPr lang="en-US" dirty="0"/>
                    </a:p>
                  </a:txBody>
                  <a:tcPr/>
                </a:tc>
              </a:tr>
            </a:tbl>
          </a:graphicData>
        </a:graphic>
      </p:graphicFrame>
      <p:cxnSp>
        <p:nvCxnSpPr>
          <p:cNvPr id="45" name="Straight Arrow Connector 44"/>
          <p:cNvCxnSpPr>
            <a:stCxn id="43" idx="2"/>
          </p:cNvCxnSpPr>
          <p:nvPr/>
        </p:nvCxnSpPr>
        <p:spPr>
          <a:xfrm>
            <a:off x="1050120" y="4120477"/>
            <a:ext cx="14405" cy="95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6" name="Table 45"/>
          <p:cNvGraphicFramePr>
            <a:graphicFrameLocks noGrp="1"/>
          </p:cNvGraphicFramePr>
          <p:nvPr>
            <p:extLst/>
          </p:nvPr>
        </p:nvGraphicFramePr>
        <p:xfrm>
          <a:off x="592161" y="5090042"/>
          <a:ext cx="915917" cy="478245"/>
        </p:xfrm>
        <a:graphic>
          <a:graphicData uri="http://schemas.openxmlformats.org/drawingml/2006/table">
            <a:tbl>
              <a:tblPr firstRow="1" bandRow="1">
                <a:tableStyleId>{5C22544A-7EE6-4342-B048-85BDC9FD1C3A}</a:tableStyleId>
              </a:tblPr>
              <a:tblGrid>
                <a:gridCol w="915917"/>
              </a:tblGrid>
              <a:tr h="478245">
                <a:tc>
                  <a:txBody>
                    <a:bodyPr/>
                    <a:lstStyle/>
                    <a:p>
                      <a:pPr algn="ctr"/>
                      <a:r>
                        <a:rPr lang="en-US" dirty="0" smtClean="0"/>
                        <a:t>3</a:t>
                      </a:r>
                      <a:endParaRPr lang="en-US" dirty="0"/>
                    </a:p>
                  </a:txBody>
                  <a:tcPr/>
                </a:tc>
              </a:tr>
            </a:tbl>
          </a:graphicData>
        </a:graphic>
      </p:graphicFrame>
      <p:sp>
        <p:nvSpPr>
          <p:cNvPr id="47" name="Right Arrow 46"/>
          <p:cNvSpPr/>
          <p:nvPr/>
        </p:nvSpPr>
        <p:spPr>
          <a:xfrm>
            <a:off x="3237320" y="1705126"/>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8" name="Right Arrow 47"/>
          <p:cNvSpPr/>
          <p:nvPr/>
        </p:nvSpPr>
        <p:spPr>
          <a:xfrm>
            <a:off x="3237320" y="247167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49" name="Right Arrow 48"/>
          <p:cNvSpPr/>
          <p:nvPr/>
        </p:nvSpPr>
        <p:spPr>
          <a:xfrm>
            <a:off x="3252589" y="323822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0" name="Right Arrow 49"/>
          <p:cNvSpPr/>
          <p:nvPr/>
        </p:nvSpPr>
        <p:spPr>
          <a:xfrm>
            <a:off x="3252589" y="4004773"/>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1" name="Right Arrow 50"/>
          <p:cNvSpPr/>
          <p:nvPr/>
        </p:nvSpPr>
        <p:spPr>
          <a:xfrm>
            <a:off x="3237320" y="4683185"/>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52" name="Right Arrow 51"/>
          <p:cNvSpPr/>
          <p:nvPr/>
        </p:nvSpPr>
        <p:spPr>
          <a:xfrm>
            <a:off x="3237320" y="5449734"/>
            <a:ext cx="740979" cy="322393"/>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graphicFrame>
        <p:nvGraphicFramePr>
          <p:cNvPr id="77" name="Table 76"/>
          <p:cNvGraphicFramePr>
            <a:graphicFrameLocks noGrp="1"/>
          </p:cNvGraphicFramePr>
          <p:nvPr>
            <p:extLst>
              <p:ext uri="{D42A27DB-BD31-4B8C-83A1-F6EECF244321}">
                <p14:modId xmlns:p14="http://schemas.microsoft.com/office/powerpoint/2010/main" val="3566891482"/>
              </p:ext>
            </p:extLst>
          </p:nvPr>
        </p:nvGraphicFramePr>
        <p:xfrm>
          <a:off x="3988310" y="388481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sun</a:t>
                      </a:r>
                      <a:endParaRPr lang="en-US" dirty="0"/>
                    </a:p>
                  </a:txBody>
                  <a:tcPr/>
                </a:tc>
                <a:tc>
                  <a:txBody>
                    <a:bodyPr/>
                    <a:lstStyle/>
                    <a:p>
                      <a:r>
                        <a:rPr lang="en-US" dirty="0" smtClean="0"/>
                        <a:t>17</a:t>
                      </a:r>
                      <a:endParaRPr lang="en-US" dirty="0"/>
                    </a:p>
                  </a:txBody>
                  <a:tcPr/>
                </a:tc>
              </a:tr>
            </a:tbl>
          </a:graphicData>
        </a:graphic>
      </p:graphicFrame>
      <p:graphicFrame>
        <p:nvGraphicFramePr>
          <p:cNvPr id="78" name="Table 77"/>
          <p:cNvGraphicFramePr>
            <a:graphicFrameLocks noGrp="1"/>
          </p:cNvGraphicFramePr>
          <p:nvPr>
            <p:extLst>
              <p:ext uri="{D42A27DB-BD31-4B8C-83A1-F6EECF244321}">
                <p14:modId xmlns:p14="http://schemas.microsoft.com/office/powerpoint/2010/main" val="3574090937"/>
              </p:ext>
            </p:extLst>
          </p:nvPr>
        </p:nvGraphicFramePr>
        <p:xfrm>
          <a:off x="7951491" y="387881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burn</a:t>
                      </a:r>
                      <a:endParaRPr lang="en-US" dirty="0"/>
                    </a:p>
                  </a:txBody>
                  <a:tcPr/>
                </a:tc>
                <a:tc>
                  <a:txBody>
                    <a:bodyPr/>
                    <a:lstStyle/>
                    <a:p>
                      <a:r>
                        <a:rPr lang="en-US" dirty="0" smtClean="0"/>
                        <a:t>3</a:t>
                      </a:r>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p14="http://schemas.microsoft.com/office/powerpoint/2010/main" val="2745850341"/>
              </p:ext>
            </p:extLst>
          </p:nvPr>
        </p:nvGraphicFramePr>
        <p:xfrm>
          <a:off x="5959497" y="388181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pPr algn="ctr"/>
                      <a:r>
                        <a:rPr lang="en-US" dirty="0" smtClean="0"/>
                        <a:t>the</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26358904"/>
              </p:ext>
            </p:extLst>
          </p:nvPr>
        </p:nvGraphicFramePr>
        <p:xfrm>
          <a:off x="9972929" y="5426716"/>
          <a:ext cx="1961568" cy="985460"/>
        </p:xfrm>
        <a:graphic>
          <a:graphicData uri="http://schemas.openxmlformats.org/drawingml/2006/table">
            <a:tbl>
              <a:tblPr firstRow="1" bandRow="1">
                <a:tableStyleId>{5C22544A-7EE6-4342-B048-85BDC9FD1C3A}</a:tableStyleId>
              </a:tblPr>
              <a:tblGrid>
                <a:gridCol w="1961568"/>
              </a:tblGrid>
              <a:tr h="985460">
                <a:tc>
                  <a:txBody>
                    <a:bodyPr/>
                    <a:lstStyle/>
                    <a:p>
                      <a:pPr algn="ctr"/>
                      <a:endParaRPr lang="en-US" dirty="0" smtClean="0"/>
                    </a:p>
                    <a:p>
                      <a:pPr algn="ctr"/>
                      <a:r>
                        <a:rPr lang="en-US" dirty="0" smtClean="0"/>
                        <a:t>Frequency = 10</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92684150"/>
              </p:ext>
            </p:extLst>
          </p:nvPr>
        </p:nvGraphicFramePr>
        <p:xfrm>
          <a:off x="3977018" y="162923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in</a:t>
                      </a:r>
                      <a:endParaRPr lang="en-US" dirty="0"/>
                    </a:p>
                  </a:txBody>
                  <a:tcPr/>
                </a:tc>
                <a:tc>
                  <a:txBody>
                    <a:bodyPr/>
                    <a:lstStyle/>
                    <a:p>
                      <a:r>
                        <a:rPr lang="en-US" dirty="0" smtClean="0"/>
                        <a:t>45</a:t>
                      </a:r>
                      <a:endParaRPr lang="en-US"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267717304"/>
              </p:ext>
            </p:extLst>
          </p:nvPr>
        </p:nvGraphicFramePr>
        <p:xfrm>
          <a:off x="7940199" y="163898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be</a:t>
                      </a:r>
                      <a:endParaRPr lang="en-US" dirty="0"/>
                    </a:p>
                  </a:txBody>
                  <a:tcPr/>
                </a:tc>
                <a:tc>
                  <a:txBody>
                    <a:bodyPr/>
                    <a:lstStyle/>
                    <a:p>
                      <a:r>
                        <a:rPr lang="en-US" dirty="0" smtClean="0"/>
                        <a:t>3</a:t>
                      </a:r>
                      <a:endParaRPr lang="en-US" dirty="0"/>
                    </a:p>
                  </a:txBody>
                  <a:tcP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707841738"/>
              </p:ext>
            </p:extLst>
          </p:nvPr>
        </p:nvGraphicFramePr>
        <p:xfrm>
          <a:off x="5948205" y="162622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to</a:t>
                      </a:r>
                      <a:endParaRPr lang="en-US" dirty="0"/>
                    </a:p>
                  </a:txBody>
                  <a:tcPr/>
                </a:tc>
                <a:tc>
                  <a:txBody>
                    <a:bodyPr/>
                    <a:lstStyle/>
                    <a:p>
                      <a:r>
                        <a:rPr lang="en-US" dirty="0" smtClean="0"/>
                        <a:t>11</a:t>
                      </a:r>
                      <a:endParaRPr lang="en-US" dirty="0"/>
                    </a:p>
                  </a:txBody>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584045450"/>
              </p:ext>
            </p:extLst>
          </p:nvPr>
        </p:nvGraphicFramePr>
        <p:xfrm>
          <a:off x="3993568" y="2386249"/>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cause</a:t>
                      </a:r>
                      <a:endParaRPr lang="en-US" dirty="0"/>
                    </a:p>
                  </a:txBody>
                  <a:tcPr/>
                </a:tc>
                <a:tc>
                  <a:txBody>
                    <a:bodyPr/>
                    <a:lstStyle/>
                    <a:p>
                      <a:r>
                        <a:rPr lang="en-US" dirty="0" smtClean="0"/>
                        <a:t>34</a:t>
                      </a:r>
                      <a:endParaRPr lang="en-US" dirty="0"/>
                    </a:p>
                  </a:txBody>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128093989"/>
              </p:ext>
            </p:extLst>
          </p:nvPr>
        </p:nvGraphicFramePr>
        <p:xfrm>
          <a:off x="7956749" y="238024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go</a:t>
                      </a:r>
                      <a:endParaRPr lang="en-US" dirty="0"/>
                    </a:p>
                  </a:txBody>
                  <a:tcPr/>
                </a:tc>
                <a:tc>
                  <a:txBody>
                    <a:bodyPr/>
                    <a:lstStyle/>
                    <a:p>
                      <a:r>
                        <a:rPr lang="en-US" dirty="0" smtClean="0"/>
                        <a:t>12</a:t>
                      </a:r>
                      <a:endParaRPr lang="en-US" dirty="0"/>
                    </a:p>
                  </a:txBody>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3431072027"/>
              </p:ext>
            </p:extLst>
          </p:nvPr>
        </p:nvGraphicFramePr>
        <p:xfrm>
          <a:off x="5964755" y="23832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will</a:t>
                      </a:r>
                      <a:endParaRPr lang="en-US" dirty="0"/>
                    </a:p>
                  </a:txBody>
                  <a:tcPr/>
                </a:tc>
                <a:tc>
                  <a:txBody>
                    <a:bodyPr/>
                    <a:lstStyle/>
                    <a:p>
                      <a:r>
                        <a:rPr lang="en-US" dirty="0" smtClean="0"/>
                        <a:t>25</a:t>
                      </a:r>
                      <a:endParaRPr lang="en-US" dirty="0"/>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653676984"/>
              </p:ext>
            </p:extLst>
          </p:nvPr>
        </p:nvGraphicFramePr>
        <p:xfrm>
          <a:off x="3993568" y="311755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our</a:t>
                      </a:r>
                      <a:endParaRPr lang="en-US" dirty="0"/>
                    </a:p>
                  </a:txBody>
                  <a:tcPr/>
                </a:tc>
                <a:tc>
                  <a:txBody>
                    <a:bodyPr/>
                    <a:lstStyle/>
                    <a:p>
                      <a:r>
                        <a:rPr lang="en-US" dirty="0" smtClean="0"/>
                        <a:t>4</a:t>
                      </a:r>
                      <a:endParaRPr lang="en-US" dirty="0"/>
                    </a:p>
                  </a:txBody>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3946591066"/>
              </p:ext>
            </p:extLst>
          </p:nvPr>
        </p:nvGraphicFramePr>
        <p:xfrm>
          <a:off x="7956749" y="3111544"/>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sank</a:t>
                      </a:r>
                      <a:endParaRPr lang="en-US" dirty="0"/>
                    </a:p>
                  </a:txBody>
                  <a:tcPr/>
                </a:tc>
                <a:tc>
                  <a:txBody>
                    <a:bodyPr/>
                    <a:lstStyle/>
                    <a:p>
                      <a:r>
                        <a:rPr lang="en-US" dirty="0" smtClean="0"/>
                        <a:t>2</a:t>
                      </a:r>
                      <a:endParaRPr lang="en-US" dirty="0"/>
                    </a:p>
                  </a:txBody>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307248155"/>
              </p:ext>
            </p:extLst>
          </p:nvPr>
        </p:nvGraphicFramePr>
        <p:xfrm>
          <a:off x="5964755" y="3114548"/>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son</a:t>
                      </a:r>
                      <a:endParaRPr lang="en-US" dirty="0"/>
                    </a:p>
                  </a:txBody>
                  <a:tcPr/>
                </a:tc>
                <a:tc>
                  <a:txBody>
                    <a:bodyPr/>
                    <a:lstStyle/>
                    <a:p>
                      <a:r>
                        <a:rPr lang="en-US" dirty="0" smtClean="0"/>
                        <a:t>1</a:t>
                      </a:r>
                      <a:endParaRPr lang="en-US"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653960112"/>
              </p:ext>
            </p:extLst>
          </p:nvPr>
        </p:nvGraphicFramePr>
        <p:xfrm>
          <a:off x="3978299" y="4625930"/>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down</a:t>
                      </a:r>
                      <a:endParaRPr lang="en-US" dirty="0"/>
                    </a:p>
                  </a:txBody>
                  <a:tcPr/>
                </a:tc>
                <a:tc>
                  <a:txBody>
                    <a:bodyPr/>
                    <a:lstStyle/>
                    <a:p>
                      <a:r>
                        <a:rPr lang="en-US" dirty="0" smtClean="0"/>
                        <a:t>16</a:t>
                      </a:r>
                      <a:endParaRPr lang="en-US"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278954296"/>
              </p:ext>
            </p:extLst>
          </p:nvPr>
        </p:nvGraphicFramePr>
        <p:xfrm>
          <a:off x="7941480" y="4619921"/>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went</a:t>
                      </a:r>
                      <a:endParaRPr lang="en-US" dirty="0"/>
                    </a:p>
                  </a:txBody>
                  <a:tcPr/>
                </a:tc>
                <a:tc>
                  <a:txBody>
                    <a:bodyPr/>
                    <a:lstStyle/>
                    <a:p>
                      <a:r>
                        <a:rPr lang="en-US" dirty="0" smtClean="0"/>
                        <a:t>9</a:t>
                      </a:r>
                      <a:endParaRPr lang="en-US" dirty="0"/>
                    </a:p>
                  </a:txBody>
                  <a:tcPr/>
                </a:tc>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2409275153"/>
              </p:ext>
            </p:extLst>
          </p:nvPr>
        </p:nvGraphicFramePr>
        <p:xfrm>
          <a:off x="5949486" y="4622925"/>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doe</a:t>
                      </a:r>
                      <a:endParaRPr lang="en-US" dirty="0"/>
                    </a:p>
                  </a:txBody>
                  <a:tcPr/>
                </a:tc>
                <a:tc>
                  <a:txBody>
                    <a:bodyPr/>
                    <a:lstStyle/>
                    <a:p>
                      <a:r>
                        <a:rPr lang="en-US" dirty="0" smtClean="0"/>
                        <a:t>6</a:t>
                      </a:r>
                      <a:endParaRPr lang="en-US" dirty="0"/>
                    </a:p>
                  </a:txBody>
                  <a:tcPr/>
                </a:tc>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3770282815"/>
              </p:ext>
            </p:extLst>
          </p:nvPr>
        </p:nvGraphicFramePr>
        <p:xfrm>
          <a:off x="3978299" y="5352622"/>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bye</a:t>
                      </a:r>
                      <a:endParaRPr lang="en-US" dirty="0"/>
                    </a:p>
                  </a:txBody>
                  <a:tcPr/>
                </a:tc>
                <a:tc>
                  <a:txBody>
                    <a:bodyPr/>
                    <a:lstStyle/>
                    <a:p>
                      <a:r>
                        <a:rPr lang="en-US" dirty="0" smtClean="0"/>
                        <a:t>4</a:t>
                      </a:r>
                      <a:endParaRPr lang="en-US" dirty="0"/>
                    </a:p>
                  </a:txBody>
                  <a:tcPr/>
                </a:tc>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2457545429"/>
              </p:ext>
            </p:extLst>
          </p:nvPr>
        </p:nvGraphicFramePr>
        <p:xfrm>
          <a:off x="7941480" y="5346613"/>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moon</a:t>
                      </a:r>
                      <a:endParaRPr lang="en-US" dirty="0"/>
                    </a:p>
                  </a:txBody>
                  <a:tcPr/>
                </a:tc>
                <a:tc>
                  <a:txBody>
                    <a:bodyPr/>
                    <a:lstStyle/>
                    <a:p>
                      <a:r>
                        <a:rPr lang="en-US" dirty="0" smtClean="0"/>
                        <a:t>2</a:t>
                      </a:r>
                      <a:endParaRPr lang="en-US" dirty="0"/>
                    </a:p>
                  </a:txBody>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350727609"/>
              </p:ext>
            </p:extLst>
          </p:nvPr>
        </p:nvGraphicFramePr>
        <p:xfrm>
          <a:off x="5949486" y="5349617"/>
          <a:ext cx="1797766" cy="454042"/>
        </p:xfrm>
        <a:graphic>
          <a:graphicData uri="http://schemas.openxmlformats.org/drawingml/2006/table">
            <a:tbl>
              <a:tblPr firstRow="1" bandRow="1">
                <a:tableStyleId>{5C22544A-7EE6-4342-B048-85BDC9FD1C3A}</a:tableStyleId>
              </a:tblPr>
              <a:tblGrid>
                <a:gridCol w="898883"/>
                <a:gridCol w="898883"/>
              </a:tblGrid>
              <a:tr h="454042">
                <a:tc>
                  <a:txBody>
                    <a:bodyPr/>
                    <a:lstStyle/>
                    <a:p>
                      <a:r>
                        <a:rPr lang="en-US" dirty="0" smtClean="0"/>
                        <a:t>star</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1288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43"/>
                                        </p:tgtEl>
                                      </p:cBhvr>
                                    </p:animEffect>
                                    <p:animScale>
                                      <p:cBhvr>
                                        <p:cTn id="7" dur="500" autoRev="1" fill="hold"/>
                                        <p:tgtEl>
                                          <p:spTgt spid="43"/>
                                        </p:tgtEl>
                                      </p:cBhvr>
                                      <p:by x="105000" y="105000"/>
                                    </p:animScale>
                                  </p:childTnLst>
                                </p:cTn>
                              </p:par>
                            </p:childTnLst>
                          </p:cTn>
                        </p:par>
                        <p:par>
                          <p:cTn id="8" fill="hold">
                            <p:stCondLst>
                              <p:cond delay="1000"/>
                            </p:stCondLst>
                            <p:childTnLst>
                              <p:par>
                                <p:cTn id="9" presetID="1" presetClass="entr" presetSubtype="0" fill="hold" nodeType="afterEffect">
                                  <p:stCondLst>
                                    <p:cond delay="60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1600"/>
                            </p:stCondLst>
                            <p:childTnLst>
                              <p:par>
                                <p:cTn id="12" presetID="26" presetClass="emph" presetSubtype="0" fill="hold" nodeType="afterEffect">
                                  <p:stCondLst>
                                    <p:cond delay="700"/>
                                  </p:stCondLst>
                                  <p:childTnLst>
                                    <p:animEffect transition="out" filter="fade">
                                      <p:cBhvr>
                                        <p:cTn id="13" dur="1000" tmFilter="0, 0; .2, .5; .8, .5; 1, 0"/>
                                        <p:tgtEl>
                                          <p:spTgt spid="40"/>
                                        </p:tgtEl>
                                      </p:cBhvr>
                                    </p:animEffect>
                                    <p:animScale>
                                      <p:cBhvr>
                                        <p:cTn id="14" dur="500" autoRev="1" fill="hold"/>
                                        <p:tgtEl>
                                          <p:spTgt spid="40"/>
                                        </p:tgtEl>
                                      </p:cBhvr>
                                      <p:by x="105000" y="105000"/>
                                    </p:animScale>
                                  </p:childTnLst>
                                </p:cTn>
                              </p:par>
                            </p:childTnLst>
                          </p:cTn>
                        </p:par>
                        <p:par>
                          <p:cTn id="15" fill="hold">
                            <p:stCondLst>
                              <p:cond delay="3300"/>
                            </p:stCondLst>
                            <p:childTnLst>
                              <p:par>
                                <p:cTn id="16" presetID="26" presetClass="emph" presetSubtype="0" fill="hold" nodeType="afterEffect">
                                  <p:stCondLst>
                                    <p:cond delay="300"/>
                                  </p:stCondLst>
                                  <p:childTnLst>
                                    <p:animEffect transition="out" filter="fade">
                                      <p:cBhvr>
                                        <p:cTn id="17" dur="1000" tmFilter="0, 0; .2, .5; .8, .5; 1, 0"/>
                                        <p:tgtEl>
                                          <p:spTgt spid="77"/>
                                        </p:tgtEl>
                                      </p:cBhvr>
                                    </p:animEffect>
                                    <p:animScale>
                                      <p:cBhvr>
                                        <p:cTn id="18" dur="500" autoRev="1" fill="hold"/>
                                        <p:tgtEl>
                                          <p:spTgt spid="77"/>
                                        </p:tgtEl>
                                      </p:cBhvr>
                                      <p:by x="105000" y="105000"/>
                                    </p:animScale>
                                  </p:childTnLst>
                                </p:cTn>
                              </p:par>
                            </p:childTnLst>
                          </p:cTn>
                        </p:par>
                        <p:par>
                          <p:cTn id="19" fill="hold">
                            <p:stCondLst>
                              <p:cond delay="4600"/>
                            </p:stCondLst>
                            <p:childTnLst>
                              <p:par>
                                <p:cTn id="20" presetID="26" presetClass="emph" presetSubtype="0" fill="hold" nodeType="afterEffect">
                                  <p:stCondLst>
                                    <p:cond delay="500"/>
                                  </p:stCondLst>
                                  <p:childTnLst>
                                    <p:animEffect transition="out" filter="fade">
                                      <p:cBhvr>
                                        <p:cTn id="21" dur="1000" tmFilter="0, 0; .2, .5; .8, .5; 1, 0"/>
                                        <p:tgtEl>
                                          <p:spTgt spid="79"/>
                                        </p:tgtEl>
                                      </p:cBhvr>
                                    </p:animEffect>
                                    <p:animScale>
                                      <p:cBhvr>
                                        <p:cTn id="22" dur="500" autoRev="1" fill="hold"/>
                                        <p:tgtEl>
                                          <p:spTgt spid="79"/>
                                        </p:tgtEl>
                                      </p:cBhvr>
                                      <p:by x="105000" y="105000"/>
                                    </p:animScale>
                                  </p:childTnLst>
                                </p:cTn>
                              </p:par>
                            </p:childTnLst>
                          </p:cTn>
                        </p:par>
                        <p:par>
                          <p:cTn id="23" fill="hold">
                            <p:stCondLst>
                              <p:cond delay="6100"/>
                            </p:stCondLst>
                            <p:childTnLst>
                              <p:par>
                                <p:cTn id="24" presetID="26" presetClass="emph" presetSubtype="0" fill="hold" nodeType="afterEffect">
                                  <p:stCondLst>
                                    <p:cond delay="200"/>
                                  </p:stCondLst>
                                  <p:childTnLst>
                                    <p:animEffect transition="out" filter="fade">
                                      <p:cBhvr>
                                        <p:cTn id="25" dur="500" tmFilter="0, 0; .2, .5; .8, .5; 1, 0"/>
                                        <p:tgtEl>
                                          <p:spTgt spid="79"/>
                                        </p:tgtEl>
                                      </p:cBhvr>
                                    </p:animEffect>
                                    <p:animScale>
                                      <p:cBhvr>
                                        <p:cTn id="26" dur="250" autoRev="1" fill="hold"/>
                                        <p:tgtEl>
                                          <p:spTgt spid="79"/>
                                        </p:tgtEl>
                                      </p:cBhvr>
                                      <p:by x="105000" y="105000"/>
                                    </p:animScale>
                                  </p:childTnLst>
                                </p:cTn>
                              </p:par>
                            </p:childTnLst>
                          </p:cTn>
                        </p:par>
                        <p:par>
                          <p:cTn id="27" fill="hold">
                            <p:stCondLst>
                              <p:cond delay="6800"/>
                            </p:stCondLst>
                            <p:childTnLst>
                              <p:par>
                                <p:cTn id="28" presetID="26" presetClass="emph" presetSubtype="0" fill="hold" nodeType="afterEffect">
                                  <p:stCondLst>
                                    <p:cond delay="0"/>
                                  </p:stCondLst>
                                  <p:childTnLst>
                                    <p:animEffect transition="out" filter="fade">
                                      <p:cBhvr>
                                        <p:cTn id="29" dur="500" tmFilter="0, 0; .2, .5; .8, .5; 1, 0"/>
                                        <p:tgtEl>
                                          <p:spTgt spid="79"/>
                                        </p:tgtEl>
                                      </p:cBhvr>
                                    </p:animEffect>
                                    <p:animScale>
                                      <p:cBhvr>
                                        <p:cTn id="30" dur="250" autoRev="1" fill="hold"/>
                                        <p:tgtEl>
                                          <p:spTgt spid="79"/>
                                        </p:tgtEl>
                                      </p:cBhvr>
                                      <p:by x="105000" y="105000"/>
                                    </p:animScale>
                                  </p:childTnLst>
                                </p:cTn>
                              </p:par>
                            </p:childTnLst>
                          </p:cTn>
                        </p:par>
                        <p:par>
                          <p:cTn id="31" fill="hold">
                            <p:stCondLst>
                              <p:cond delay="7300"/>
                            </p:stCondLst>
                            <p:childTnLst>
                              <p:par>
                                <p:cTn id="32" presetID="1" presetClass="entr" presetSubtype="0" fill="hold" nodeType="afterEffect">
                                  <p:stCondLst>
                                    <p:cond delay="40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7700"/>
                            </p:stCondLst>
                            <p:childTnLst>
                              <p:par>
                                <p:cTn id="35" presetID="26" presetClass="emph" presetSubtype="0" fill="hold" nodeType="afterEffect">
                                  <p:stCondLst>
                                    <p:cond delay="0"/>
                                  </p:stCondLst>
                                  <p:childTnLst>
                                    <p:animEffect transition="out" filter="fade">
                                      <p:cBhvr>
                                        <p:cTn id="36" dur="1000" tmFilter="0, 0; .2, .5; .8, .5; 1, 0"/>
                                        <p:tgtEl>
                                          <p:spTgt spid="3"/>
                                        </p:tgtEl>
                                      </p:cBhvr>
                                    </p:animEffect>
                                    <p:animScale>
                                      <p:cBhvr>
                                        <p:cTn id="37" dur="50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6 – Theoretical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555845"/>
                <a:ext cx="9827564" cy="4817659"/>
              </a:xfrm>
            </p:spPr>
            <p:txBody>
              <a:bodyPr>
                <a:normAutofit/>
              </a:bodyPr>
              <a:lstStyle/>
              <a:p>
                <a:r>
                  <a:rPr lang="en-US" dirty="0" smtClean="0"/>
                  <a:t>The hash function of the unordered map calculates the bucket in constant time. The string is first searched in the bucket. The maximum number of elements in a bucket is given by the unordered_map::</a:t>
                </a:r>
                <a:r>
                  <a:rPr lang="en-US" b="1" dirty="0" smtClean="0"/>
                  <a:t>max_load_factor</a:t>
                </a:r>
                <a:r>
                  <a:rPr lang="en-US" dirty="0" smtClean="0"/>
                  <a:t> variable which is a constant. So the insertion time is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(1)</m:t>
                    </m:r>
                  </m:oMath>
                </a14:m>
                <a:r>
                  <a:rPr lang="en-US" dirty="0" smtClean="0"/>
                  <a:t>. </a:t>
                </a:r>
                <a:r>
                  <a:rPr lang="en-US" dirty="0"/>
                  <a:t>So </a:t>
                </a:r>
                <a:r>
                  <a:rPr lang="en-US" dirty="0" smtClean="0"/>
                  <a:t>to</a:t>
                </a:r>
                <a:r>
                  <a:rPr lang="en-US" dirty="0"/>
                  <a:t> </a:t>
                </a:r>
                <a:r>
                  <a:rPr lang="en-US" dirty="0" smtClean="0"/>
                  <a:t>insert </a:t>
                </a:r>
                <a14:m>
                  <m:oMath xmlns:m="http://schemas.openxmlformats.org/officeDocument/2006/math">
                    <m:r>
                      <a:rPr lang="en-US" sz="3000" b="0" i="1" smtClean="0">
                        <a:latin typeface="Cambria Math" panose="02040503050406030204" pitchFamily="18" charset="0"/>
                      </a:rPr>
                      <m:t>𝑛</m:t>
                    </m:r>
                  </m:oMath>
                </a14:m>
                <a:r>
                  <a:rPr lang="en-US" dirty="0" smtClean="0"/>
                  <a:t> </a:t>
                </a:r>
                <a:r>
                  <a:rPr lang="en-US" dirty="0"/>
                  <a:t>words, the average time complexity is </a:t>
                </a:r>
                <a14:m>
                  <m:oMath xmlns:m="http://schemas.openxmlformats.org/officeDocument/2006/math">
                    <m:r>
                      <a:rPr lang="en-US" sz="3000" i="1">
                        <a:solidFill>
                          <a:prstClr val="white"/>
                        </a:solidFill>
                        <a:latin typeface="Cambria Math" panose="02040503050406030204" pitchFamily="18" charset="0"/>
                      </a:rPr>
                      <m:t>𝑂</m:t>
                    </m:r>
                    <m:r>
                      <a:rPr lang="en-US" sz="3000" i="1">
                        <a:solidFill>
                          <a:prstClr val="white"/>
                        </a:solidFill>
                        <a:latin typeface="Cambria Math" panose="02040503050406030204" pitchFamily="18" charset="0"/>
                      </a:rPr>
                      <m:t>(</m:t>
                    </m:r>
                    <m:r>
                      <a:rPr lang="en-IN" sz="3000" b="0" i="1" smtClean="0">
                        <a:solidFill>
                          <a:prstClr val="white"/>
                        </a:solidFill>
                        <a:latin typeface="Cambria Math" panose="02040503050406030204" pitchFamily="18" charset="0"/>
                      </a:rPr>
                      <m:t>𝑛</m:t>
                    </m:r>
                    <m:r>
                      <a:rPr lang="en-US" sz="3000" i="1">
                        <a:solidFill>
                          <a:prstClr val="white"/>
                        </a:solidFill>
                        <a:latin typeface="Cambria Math" panose="02040503050406030204" pitchFamily="18" charset="0"/>
                      </a:rPr>
                      <m:t>)</m:t>
                    </m:r>
                  </m:oMath>
                </a14:m>
                <a:r>
                  <a:rPr lang="en-US" dirty="0" smtClean="0"/>
                  <a:t>.</a:t>
                </a:r>
              </a:p>
              <a:p>
                <a:r>
                  <a:rPr lang="en-US" dirty="0" smtClean="0"/>
                  <a:t>If the number of elements in a bucket crosses the max_load_factor, then the elements are rehashed which takes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US" dirty="0" smtClean="0"/>
                  <a:t>. So the amortized worst case of insertion of one element is </a:t>
                </a:r>
                <a14:m>
                  <m:oMath xmlns:m="http://schemas.openxmlformats.org/officeDocument/2006/math">
                    <m:f>
                      <m:fPr>
                        <m:ctrlPr>
                          <a:rPr lang="en-IN" sz="3000" b="0" i="1" smtClean="0">
                            <a:latin typeface="Cambria Math"/>
                          </a:rPr>
                        </m:ctrlPr>
                      </m:fPr>
                      <m:num>
                        <m:r>
                          <a:rPr lang="en-IN" sz="3000" b="0" i="1" smtClean="0">
                            <a:latin typeface="Cambria Math" panose="02040503050406030204" pitchFamily="18" charset="0"/>
                          </a:rPr>
                          <m:t>𝑂</m:t>
                        </m:r>
                        <m:d>
                          <m:dPr>
                            <m:ctrlPr>
                              <a:rPr lang="en-IN" sz="3000" b="0" i="1" smtClean="0">
                                <a:latin typeface="Cambria Math"/>
                              </a:rPr>
                            </m:ctrlPr>
                          </m:dPr>
                          <m:e>
                            <m:r>
                              <a:rPr lang="en-IN" sz="3000" b="0" i="1" smtClean="0">
                                <a:latin typeface="Cambria Math" panose="02040503050406030204" pitchFamily="18" charset="0"/>
                              </a:rPr>
                              <m:t>𝑛</m:t>
                            </m:r>
                          </m:e>
                        </m:d>
                        <m:r>
                          <a:rPr lang="en-IN" sz="3000" b="0" i="1" smtClean="0">
                            <a:latin typeface="Cambria Math" panose="02040503050406030204" pitchFamily="18" charset="0"/>
                          </a:rPr>
                          <m:t>+</m:t>
                        </m:r>
                        <m:r>
                          <a:rPr lang="en-IN" sz="3000" b="0" i="1" smtClean="0">
                            <a:latin typeface="Cambria Math" panose="02040503050406030204" pitchFamily="18" charset="0"/>
                          </a:rPr>
                          <m:t>𝑂</m:t>
                        </m:r>
                        <m:d>
                          <m:dPr>
                            <m:ctrlPr>
                              <a:rPr lang="en-IN" sz="3000" b="0" i="1" smtClean="0">
                                <a:latin typeface="Cambria Math"/>
                              </a:rPr>
                            </m:ctrlPr>
                          </m:dPr>
                          <m:e>
                            <m:r>
                              <a:rPr lang="en-IN" sz="3000" b="0" i="1" smtClean="0">
                                <a:latin typeface="Cambria Math" panose="02040503050406030204" pitchFamily="18" charset="0"/>
                              </a:rPr>
                              <m:t>𝑛</m:t>
                            </m:r>
                          </m:e>
                        </m:d>
                      </m:num>
                      <m:den>
                        <m:r>
                          <a:rPr lang="en-IN" sz="3000" b="0" i="1" smtClean="0">
                            <a:latin typeface="Cambria Math" panose="02040503050406030204" pitchFamily="18" charset="0"/>
                          </a:rPr>
                          <m:t>𝑛</m:t>
                        </m:r>
                      </m:den>
                    </m:f>
                    <m:r>
                      <a:rPr lang="en-IN" sz="3000" b="0" i="1" smtClean="0">
                        <a:latin typeface="Cambria Math" panose="02040503050406030204" pitchFamily="18" charset="0"/>
                      </a:rPr>
                      <m:t>=</m:t>
                    </m:r>
                    <m:r>
                      <a:rPr lang="en-IN" sz="3000" b="0" i="1" smtClean="0">
                        <a:latin typeface="Cambria Math" panose="02040503050406030204" pitchFamily="18" charset="0"/>
                      </a:rPr>
                      <m:t>𝑂</m:t>
                    </m:r>
                    <m:r>
                      <a:rPr lang="en-IN" sz="3000" b="0" i="1" smtClean="0">
                        <a:latin typeface="Cambria Math" panose="02040503050406030204" pitchFamily="18" charset="0"/>
                      </a:rPr>
                      <m: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555845"/>
                <a:ext cx="9827564" cy="4817659"/>
              </a:xfrm>
              <a:blipFill rotWithShape="0">
                <a:blip r:embed="rId2"/>
                <a:stretch>
                  <a:fillRect l="-248" t="-632" r="-1055"/>
                </a:stretch>
              </a:blipFill>
            </p:spPr>
            <p:txBody>
              <a:bodyPr/>
              <a:lstStyle/>
              <a:p>
                <a:r>
                  <a:rPr lang="en-IN">
                    <a:noFill/>
                  </a:rPr>
                  <a:t> </a:t>
                </a:r>
              </a:p>
            </p:txBody>
          </p:sp>
        </mc:Fallback>
      </mc:AlternateContent>
    </p:spTree>
    <p:extLst>
      <p:ext uri="{BB962C8B-B14F-4D97-AF65-F5344CB8AC3E}">
        <p14:creationId xmlns:p14="http://schemas.microsoft.com/office/powerpoint/2010/main" val="28925592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6 – Theoretical </a:t>
            </a:r>
            <a:r>
              <a:rPr lang="en-US" dirty="0" smtClean="0"/>
              <a:t>Analysis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case of searching the corresponding bucket with the hash value of the word is iterated. As soon as the word is encountered the frequency part is returned. So the average search time complexity for one file will be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a:t> since number of elements in the bucket is constant. Therefore total search time complexity is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US" sz="2800" i="1">
                        <a:solidFill>
                          <a:prstClr val="white"/>
                        </a:solidFill>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091276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a:t>6</a:t>
            </a:r>
            <a:r>
              <a:rPr lang="en-US" dirty="0" smtClean="0"/>
              <a:t> – Pros and Cons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Searching </a:t>
                </a:r>
                <a:r>
                  <a:rPr lang="en-US" dirty="0"/>
                  <a:t>takes </a:t>
                </a:r>
                <a14:m>
                  <m:oMath xmlns:m="http://schemas.openxmlformats.org/officeDocument/2006/math">
                    <m:r>
                      <a:rPr lang="en-US" sz="2800" i="1">
                        <a:solidFill>
                          <a:prstClr val="white"/>
                        </a:solidFill>
                        <a:latin typeface="Cambria Math" panose="02040503050406030204" pitchFamily="18" charset="0"/>
                      </a:rPr>
                      <m:t>𝑂</m:t>
                    </m:r>
                    <m:r>
                      <a:rPr lang="en-US" sz="2800" i="1">
                        <a:solidFill>
                          <a:prstClr val="white"/>
                        </a:solidFill>
                        <a:latin typeface="Cambria Math" panose="02040503050406030204" pitchFamily="18" charset="0"/>
                      </a:rPr>
                      <m:t>(1)</m:t>
                    </m:r>
                  </m:oMath>
                </a14:m>
                <a:r>
                  <a:rPr lang="en-US" dirty="0" smtClean="0"/>
                  <a:t> </a:t>
                </a:r>
                <a:r>
                  <a:rPr lang="en-US" dirty="0"/>
                  <a:t>which is 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r>
                      <a:rPr lang="en-US" sz="2800" b="0" i="1" smtClean="0">
                        <a:latin typeface="Cambria Math" panose="02040503050406030204" pitchFamily="18" charset="0"/>
                      </a:rPr>
                      <m:t>)</m:t>
                    </m:r>
                  </m:oMath>
                </a14:m>
                <a:r>
                  <a:rPr lang="en-US" dirty="0" smtClean="0"/>
                  <a:t> </a:t>
                </a:r>
                <a:r>
                  <a:rPr lang="en-US" dirty="0"/>
                  <a:t>in case 1 assuming </a:t>
                </a:r>
                <a:r>
                  <a:rPr lang="en-US" dirty="0" smtClean="0"/>
                  <a:t>f&gt;1.</a:t>
                </a:r>
              </a:p>
              <a:p>
                <a:pPr lvl="1"/>
                <a:r>
                  <a:rPr lang="en-US" dirty="0" smtClean="0"/>
                  <a:t>Space </a:t>
                </a:r>
                <a:r>
                  <a:rPr lang="en-US" dirty="0"/>
                  <a:t>complexity of this case is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f>
                      <m:fPr>
                        <m:ctrlPr>
                          <a:rPr lang="en-US" sz="2800" b="0" i="1" smtClean="0">
                            <a:latin typeface="Cambria Math"/>
                          </a:rPr>
                        </m:ctrlPr>
                      </m:fPr>
                      <m:num>
                        <m:r>
                          <a:rPr lang="en-US" sz="2800" b="0" i="1" smtClean="0">
                            <a:latin typeface="Cambria Math" panose="02040503050406030204" pitchFamily="18" charset="0"/>
                          </a:rPr>
                          <m:t>𝑛</m:t>
                        </m:r>
                      </m:num>
                      <m:den>
                        <m:r>
                          <a:rPr lang="en-US" sz="2800" b="0" i="1" smtClean="0">
                            <a:latin typeface="Cambria Math" panose="02040503050406030204" pitchFamily="18" charset="0"/>
                          </a:rPr>
                          <m:t>𝑓</m:t>
                        </m:r>
                      </m:den>
                    </m:f>
                    <m:r>
                      <a:rPr lang="en-US" sz="2800" b="0" i="1" smtClean="0">
                        <a:latin typeface="Cambria Math" panose="02040503050406030204" pitchFamily="18" charset="0"/>
                      </a:rPr>
                      <m:t>)</m:t>
                    </m:r>
                  </m:oMath>
                </a14:m>
                <a:r>
                  <a:rPr lang="en-US" dirty="0" smtClean="0"/>
                  <a:t> </a:t>
                </a:r>
                <a:r>
                  <a:rPr lang="en-US" dirty="0"/>
                  <a:t>better than </a:t>
                </a:r>
                <a14:m>
                  <m:oMath xmlns:m="http://schemas.openxmlformats.org/officeDocument/2006/math">
                    <m:r>
                      <m:rPr>
                        <m:sty m:val="p"/>
                      </m:rPr>
                      <a:rPr lang="el-GR" sz="2800" i="1" smtClean="0">
                        <a:latin typeface="Cambria Math" panose="02040503050406030204" pitchFamily="18" charset="0"/>
                      </a:rPr>
                      <m:t>θ</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dirty="0" smtClean="0"/>
                  <a:t> </a:t>
                </a:r>
                <a:r>
                  <a:rPr lang="en-US" dirty="0"/>
                  <a:t>of first </a:t>
                </a:r>
                <a:r>
                  <a:rPr lang="en-US" dirty="0" smtClean="0"/>
                  <a:t>case.</a:t>
                </a:r>
              </a:p>
              <a:p>
                <a:pPr lvl="1"/>
                <a:r>
                  <a:rPr lang="en-US" dirty="0" smtClean="0"/>
                  <a:t>As </a:t>
                </a:r>
                <a:r>
                  <a:rPr lang="en-US" dirty="0"/>
                  <a:t>no pointers used so an appreciable constant amount of space saved</a:t>
                </a:r>
                <a:r>
                  <a:rPr lang="en-US" dirty="0" smtClean="0"/>
                  <a:t>.</a:t>
                </a:r>
              </a:p>
              <a:p>
                <a:pPr lvl="1"/>
                <a:r>
                  <a:rPr lang="en-US" dirty="0" smtClean="0"/>
                  <a:t>Build time is </a:t>
                </a:r>
                <a14:m>
                  <m:oMath xmlns:m="http://schemas.openxmlformats.org/officeDocument/2006/math">
                    <m:r>
                      <a:rPr lang="en-IN" sz="2400" b="0" i="1" smtClean="0">
                        <a:latin typeface="Cambria Math" panose="02040503050406030204" pitchFamily="18" charset="0"/>
                      </a:rPr>
                      <m:t>𝑂</m:t>
                    </m:r>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r>
                  <a:rPr lang="en-US" dirty="0" smtClean="0"/>
                  <a:t> which is better than all other cases except its comparable to case 3 and 1 which also takes </a:t>
                </a:r>
                <a14:m>
                  <m:oMath xmlns:m="http://schemas.openxmlformats.org/officeDocument/2006/math">
                    <m:r>
                      <a:rPr lang="en-IN" sz="2200" b="0" i="1" smtClean="0">
                        <a:latin typeface="Cambria Math" panose="02040503050406030204" pitchFamily="18" charset="0"/>
                      </a:rPr>
                      <m:t>𝑂</m:t>
                    </m:r>
                    <m:r>
                      <a:rPr lang="en-IN" sz="2200" b="0" i="1" smtClean="0">
                        <a:latin typeface="Cambria Math" panose="02040503050406030204" pitchFamily="18" charset="0"/>
                      </a:rPr>
                      <m:t>(</m:t>
                    </m:r>
                    <m:r>
                      <a:rPr lang="en-IN" sz="2200" b="0" i="1" smtClean="0">
                        <a:latin typeface="Cambria Math" panose="02040503050406030204" pitchFamily="18" charset="0"/>
                      </a:rPr>
                      <m:t>𝑛</m:t>
                    </m:r>
                    <m:r>
                      <a:rPr lang="en-IN" sz="2200" b="0" i="1" smtClean="0">
                        <a:latin typeface="Cambria Math" panose="02040503050406030204" pitchFamily="18" charset="0"/>
                      </a:rPr>
                      <m:t>)</m:t>
                    </m:r>
                  </m:oMath>
                </a14:m>
                <a:r>
                  <a:rPr lang="en-US" dirty="0" smtClean="0"/>
                  <a:t> time.</a:t>
                </a:r>
              </a:p>
              <a:p>
                <a:r>
                  <a:rPr lang="en-US" dirty="0" smtClean="0"/>
                  <a:t>CONS</a:t>
                </a:r>
              </a:p>
              <a:p>
                <a:pPr lvl="1"/>
                <a:r>
                  <a:rPr lang="en-US" dirty="0" smtClean="0"/>
                  <a:t>Insertion </a:t>
                </a:r>
                <a:r>
                  <a:rPr lang="en-US" dirty="0"/>
                  <a:t>takes </a:t>
                </a:r>
                <a14:m>
                  <m:oMath xmlns:m="http://schemas.openxmlformats.org/officeDocument/2006/math">
                    <m:r>
                      <m:rPr>
                        <m:sty m:val="p"/>
                      </m:rPr>
                      <a:rPr lang="en-US" sz="2800" i="1" dirty="0" smtClean="0">
                        <a:latin typeface="Cambria Math" panose="02040503050406030204" pitchFamily="18" charset="0"/>
                      </a:rPr>
                      <m:t>O</m:t>
                    </m:r>
                    <m:r>
                      <a:rPr lang="en-US" sz="2800" i="1">
                        <a:latin typeface="Cambria Math" panose="02040503050406030204" pitchFamily="18" charset="0"/>
                      </a:rPr>
                      <m:t>(</m:t>
                    </m:r>
                    <m:f>
                      <m:fPr>
                        <m:ctrlPr>
                          <a:rPr lang="en-US" sz="2800" i="1">
                            <a:latin typeface="Cambria Math"/>
                          </a:rPr>
                        </m:ctrlPr>
                      </m:fPr>
                      <m:num>
                        <m:r>
                          <a:rPr lang="en-US" sz="2800" i="1">
                            <a:latin typeface="Cambria Math" panose="02040503050406030204" pitchFamily="18" charset="0"/>
                          </a:rPr>
                          <m:t>𝑛</m:t>
                        </m:r>
                        <m:r>
                          <a:rPr lang="en-US" sz="2800" b="0" i="1" smtClean="0">
                            <a:latin typeface="Cambria Math" panose="02040503050406030204" pitchFamily="18" charset="0"/>
                          </a:rPr>
                          <m:t>.</m:t>
                        </m:r>
                        <m:r>
                          <m:rPr>
                            <m:sty m:val="p"/>
                          </m:rPr>
                          <a:rPr lang="el-GR" sz="2800" b="0" i="1" smtClean="0">
                            <a:latin typeface="Cambria Math" panose="02040503050406030204" pitchFamily="18" charset="0"/>
                          </a:rPr>
                          <m:t>α</m:t>
                        </m:r>
                      </m:num>
                      <m:den>
                        <m:r>
                          <a:rPr lang="en-US" sz="2800" i="1">
                            <a:latin typeface="Cambria Math" panose="02040503050406030204" pitchFamily="18" charset="0"/>
                          </a:rPr>
                          <m:t>𝑓</m:t>
                        </m:r>
                      </m:den>
                    </m:f>
                    <m:r>
                      <a:rPr lang="en-US" sz="2800" i="1">
                        <a:latin typeface="Cambria Math" panose="02040503050406030204" pitchFamily="18" charset="0"/>
                      </a:rPr>
                      <m:t>)</m:t>
                    </m:r>
                  </m:oMath>
                </a14:m>
                <a:r>
                  <a:rPr lang="en-US" dirty="0" smtClean="0"/>
                  <a:t> </a:t>
                </a:r>
                <a:r>
                  <a:rPr lang="en-US" dirty="0"/>
                  <a:t>which is worse than </a:t>
                </a:r>
                <a14:m>
                  <m:oMath xmlns:m="http://schemas.openxmlformats.org/officeDocument/2006/math">
                    <m:r>
                      <m:rPr>
                        <m:sty m:val="p"/>
                      </m:rPr>
                      <a:rPr lang="el-GR" sz="2800" i="1">
                        <a:solidFill>
                          <a:prstClr val="white"/>
                        </a:solidFill>
                        <a:latin typeface="Cambria Math" panose="02040503050406030204" pitchFamily="18" charset="0"/>
                      </a:rPr>
                      <m:t>θ</m:t>
                    </m:r>
                    <m:r>
                      <a:rPr lang="en-US" sz="2800" i="1">
                        <a:solidFill>
                          <a:prstClr val="white"/>
                        </a:solidFill>
                        <a:latin typeface="Cambria Math" panose="02040503050406030204" pitchFamily="18" charset="0"/>
                      </a:rPr>
                      <m:t>(</m:t>
                    </m:r>
                    <m:r>
                      <a:rPr lang="en-US" sz="2800" i="1">
                        <a:solidFill>
                          <a:prstClr val="white"/>
                        </a:solidFill>
                        <a:latin typeface="Cambria Math" panose="02040503050406030204" pitchFamily="18" charset="0"/>
                      </a:rPr>
                      <m:t>𝑛</m:t>
                    </m:r>
                    <m:r>
                      <a:rPr lang="en-US" sz="2800" i="1">
                        <a:solidFill>
                          <a:prstClr val="white"/>
                        </a:solidFill>
                        <a:latin typeface="Cambria Math" panose="02040503050406030204" pitchFamily="18" charset="0"/>
                      </a:rPr>
                      <m:t>)</m:t>
                    </m:r>
                  </m:oMath>
                </a14:m>
                <a:r>
                  <a:rPr lang="en-US" dirty="0" smtClean="0"/>
                  <a:t> </a:t>
                </a:r>
                <a:r>
                  <a:rPr lang="en-US" dirty="0"/>
                  <a:t>of case 1 generally.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2" t="-727" r="-477"/>
                </a:stretch>
              </a:blipFill>
            </p:spPr>
            <p:txBody>
              <a:bodyPr/>
              <a:lstStyle/>
              <a:p>
                <a:r>
                  <a:rPr lang="en-IN">
                    <a:noFill/>
                  </a:rPr>
                  <a:t> </a:t>
                </a:r>
              </a:p>
            </p:txBody>
          </p:sp>
        </mc:Fallback>
      </mc:AlternateContent>
    </p:spTree>
    <p:extLst>
      <p:ext uri="{BB962C8B-B14F-4D97-AF65-F5344CB8AC3E}">
        <p14:creationId xmlns:p14="http://schemas.microsoft.com/office/powerpoint/2010/main" val="28680702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559" y="2841076"/>
            <a:ext cx="9404723" cy="1400530"/>
          </a:xfrm>
        </p:spPr>
        <p:txBody>
          <a:bodyPr/>
          <a:lstStyle/>
          <a:p>
            <a:r>
              <a:rPr lang="en-IN" dirty="0" smtClean="0"/>
              <a:t>Comparison of all 6 cases</a:t>
            </a:r>
            <a:endParaRPr lang="en-IN" dirty="0"/>
          </a:p>
        </p:txBody>
      </p:sp>
    </p:spTree>
    <p:extLst>
      <p:ext uri="{BB962C8B-B14F-4D97-AF65-F5344CB8AC3E}">
        <p14:creationId xmlns:p14="http://schemas.microsoft.com/office/powerpoint/2010/main" val="3433217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names of Text Files</a:t>
            </a:r>
            <a:endParaRPr lang="en-US" dirty="0"/>
          </a:p>
        </p:txBody>
      </p:sp>
      <p:sp>
        <p:nvSpPr>
          <p:cNvPr id="3" name="Content Placeholder 2"/>
          <p:cNvSpPr>
            <a:spLocks noGrp="1"/>
          </p:cNvSpPr>
          <p:nvPr>
            <p:ph idx="1"/>
          </p:nvPr>
        </p:nvSpPr>
        <p:spPr>
          <a:xfrm>
            <a:off x="1103312" y="2052918"/>
            <a:ext cx="7781381" cy="4195481"/>
          </a:xfrm>
        </p:spPr>
        <p:txBody>
          <a:bodyPr/>
          <a:lstStyle/>
          <a:p>
            <a:pPr marL="0" indent="0">
              <a:buNone/>
            </a:pPr>
            <a:r>
              <a:rPr lang="en-US" dirty="0" smtClean="0"/>
              <a:t>Text files need to be known in names and number to proceed further into the code. This has been done in 2 steps –</a:t>
            </a:r>
          </a:p>
          <a:p>
            <a:pPr marL="0" indent="0">
              <a:buNone/>
            </a:pPr>
            <a:r>
              <a:rPr lang="en-US" dirty="0" smtClean="0"/>
              <a:t> </a:t>
            </a:r>
          </a:p>
          <a:p>
            <a:pPr>
              <a:buFont typeface="Wingdings" panose="05000000000000000000" pitchFamily="2" charset="2"/>
              <a:buChar char="q"/>
            </a:pPr>
            <a:r>
              <a:rPr lang="en-US" dirty="0">
                <a:solidFill>
                  <a:srgbClr val="FFFFFF"/>
                </a:solidFill>
              </a:rPr>
              <a:t>if statement checks OS then </a:t>
            </a:r>
            <a:r>
              <a:rPr lang="en-US" dirty="0" smtClean="0">
                <a:solidFill>
                  <a:srgbClr val="FFFFFF"/>
                </a:solidFill>
              </a:rPr>
              <a:t>system command </a:t>
            </a:r>
            <a:r>
              <a:rPr lang="en-US" dirty="0">
                <a:solidFill>
                  <a:srgbClr val="FFFFFF"/>
                </a:solidFill>
              </a:rPr>
              <a:t>is used to list all the .txt files of the current directory in </a:t>
            </a:r>
            <a:r>
              <a:rPr lang="en-US" dirty="0" smtClean="0">
                <a:solidFill>
                  <a:srgbClr val="FFFFFF"/>
                </a:solidFill>
              </a:rPr>
              <a:t>files.dat</a:t>
            </a:r>
          </a:p>
          <a:p>
            <a:pPr marL="0" indent="0">
              <a:buNone/>
            </a:pPr>
            <a:endParaRPr lang="en-US" dirty="0">
              <a:solidFill>
                <a:srgbClr val="FFFFFF"/>
              </a:solidFill>
            </a:endParaRPr>
          </a:p>
          <a:p>
            <a:pPr marL="0" indent="0">
              <a:buNone/>
            </a:pPr>
            <a:endParaRPr lang="en-US" dirty="0"/>
          </a:p>
          <a:p>
            <a:pPr>
              <a:buFont typeface="Wingdings" panose="05000000000000000000" pitchFamily="2" charset="2"/>
              <a:buChar char="q"/>
            </a:pPr>
            <a:r>
              <a:rPr lang="en-US" dirty="0" err="1"/>
              <a:t>FileList</a:t>
            </a:r>
            <a:r>
              <a:rPr lang="en-US" dirty="0"/>
              <a:t> is vector of strings which stores the contents of </a:t>
            </a:r>
            <a:r>
              <a:rPr lang="en-US" dirty="0" smtClean="0"/>
              <a:t>files.dat. files.dat is deleted afterwards.</a:t>
            </a:r>
            <a:endParaRPr lang="en-US" dirty="0"/>
          </a:p>
          <a:p>
            <a:pPr>
              <a:buFont typeface="Wingdings" panose="05000000000000000000" pitchFamily="2" charset="2"/>
              <a:buChar char="q"/>
            </a:pPr>
            <a:r>
              <a:rPr lang="en-US" dirty="0" err="1"/>
              <a:t>NofFile</a:t>
            </a:r>
            <a:r>
              <a:rPr lang="en-US" dirty="0"/>
              <a:t> stores number of text files</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592" y="4514850"/>
            <a:ext cx="2295525" cy="2343150"/>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592" y="2320119"/>
            <a:ext cx="2790825" cy="202882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3669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704" y="523804"/>
            <a:ext cx="9404723" cy="1400530"/>
          </a:xfrm>
        </p:spPr>
        <p:txBody>
          <a:bodyPr/>
          <a:lstStyle/>
          <a:p>
            <a:r>
              <a:rPr lang="en-US" dirty="0" smtClean="0"/>
              <a:t>Conventions used</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19116" y="1678674"/>
                <a:ext cx="9676263" cy="4595425"/>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𝑛</m:t>
                    </m:r>
                  </m:oMath>
                </a14:m>
                <a:r>
                  <a:rPr lang="en-IN" sz="2800" dirty="0" smtClean="0"/>
                  <a:t> = Total number of alphanumeric words in all the Text Files</a:t>
                </a:r>
              </a:p>
              <a:p>
                <a:endParaRPr lang="en-IN" sz="2800" dirty="0" smtClean="0"/>
              </a:p>
              <a:p>
                <a14:m>
                  <m:oMath xmlns:m="http://schemas.openxmlformats.org/officeDocument/2006/math">
                    <m:r>
                      <a:rPr lang="en-IN" sz="2800" b="0" i="1" smtClean="0">
                        <a:latin typeface="Cambria Math" panose="02040503050406030204" pitchFamily="18" charset="0"/>
                      </a:rPr>
                      <m:t>𝐹</m:t>
                    </m:r>
                  </m:oMath>
                </a14:m>
                <a:r>
                  <a:rPr lang="en-IN" sz="2800" dirty="0" smtClean="0"/>
                  <a:t> = Total number of Text files in the present directory</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𝑓</m:t>
                    </m:r>
                  </m:oMath>
                </a14:m>
                <a:r>
                  <a:rPr lang="en-IN" sz="2800" dirty="0" smtClean="0"/>
                  <a:t> = Average frequency of any word in all the Text files.</a:t>
                </a:r>
              </a:p>
              <a:p>
                <a:endParaRPr lang="en-IN" sz="2800" b="0" i="1" dirty="0" smtClean="0">
                  <a:latin typeface="Cambria Math" panose="02040503050406030204" pitchFamily="18" charset="0"/>
                </a:endParaRPr>
              </a:p>
              <a:p>
                <a14:m>
                  <m:oMath xmlns:m="http://schemas.openxmlformats.org/officeDocument/2006/math">
                    <m:r>
                      <a:rPr lang="en-IN" sz="2800" b="0" i="1" smtClean="0">
                        <a:latin typeface="Cambria Math" panose="02040503050406030204" pitchFamily="18" charset="0"/>
                      </a:rPr>
                      <m:t>𝑚</m:t>
                    </m:r>
                  </m:oMath>
                </a14:m>
                <a:r>
                  <a:rPr lang="en-IN" sz="2800" dirty="0" smtClean="0"/>
                  <a:t> = Number of slots/buckets in a Hash Table</a:t>
                </a:r>
              </a:p>
              <a:p>
                <a:endParaRPr lang="en-IN" sz="2800" dirty="0"/>
              </a:p>
              <a:p>
                <a14:m>
                  <m:oMath xmlns:m="http://schemas.openxmlformats.org/officeDocument/2006/math">
                    <m:r>
                      <m:rPr>
                        <m:sty m:val="p"/>
                      </m:rPr>
                      <a:rPr lang="el-GR" sz="2800" i="1" smtClean="0">
                        <a:latin typeface="Cambria Math" panose="02040503050406030204" pitchFamily="18" charset="0"/>
                      </a:rPr>
                      <m:t>α</m:t>
                    </m:r>
                  </m:oMath>
                </a14:m>
                <a:r>
                  <a:rPr lang="en-IN" sz="2800" dirty="0" smtClean="0"/>
                  <a:t> = </a:t>
                </a:r>
                <a14:m>
                  <m:oMath xmlns:m="http://schemas.openxmlformats.org/officeDocument/2006/math">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𝐹</m:t>
                        </m:r>
                        <m:r>
                          <a:rPr lang="en-IN" sz="2800" b="0" i="1" smtClean="0">
                            <a:latin typeface="Cambria Math" panose="02040503050406030204" pitchFamily="18" charset="0"/>
                          </a:rPr>
                          <m:t>.</m:t>
                        </m:r>
                        <m:r>
                          <a:rPr lang="en-IN" sz="2800" b="0" i="1" smtClean="0">
                            <a:latin typeface="Cambria Math" panose="02040503050406030204" pitchFamily="18" charset="0"/>
                          </a:rPr>
                          <m:t>𝑚</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119116" y="1678674"/>
                <a:ext cx="9676263" cy="4595425"/>
              </a:xfrm>
              <a:prstGeom prst="rect">
                <a:avLst/>
              </a:prstGeom>
              <a:blipFill rotWithShape="0">
                <a:blip r:embed="rId2"/>
                <a:stretch>
                  <a:fillRect l="-1323" t="-1326" r="-126"/>
                </a:stretch>
              </a:blipFill>
            </p:spPr>
            <p:txBody>
              <a:bodyPr/>
              <a:lstStyle/>
              <a:p>
                <a:r>
                  <a:rPr lang="en-US">
                    <a:noFill/>
                  </a:rPr>
                  <a:t> </a:t>
                </a:r>
              </a:p>
            </p:txBody>
          </p:sp>
        </mc:Fallback>
      </mc:AlternateContent>
    </p:spTree>
    <p:extLst>
      <p:ext uri="{BB962C8B-B14F-4D97-AF65-F5344CB8AC3E}">
        <p14:creationId xmlns:p14="http://schemas.microsoft.com/office/powerpoint/2010/main" val="42509750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702" y="234353"/>
            <a:ext cx="10381280" cy="1400530"/>
          </a:xfrm>
        </p:spPr>
        <p:txBody>
          <a:bodyPr/>
          <a:lstStyle/>
          <a:p>
            <a:r>
              <a:rPr lang="en-IN" dirty="0" smtClean="0"/>
              <a:t>Theoretical Comparison (as discussed)</a:t>
            </a:r>
            <a:endParaRPr lang="en-IN"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α</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90743">
                    <a:tc>
                      <a:txBody>
                        <a:bodyPr/>
                        <a:lstStyle/>
                        <a:p>
                          <a:pPr algn="ctr"/>
                          <a:r>
                            <a:rPr lang="en-IN" dirty="0" smtClean="0"/>
                            <a:t>Case 2</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600" b="0" i="1" u="none" strike="noStrike" kern="1200" cap="none" spc="0" normalizeH="0" baseline="0" noProof="0">
                                        <a:ln>
                                          <a:noFill/>
                                        </a:ln>
                                        <a:solidFill>
                                          <a:schemeClr val="bg1"/>
                                        </a:solidFill>
                                        <a:effectLst/>
                                        <a:uLnTx/>
                                        <a:uFillTx/>
                                        <a:latin typeface="Cambria Math"/>
                                        <a:ea typeface="+mj-ea"/>
                                        <a:cs typeface="+mj-cs"/>
                                      </a:rPr>
                                    </m:ctrlPr>
                                  </m:fPr>
                                  <m:num>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US"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l-GR"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US"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30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3000" b="0" i="1" u="none" strike="noStrike" kern="1200" cap="none" spc="0" normalizeH="0" baseline="0" noProof="0">
                                        <a:ln>
                                          <a:noFill/>
                                        </a:ln>
                                        <a:solidFill>
                                          <a:schemeClr val="bg1"/>
                                        </a:solidFill>
                                        <a:effectLst/>
                                        <a:uLnTx/>
                                        <a:uFillTx/>
                                        <a:latin typeface="Cambria Math"/>
                                        <a:ea typeface="+mj-ea"/>
                                        <a:cs typeface="+mj-cs"/>
                                      </a:rPr>
                                    </m:ctrlPr>
                                  </m:fPr>
                                  <m:num>
                                    <m:r>
                                      <m:rPr>
                                        <m:sty m:val="p"/>
                                      </m:rPr>
                                      <a:rPr kumimoji="0" lang="el-GR"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α</m:t>
                                    </m:r>
                                  </m:num>
                                  <m:den>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r>
                                  <a:rPr kumimoji="0" lang="en-US"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US" sz="2800" b="0" i="1" u="none" strike="noStrike" kern="1200" cap="none" spc="0" normalizeH="0" baseline="0" noProof="0" smtClean="0">
                                        <a:ln>
                                          <a:noFill/>
                                        </a:ln>
                                        <a:solidFill>
                                          <a:schemeClr val="bg1"/>
                                        </a:solidFill>
                                        <a:effectLst/>
                                        <a:uLnTx/>
                                        <a:uFillTx/>
                                        <a:latin typeface="Cambria Math"/>
                                        <a:ea typeface="+mj-ea"/>
                                        <a:cs typeface="+mj-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522891">
                    <a:tc>
                      <a:txBody>
                        <a:bodyPr/>
                        <a:lstStyle/>
                        <a:p>
                          <a:pPr algn="ctr"/>
                          <a:r>
                            <a:rPr lang="en-IN" dirty="0" smtClean="0"/>
                            <a:t>Case 3</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θ</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r>
                  <a:tr h="1092886">
                    <a:tc>
                      <a:txBody>
                        <a:bodyPr/>
                        <a:lstStyle/>
                        <a:p>
                          <a:pPr algn="ctr"/>
                          <a:r>
                            <a:rPr lang="en-IN" dirty="0" smtClean="0"/>
                            <a:t>Case 4</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func>
                                  <m:funcPr>
                                    <m:ctrlPr>
                                      <a:rPr kumimoji="0" lang="en-IN" sz="2600" b="0" i="1" u="none" strike="noStrike" kern="1200" cap="none" spc="0" normalizeH="0" baseline="0" noProof="0">
                                        <a:ln>
                                          <a:noFill/>
                                        </a:ln>
                                        <a:solidFill>
                                          <a:schemeClr val="bg1"/>
                                        </a:solidFill>
                                        <a:effectLst/>
                                        <a:uLnTx/>
                                        <a:uFillTx/>
                                        <a:latin typeface="Cambria Math"/>
                                        <a:ea typeface="+mj-ea"/>
                                        <a:cs typeface="+mj-cs"/>
                                      </a:rPr>
                                    </m:ctrlPr>
                                  </m:funcPr>
                                  <m:fName>
                                    <m:r>
                                      <m:rPr>
                                        <m:sty m:val="p"/>
                                      </m:rPr>
                                      <a:rPr kumimoji="0" lang="en-IN" sz="26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fName>
                                  <m:e>
                                    <m:d>
                                      <m:dPr>
                                        <m:ctrlPr>
                                          <a:rPr kumimoji="0" lang="en-IN" sz="2600" b="0" i="1" u="none" strike="noStrike" kern="1200" cap="none" spc="0" normalizeH="0" baseline="0" noProof="0">
                                            <a:ln>
                                              <a:noFill/>
                                            </a:ln>
                                            <a:solidFill>
                                              <a:schemeClr val="bg1"/>
                                            </a:solidFill>
                                            <a:effectLst/>
                                            <a:uLnTx/>
                                            <a:uFillTx/>
                                            <a:latin typeface="Cambria Math"/>
                                            <a:ea typeface="+mj-ea"/>
                                            <a:cs typeface="+mj-cs"/>
                                          </a:rPr>
                                        </m:ctrlPr>
                                      </m:dPr>
                                      <m:e>
                                        <m:f>
                                          <m:fPr>
                                            <m:ctrlPr>
                                              <a:rPr kumimoji="0" lang="en-IN" sz="2600" b="0" i="1" u="none" strike="noStrike" kern="1200" cap="none" spc="0" normalizeH="0" baseline="0" noProof="0">
                                                <a:ln>
                                                  <a:noFill/>
                                                </a:ln>
                                                <a:solidFill>
                                                  <a:schemeClr val="bg1"/>
                                                </a:solidFill>
                                                <a:effectLst/>
                                                <a:uLnTx/>
                                                <a:uFillTx/>
                                                <a:latin typeface="Cambria Math"/>
                                                <a:ea typeface="+mj-ea"/>
                                                <a:cs typeface="+mj-cs"/>
                                              </a:rPr>
                                            </m:ctrlPr>
                                          </m:fPr>
                                          <m:num>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𝑛</m:t>
                                            </m:r>
                                          </m:num>
                                          <m:den>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𝐹</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𝑓</m:t>
                                            </m:r>
                                          </m:den>
                                        </m:f>
                                      </m:e>
                                    </m:d>
                                  </m:e>
                                </m:func>
                                <m:r>
                                  <a:rPr kumimoji="0" lang="en-IN" sz="26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F</m:t>
                                </m:r>
                                <m:r>
                                  <a:rPr kumimoji="0" lang="en-IN" sz="30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3000" b="0" i="0" u="none" strike="noStrike" kern="1200" cap="none" spc="0" normalizeH="0" baseline="0" noProof="0">
                                    <a:ln>
                                      <a:noFill/>
                                    </a:ln>
                                    <a:solidFill>
                                      <a:schemeClr val="bg1"/>
                                    </a:solidFill>
                                    <a:effectLst/>
                                    <a:uLnTx/>
                                    <a:uFillTx/>
                                    <a:latin typeface="Cambria Math" panose="02040503050406030204" pitchFamily="18" charset="0"/>
                                    <a:ea typeface="+mj-ea"/>
                                    <a:cs typeface="+mj-cs"/>
                                  </a:rPr>
                                  <m:t>log</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mj-ea"/>
                                    <a:cs typeface="+mj-cs"/>
                                  </a:rPr>
                                  <m:t>⁡(</m:t>
                                </m:r>
                                <m:f>
                                  <m:fPr>
                                    <m:ctrlPr>
                                      <a:rPr kumimoji="0" lang="en-IN" sz="3000" b="0" i="1" u="none" strike="noStrike" kern="1200" cap="none" spc="0" normalizeH="0" baseline="0" noProof="0">
                                        <a:ln>
                                          <a:noFill/>
                                        </a:ln>
                                        <a:solidFill>
                                          <a:schemeClr val="bg1"/>
                                        </a:solidFill>
                                        <a:effectLst/>
                                        <a:uLnTx/>
                                        <a:uFillTx/>
                                        <a:latin typeface="Cambria Math"/>
                                        <a:ea typeface="Cambria Math" panose="02040503050406030204" pitchFamily="18" charset="0"/>
                                        <a:cs typeface="+mj-cs"/>
                                      </a:rPr>
                                    </m:ctrlPr>
                                  </m:fPr>
                                  <m:num>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𝑛</m:t>
                                    </m:r>
                                  </m:num>
                                  <m:den>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𝐹</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𝑓</m:t>
                                    </m:r>
                                  </m:den>
                                </m:f>
                                <m:r>
                                  <a:rPr kumimoji="0" lang="en-IN" sz="3000" b="0" i="1" u="none" strike="noStrike" kern="120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cs typeface="+mj-cs"/>
                                  </a:rPr>
                                  <m:t>)</m:t>
                                </m:r>
                              </m:oMath>
                            </m:oMathPara>
                          </a14:m>
                          <a:endParaRPr lang="en-IN" dirty="0">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p>
                          <a:pPr algn="ctr"/>
                          <a:endParaRPr lang="en-IN" dirty="0">
                            <a:solidFill>
                              <a:schemeClr val="bg1"/>
                            </a:solidFill>
                          </a:endParaRPr>
                        </a:p>
                      </a:txBody>
                      <a:tcPr/>
                    </a:tc>
                  </a:tr>
                  <a:tr h="836949">
                    <a:tc>
                      <a:txBody>
                        <a:bodyPr/>
                        <a:lstStyle/>
                        <a:p>
                          <a:pPr algn="ctr"/>
                          <a:r>
                            <a:rPr lang="en-IN" dirty="0" smtClean="0"/>
                            <a:t>Case 5</a:t>
                          </a:r>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𝑛</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4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400" b="0" i="1" u="none" strike="noStrike" kern="1200" cap="none" spc="0" normalizeH="0" baseline="0" noProof="0" smtClean="0">
                                        <a:ln>
                                          <a:noFill/>
                                        </a:ln>
                                        <a:solidFill>
                                          <a:schemeClr val="bg1"/>
                                        </a:solidFill>
                                        <a:effectLst/>
                                        <a:uLnTx/>
                                        <a:uFillTx/>
                                        <a:latin typeface="Cambria Math"/>
                                        <a:ea typeface="+mj-ea"/>
                                        <a:cs typeface="+mj-cs"/>
                                      </a:rPr>
                                    </m:ctrlPr>
                                  </m:fPr>
                                  <m:num>
                                    <m:r>
                                      <m:rPr>
                                        <m:sty m:val="p"/>
                                      </m:rPr>
                                      <a:rPr kumimoji="0" lang="el-GR"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𝑂</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𝐹</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r>
                                  <m:rPr>
                                    <m:sty m:val="p"/>
                                  </m:rPr>
                                  <a:rPr kumimoji="0" lang="en-IN" sz="2800" b="0" i="0"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log</m:t>
                                </m:r>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f>
                                  <m:fPr>
                                    <m:ctrlPr>
                                      <a:rPr kumimoji="0" lang="en-IN" sz="2800" b="0" i="1" u="none" strike="noStrike" kern="1200" cap="none" spc="0" normalizeH="0" baseline="0" noProof="0" smtClean="0">
                                        <a:ln>
                                          <a:noFill/>
                                        </a:ln>
                                        <a:solidFill>
                                          <a:schemeClr val="bg1"/>
                                        </a:solidFill>
                                        <a:effectLst/>
                                        <a:uLnTx/>
                                        <a:uFillTx/>
                                        <a:latin typeface="Cambria Math"/>
                                        <a:ea typeface="+mj-ea"/>
                                        <a:cs typeface="+mj-cs"/>
                                      </a:rPr>
                                    </m:ctrlPr>
                                  </m:fPr>
                                  <m:num>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α</m:t>
                                    </m:r>
                                  </m:num>
                                  <m:den>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𝑓</m:t>
                                    </m:r>
                                  </m:den>
                                </m:f>
                                <m:r>
                                  <a:rPr kumimoji="0" lang="en-IN" sz="2800" b="0" i="1" u="none" strike="noStrike" kern="1200" cap="none" spc="0" normalizeH="0" baseline="0" noProof="0" smtClean="0">
                                    <a:ln>
                                      <a:noFill/>
                                    </a:ln>
                                    <a:solidFill>
                                      <a:schemeClr val="bg1"/>
                                    </a:solidFill>
                                    <a:effectLst/>
                                    <a:uLnTx/>
                                    <a:uFillTx/>
                                    <a:latin typeface="Cambria Math" panose="02040503050406030204" pitchFamily="18" charset="0"/>
                                    <a:ea typeface="+mj-ea"/>
                                    <a:cs typeface="+mj-cs"/>
                                  </a:rPr>
                                  <m:t>))</m:t>
                                </m:r>
                              </m:oMath>
                            </m:oMathPara>
                          </a14:m>
                          <a:endParaRPr lang="en-IN" dirty="0">
                            <a:solidFill>
                              <a:schemeClr val="bg1"/>
                            </a:solidFill>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r h="836949">
                    <a:tc>
                      <a:txBody>
                        <a:bodyPr/>
                        <a:lstStyle/>
                        <a:p>
                          <a:pPr algn="ctr"/>
                          <a:r>
                            <a:rPr lang="en-IN" dirty="0" smtClean="0"/>
                            <a:t>Case 6</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r>
                                  <a:rPr kumimoji="0" lang="en-US" sz="27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𝑂</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𝐹</m:t>
                                </m:r>
                                <m:r>
                                  <a:rPr kumimoji="0" lang="en-IN" sz="24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m:t>
                                </m:r>
                              </m:oMath>
                            </m:oMathPara>
                          </a14:m>
                          <a:endParaRPr kumimoji="0" lang="en-IN" sz="18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kumimoji="0" lang="el-GR"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θ</m:t>
                                </m:r>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smtClean="0">
                                        <a:ln>
                                          <a:noFill/>
                                        </a:ln>
                                        <a:solidFill>
                                          <a:schemeClr val="bg1"/>
                                        </a:solidFill>
                                        <a:effectLst/>
                                        <a:uLnTx/>
                                        <a:uFillTx/>
                                        <a:latin typeface="Cambria Math"/>
                                        <a:ea typeface="+mn-ea"/>
                                        <a:cs typeface="+mn-cs"/>
                                      </a:rPr>
                                    </m:ctrlPr>
                                  </m:fPr>
                                  <m:num>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𝑛</m:t>
                                    </m:r>
                                  </m:num>
                                  <m:den>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𝑓</m:t>
                                    </m:r>
                                  </m:den>
                                </m:f>
                                <m:r>
                                  <a:rPr kumimoji="0" lang="en-US" sz="2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oMath>
                            </m:oMathPara>
                          </a14:m>
                          <a:endParaRPr lang="en-IN" dirty="0">
                            <a:solidFill>
                              <a:schemeClr val="bg1"/>
                            </a:solidFill>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952038793"/>
                  </p:ext>
                </p:extLst>
              </p:nvPr>
            </p:nvGraphicFramePr>
            <p:xfrm>
              <a:off x="941693" y="1147303"/>
              <a:ext cx="9894628" cy="5488911"/>
            </p:xfrm>
            <a:graphic>
              <a:graphicData uri="http://schemas.openxmlformats.org/drawingml/2006/table">
                <a:tbl>
                  <a:tblPr firstRow="1" bandRow="1">
                    <a:tableStyleId>{5C22544A-7EE6-4342-B048-85BDC9FD1C3A}</a:tableStyleId>
                  </a:tblPr>
                  <a:tblGrid>
                    <a:gridCol w="2473657"/>
                    <a:gridCol w="2473657"/>
                    <a:gridCol w="2473657"/>
                    <a:gridCol w="2473657"/>
                  </a:tblGrid>
                  <a:tr h="522891">
                    <a:tc>
                      <a:txBody>
                        <a:bodyPr/>
                        <a:lstStyle/>
                        <a:p>
                          <a:pPr algn="ctr"/>
                          <a:r>
                            <a:rPr lang="en-IN" dirty="0" smtClean="0"/>
                            <a:t>Complexities</a:t>
                          </a:r>
                          <a:endParaRPr lang="en-IN" dirty="0"/>
                        </a:p>
                      </a:txBody>
                      <a:tcPr/>
                    </a:tc>
                    <a:tc>
                      <a:txBody>
                        <a:bodyPr/>
                        <a:lstStyle/>
                        <a:p>
                          <a:pPr algn="ctr"/>
                          <a:r>
                            <a:rPr lang="en-IN" dirty="0" smtClean="0"/>
                            <a:t>Build Time</a:t>
                          </a:r>
                          <a:endParaRPr lang="en-IN" dirty="0"/>
                        </a:p>
                      </a:txBody>
                      <a:tcPr/>
                    </a:tc>
                    <a:tc>
                      <a:txBody>
                        <a:bodyPr/>
                        <a:lstStyle/>
                        <a:p>
                          <a:pPr algn="ctr"/>
                          <a:r>
                            <a:rPr lang="en-IN" dirty="0" smtClean="0"/>
                            <a:t>Search Time</a:t>
                          </a:r>
                          <a:endParaRPr lang="en-IN" dirty="0"/>
                        </a:p>
                      </a:txBody>
                      <a:tcPr/>
                    </a:tc>
                    <a:tc>
                      <a:txBody>
                        <a:bodyPr/>
                        <a:lstStyle/>
                        <a:p>
                          <a:pPr algn="ctr"/>
                          <a:r>
                            <a:rPr lang="en-IN" dirty="0" smtClean="0"/>
                            <a:t>Space</a:t>
                          </a:r>
                          <a:endParaRPr lang="en-IN" dirty="0"/>
                        </a:p>
                      </a:txBody>
                      <a:tcPr/>
                    </a:tc>
                  </a:tr>
                  <a:tr h="522891">
                    <a:tc>
                      <a:txBody>
                        <a:bodyPr/>
                        <a:lstStyle/>
                        <a:p>
                          <a:pPr algn="ctr"/>
                          <a:r>
                            <a:rPr lang="en-IN" dirty="0" smtClean="0"/>
                            <a:t>Case 1</a:t>
                          </a:r>
                          <a:endParaRPr lang="en-IN" dirty="0"/>
                        </a:p>
                      </a:txBody>
                      <a:tcPr/>
                    </a:tc>
                    <a:tc>
                      <a:txBody>
                        <a:bodyPr/>
                        <a:lstStyle/>
                        <a:p>
                          <a:endParaRPr lang="en-US"/>
                        </a:p>
                      </a:txBody>
                      <a:tcPr>
                        <a:blipFill rotWithShape="0">
                          <a:blip r:embed="rId2"/>
                          <a:stretch>
                            <a:fillRect l="-100246" t="-105814" r="-200985" b="-850000"/>
                          </a:stretch>
                        </a:blipFill>
                      </a:tcPr>
                    </a:tc>
                    <a:tc>
                      <a:txBody>
                        <a:bodyPr/>
                        <a:lstStyle/>
                        <a:p>
                          <a:endParaRPr lang="en-US"/>
                        </a:p>
                      </a:txBody>
                      <a:tcPr>
                        <a:blipFill rotWithShape="0">
                          <a:blip r:embed="rId2"/>
                          <a:stretch>
                            <a:fillRect l="-200246" t="-105814" r="-100985" b="-850000"/>
                          </a:stretch>
                        </a:blipFill>
                      </a:tcPr>
                    </a:tc>
                    <a:tc>
                      <a:txBody>
                        <a:bodyPr/>
                        <a:lstStyle/>
                        <a:p>
                          <a:endParaRPr lang="en-US"/>
                        </a:p>
                      </a:txBody>
                      <a:tcPr>
                        <a:blipFill rotWithShape="0">
                          <a:blip r:embed="rId2"/>
                          <a:stretch>
                            <a:fillRect l="-300246" t="-105814" r="-985" b="-850000"/>
                          </a:stretch>
                        </a:blipFill>
                      </a:tcPr>
                    </a:tc>
                  </a:tr>
                  <a:tr h="954723">
                    <a:tc>
                      <a:txBody>
                        <a:bodyPr/>
                        <a:lstStyle/>
                        <a:p>
                          <a:pPr algn="ctr"/>
                          <a:r>
                            <a:rPr lang="en-IN" dirty="0" smtClean="0"/>
                            <a:t>Case 2</a:t>
                          </a:r>
                          <a:endParaRPr lang="en-IN" dirty="0"/>
                        </a:p>
                      </a:txBody>
                      <a:tcPr/>
                    </a:tc>
                    <a:tc>
                      <a:txBody>
                        <a:bodyPr/>
                        <a:lstStyle/>
                        <a:p>
                          <a:endParaRPr lang="en-US"/>
                        </a:p>
                      </a:txBody>
                      <a:tcPr>
                        <a:blipFill rotWithShape="0">
                          <a:blip r:embed="rId2"/>
                          <a:stretch>
                            <a:fillRect l="-100246" t="-113462" r="-200985" b="-368590"/>
                          </a:stretch>
                        </a:blipFill>
                      </a:tcPr>
                    </a:tc>
                    <a:tc>
                      <a:txBody>
                        <a:bodyPr/>
                        <a:lstStyle/>
                        <a:p>
                          <a:endParaRPr lang="en-US"/>
                        </a:p>
                      </a:txBody>
                      <a:tcPr>
                        <a:blipFill rotWithShape="0">
                          <a:blip r:embed="rId2"/>
                          <a:stretch>
                            <a:fillRect l="-200246" t="-113462" r="-100985" b="-368590"/>
                          </a:stretch>
                        </a:blipFill>
                      </a:tcPr>
                    </a:tc>
                    <a:tc>
                      <a:txBody>
                        <a:bodyPr/>
                        <a:lstStyle/>
                        <a:p>
                          <a:endParaRPr lang="en-US"/>
                        </a:p>
                      </a:txBody>
                      <a:tcPr>
                        <a:blipFill rotWithShape="0">
                          <a:blip r:embed="rId2"/>
                          <a:stretch>
                            <a:fillRect l="-300246" t="-113462" r="-985" b="-368590"/>
                          </a:stretch>
                        </a:blipFill>
                      </a:tcPr>
                    </a:tc>
                  </a:tr>
                  <a:tr h="522891">
                    <a:tc>
                      <a:txBody>
                        <a:bodyPr/>
                        <a:lstStyle/>
                        <a:p>
                          <a:pPr algn="ctr"/>
                          <a:r>
                            <a:rPr lang="en-IN" dirty="0" smtClean="0"/>
                            <a:t>Case 3</a:t>
                          </a:r>
                          <a:endParaRPr lang="en-IN" dirty="0"/>
                        </a:p>
                      </a:txBody>
                      <a:tcPr/>
                    </a:tc>
                    <a:tc>
                      <a:txBody>
                        <a:bodyPr/>
                        <a:lstStyle/>
                        <a:p>
                          <a:endParaRPr lang="en-US"/>
                        </a:p>
                      </a:txBody>
                      <a:tcPr>
                        <a:blipFill rotWithShape="0">
                          <a:blip r:embed="rId2"/>
                          <a:stretch>
                            <a:fillRect l="-100246" t="-387209" r="-200985" b="-568605"/>
                          </a:stretch>
                        </a:blipFill>
                      </a:tcPr>
                    </a:tc>
                    <a:tc>
                      <a:txBody>
                        <a:bodyPr/>
                        <a:lstStyle/>
                        <a:p>
                          <a:endParaRPr lang="en-US"/>
                        </a:p>
                      </a:txBody>
                      <a:tcPr>
                        <a:blipFill rotWithShape="0">
                          <a:blip r:embed="rId2"/>
                          <a:stretch>
                            <a:fillRect l="-200246" t="-387209" r="-100985" b="-568605"/>
                          </a:stretch>
                        </a:blipFill>
                      </a:tcPr>
                    </a:tc>
                    <a:tc>
                      <a:txBody>
                        <a:bodyPr/>
                        <a:lstStyle/>
                        <a:p>
                          <a:endParaRPr lang="en-US"/>
                        </a:p>
                      </a:txBody>
                      <a:tcPr>
                        <a:blipFill rotWithShape="0">
                          <a:blip r:embed="rId2"/>
                          <a:stretch>
                            <a:fillRect l="-300246" t="-387209" r="-985" b="-568605"/>
                          </a:stretch>
                        </a:blipFill>
                      </a:tcPr>
                    </a:tc>
                  </a:tr>
                  <a:tr h="1171385">
                    <a:tc>
                      <a:txBody>
                        <a:bodyPr/>
                        <a:lstStyle/>
                        <a:p>
                          <a:pPr algn="ctr"/>
                          <a:r>
                            <a:rPr lang="en-IN" dirty="0" smtClean="0"/>
                            <a:t>Case 4</a:t>
                          </a:r>
                          <a:endParaRPr lang="en-IN" dirty="0"/>
                        </a:p>
                      </a:txBody>
                      <a:tcPr/>
                    </a:tc>
                    <a:tc>
                      <a:txBody>
                        <a:bodyPr/>
                        <a:lstStyle/>
                        <a:p>
                          <a:endParaRPr lang="en-US"/>
                        </a:p>
                      </a:txBody>
                      <a:tcPr>
                        <a:blipFill rotWithShape="0">
                          <a:blip r:embed="rId2"/>
                          <a:stretch>
                            <a:fillRect l="-100246" t="-218229" r="-200985" b="-154688"/>
                          </a:stretch>
                        </a:blipFill>
                      </a:tcPr>
                    </a:tc>
                    <a:tc>
                      <a:txBody>
                        <a:bodyPr/>
                        <a:lstStyle/>
                        <a:p>
                          <a:endParaRPr lang="en-US"/>
                        </a:p>
                      </a:txBody>
                      <a:tcPr>
                        <a:blipFill rotWithShape="0">
                          <a:blip r:embed="rId2"/>
                          <a:stretch>
                            <a:fillRect l="-200246" t="-218229" r="-100985" b="-154688"/>
                          </a:stretch>
                        </a:blipFill>
                      </a:tcPr>
                    </a:tc>
                    <a:tc>
                      <a:txBody>
                        <a:bodyPr/>
                        <a:lstStyle/>
                        <a:p>
                          <a:endParaRPr lang="en-US"/>
                        </a:p>
                      </a:txBody>
                      <a:tcPr>
                        <a:blipFill rotWithShape="0">
                          <a:blip r:embed="rId2"/>
                          <a:stretch>
                            <a:fillRect l="-300246" t="-218229" r="-985" b="-154688"/>
                          </a:stretch>
                        </a:blipFill>
                      </a:tcPr>
                    </a:tc>
                  </a:tr>
                  <a:tr h="897065">
                    <a:tc>
                      <a:txBody>
                        <a:bodyPr/>
                        <a:lstStyle/>
                        <a:p>
                          <a:pPr algn="ctr"/>
                          <a:r>
                            <a:rPr lang="en-IN" dirty="0" smtClean="0"/>
                            <a:t>Case 5</a:t>
                          </a:r>
                          <a:endParaRPr lang="en-IN" dirty="0"/>
                        </a:p>
                      </a:txBody>
                      <a:tcPr/>
                    </a:tc>
                    <a:tc>
                      <a:txBody>
                        <a:bodyPr/>
                        <a:lstStyle/>
                        <a:p>
                          <a:endParaRPr lang="en-US"/>
                        </a:p>
                      </a:txBody>
                      <a:tcPr>
                        <a:blipFill rotWithShape="0">
                          <a:blip r:embed="rId2"/>
                          <a:stretch>
                            <a:fillRect l="-100246" t="-412838" r="-200985" b="-100676"/>
                          </a:stretch>
                        </a:blipFill>
                      </a:tcPr>
                    </a:tc>
                    <a:tc>
                      <a:txBody>
                        <a:bodyPr/>
                        <a:lstStyle/>
                        <a:p>
                          <a:endParaRPr lang="en-US"/>
                        </a:p>
                      </a:txBody>
                      <a:tcPr>
                        <a:blipFill rotWithShape="0">
                          <a:blip r:embed="rId2"/>
                          <a:stretch>
                            <a:fillRect l="-200246" t="-412838" r="-100985" b="-100676"/>
                          </a:stretch>
                        </a:blipFill>
                      </a:tcPr>
                    </a:tc>
                    <a:tc>
                      <a:txBody>
                        <a:bodyPr/>
                        <a:lstStyle/>
                        <a:p>
                          <a:endParaRPr lang="en-US"/>
                        </a:p>
                      </a:txBody>
                      <a:tcPr>
                        <a:blipFill rotWithShape="0">
                          <a:blip r:embed="rId2"/>
                          <a:stretch>
                            <a:fillRect l="-300246" t="-412838" r="-985" b="-100676"/>
                          </a:stretch>
                        </a:blipFill>
                      </a:tcPr>
                    </a:tc>
                  </a:tr>
                  <a:tr h="897065">
                    <a:tc>
                      <a:txBody>
                        <a:bodyPr/>
                        <a:lstStyle/>
                        <a:p>
                          <a:pPr algn="ctr"/>
                          <a:r>
                            <a:rPr lang="en-IN" dirty="0" smtClean="0"/>
                            <a:t>Case 6</a:t>
                          </a:r>
                          <a:endParaRPr lang="en-IN" dirty="0"/>
                        </a:p>
                      </a:txBody>
                      <a:tcPr/>
                    </a:tc>
                    <a:tc>
                      <a:txBody>
                        <a:bodyPr/>
                        <a:lstStyle/>
                        <a:p>
                          <a:endParaRPr lang="en-US"/>
                        </a:p>
                      </a:txBody>
                      <a:tcPr>
                        <a:blipFill rotWithShape="0">
                          <a:blip r:embed="rId2"/>
                          <a:stretch>
                            <a:fillRect l="-100246" t="-516327" r="-200985" b="-1361"/>
                          </a:stretch>
                        </a:blipFill>
                      </a:tcPr>
                    </a:tc>
                    <a:tc>
                      <a:txBody>
                        <a:bodyPr/>
                        <a:lstStyle/>
                        <a:p>
                          <a:endParaRPr lang="en-US"/>
                        </a:p>
                      </a:txBody>
                      <a:tcPr>
                        <a:blipFill rotWithShape="0">
                          <a:blip r:embed="rId2"/>
                          <a:stretch>
                            <a:fillRect l="-200246" t="-516327" r="-100985" b="-1361"/>
                          </a:stretch>
                        </a:blipFill>
                      </a:tcPr>
                    </a:tc>
                    <a:tc>
                      <a:txBody>
                        <a:bodyPr/>
                        <a:lstStyle/>
                        <a:p>
                          <a:endParaRPr lang="en-US"/>
                        </a:p>
                      </a:txBody>
                      <a:tcPr>
                        <a:blipFill rotWithShape="0">
                          <a:blip r:embed="rId2"/>
                          <a:stretch>
                            <a:fillRect l="-300246" t="-516327" r="-985" b="-1361"/>
                          </a:stretch>
                        </a:blipFill>
                      </a:tcPr>
                    </a:tc>
                  </a:tr>
                </a:tbl>
              </a:graphicData>
            </a:graphic>
          </p:graphicFrame>
        </mc:Fallback>
      </mc:AlternateContent>
    </p:spTree>
    <p:extLst>
      <p:ext uri="{BB962C8B-B14F-4D97-AF65-F5344CB8AC3E}">
        <p14:creationId xmlns:p14="http://schemas.microsoft.com/office/powerpoint/2010/main" val="24514579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4354"/>
            <a:ext cx="9404723" cy="1400530"/>
          </a:xfrm>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82" y="1400024"/>
            <a:ext cx="8105725" cy="4831307"/>
          </a:xfrm>
        </p:spPr>
      </p:pic>
      <p:sp>
        <p:nvSpPr>
          <p:cNvPr id="5" name="TextBox 4"/>
          <p:cNvSpPr txBox="1"/>
          <p:nvPr/>
        </p:nvSpPr>
        <p:spPr>
          <a:xfrm>
            <a:off x="286603" y="2159909"/>
            <a:ext cx="3166279" cy="1200329"/>
          </a:xfrm>
          <a:prstGeom prst="rect">
            <a:avLst/>
          </a:prstGeom>
          <a:noFill/>
        </p:spPr>
        <p:txBody>
          <a:bodyPr wrap="square" rtlCol="0">
            <a:spAutoFit/>
          </a:bodyPr>
          <a:lstStyle/>
          <a:p>
            <a:r>
              <a:rPr lang="en-IN" dirty="0" smtClean="0"/>
              <a:t>A bar plot showing the build times in all the cases when 100MB of text files were used as input.</a:t>
            </a:r>
            <a:endParaRPr lang="en-IN" dirty="0"/>
          </a:p>
        </p:txBody>
      </p:sp>
    </p:spTree>
    <p:extLst>
      <p:ext uri="{BB962C8B-B14F-4D97-AF65-F5344CB8AC3E}">
        <p14:creationId xmlns:p14="http://schemas.microsoft.com/office/powerpoint/2010/main" val="16297421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863" y="1501253"/>
            <a:ext cx="7361418" cy="4952137"/>
          </a:xfrm>
        </p:spPr>
      </p:pic>
      <p:sp>
        <p:nvSpPr>
          <p:cNvPr id="6" name="TextBox 5"/>
          <p:cNvSpPr txBox="1"/>
          <p:nvPr/>
        </p:nvSpPr>
        <p:spPr>
          <a:xfrm>
            <a:off x="646111" y="1866895"/>
            <a:ext cx="3379979" cy="1754326"/>
          </a:xfrm>
          <a:prstGeom prst="rect">
            <a:avLst/>
          </a:prstGeom>
          <a:noFill/>
        </p:spPr>
        <p:txBody>
          <a:bodyPr wrap="square" rtlCol="0">
            <a:spAutoFit/>
          </a:bodyPr>
          <a:lstStyle/>
          <a:p>
            <a:r>
              <a:rPr lang="en-IN" dirty="0" smtClean="0"/>
              <a:t>A bar plot showing search time of different words in cases when data structures were not storing frequencies.</a:t>
            </a:r>
          </a:p>
          <a:p>
            <a:r>
              <a:rPr lang="en-IN" dirty="0" smtClean="0"/>
              <a:t>Size of all text file was 100MB</a:t>
            </a:r>
            <a:endParaRPr lang="en-IN" dirty="0"/>
          </a:p>
        </p:txBody>
      </p:sp>
    </p:spTree>
    <p:extLst>
      <p:ext uri="{BB962C8B-B14F-4D97-AF65-F5344CB8AC3E}">
        <p14:creationId xmlns:p14="http://schemas.microsoft.com/office/powerpoint/2010/main" val="14539425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842" y="1561318"/>
            <a:ext cx="6900333" cy="4860275"/>
          </a:xfrm>
        </p:spPr>
      </p:pic>
      <p:sp>
        <p:nvSpPr>
          <p:cNvPr id="5" name="TextBox 4"/>
          <p:cNvSpPr txBox="1"/>
          <p:nvPr/>
        </p:nvSpPr>
        <p:spPr>
          <a:xfrm>
            <a:off x="646111" y="1853248"/>
            <a:ext cx="3884946" cy="1477328"/>
          </a:xfrm>
          <a:prstGeom prst="rect">
            <a:avLst/>
          </a:prstGeom>
          <a:noFill/>
        </p:spPr>
        <p:txBody>
          <a:bodyPr wrap="square" rtlCol="0">
            <a:spAutoFit/>
          </a:bodyPr>
          <a:lstStyle/>
          <a:p>
            <a:r>
              <a:rPr lang="en-IN" dirty="0" smtClean="0"/>
              <a:t>Bar plot showing search time of cases when different words where searched in Data structures storing frequencies.</a:t>
            </a:r>
          </a:p>
          <a:p>
            <a:r>
              <a:rPr lang="en-IN" dirty="0" smtClean="0"/>
              <a:t>Size of all text files was 100MB</a:t>
            </a:r>
            <a:endParaRPr lang="en-IN" dirty="0"/>
          </a:p>
        </p:txBody>
      </p:sp>
    </p:spTree>
    <p:extLst>
      <p:ext uri="{BB962C8B-B14F-4D97-AF65-F5344CB8AC3E}">
        <p14:creationId xmlns:p14="http://schemas.microsoft.com/office/powerpoint/2010/main" val="38611463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888" y="1498405"/>
            <a:ext cx="7170902" cy="4925375"/>
          </a:xfrm>
        </p:spPr>
      </p:pic>
      <p:sp>
        <p:nvSpPr>
          <p:cNvPr id="5" name="TextBox 4"/>
          <p:cNvSpPr txBox="1"/>
          <p:nvPr/>
        </p:nvSpPr>
        <p:spPr>
          <a:xfrm>
            <a:off x="646111" y="1498405"/>
            <a:ext cx="3598343" cy="1754326"/>
          </a:xfrm>
          <a:prstGeom prst="rect">
            <a:avLst/>
          </a:prstGeom>
          <a:noFill/>
        </p:spPr>
        <p:txBody>
          <a:bodyPr wrap="square" rtlCol="0">
            <a:spAutoFit/>
          </a:bodyPr>
          <a:lstStyle/>
          <a:p>
            <a:r>
              <a:rPr lang="en-IN" dirty="0" smtClean="0"/>
              <a:t>A bar plot showing the number of times we can search in 20 seconds including build time.</a:t>
            </a:r>
          </a:p>
          <a:p>
            <a:r>
              <a:rPr lang="en-IN" dirty="0" smtClean="0"/>
              <a:t>Size of all text files was 100MB</a:t>
            </a:r>
          </a:p>
          <a:p>
            <a:endParaRPr lang="en-IN" dirty="0"/>
          </a:p>
        </p:txBody>
      </p:sp>
    </p:spTree>
    <p:extLst>
      <p:ext uri="{BB962C8B-B14F-4D97-AF65-F5344CB8AC3E}">
        <p14:creationId xmlns:p14="http://schemas.microsoft.com/office/powerpoint/2010/main" val="36558587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Data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646592"/>
              </p:ext>
            </p:extLst>
          </p:nvPr>
        </p:nvGraphicFramePr>
        <p:xfrm>
          <a:off x="1103313" y="1487603"/>
          <a:ext cx="8947150" cy="4831309"/>
        </p:xfrm>
        <a:graphic>
          <a:graphicData uri="http://schemas.openxmlformats.org/drawingml/2006/table">
            <a:tbl>
              <a:tblPr firstRow="1" bandRow="1">
                <a:tableStyleId>{5C22544A-7EE6-4342-B048-85BDC9FD1C3A}</a:tableStyleId>
              </a:tblPr>
              <a:tblGrid>
                <a:gridCol w="4473575"/>
                <a:gridCol w="4473575"/>
              </a:tblGrid>
              <a:tr h="690187">
                <a:tc>
                  <a:txBody>
                    <a:bodyPr/>
                    <a:lstStyle/>
                    <a:p>
                      <a:pPr algn="ctr"/>
                      <a:r>
                        <a:rPr lang="en-IN" sz="2000" dirty="0" smtClean="0"/>
                        <a:t>Cases</a:t>
                      </a:r>
                      <a:endParaRPr lang="en-IN" sz="2000" dirty="0"/>
                    </a:p>
                  </a:txBody>
                  <a:tcPr/>
                </a:tc>
                <a:tc>
                  <a:txBody>
                    <a:bodyPr/>
                    <a:lstStyle/>
                    <a:p>
                      <a:pPr algn="ctr"/>
                      <a:r>
                        <a:rPr lang="en-IN" dirty="0" smtClean="0"/>
                        <a:t>Space consumed in RAM</a:t>
                      </a:r>
                    </a:p>
                    <a:p>
                      <a:pPr algn="ctr"/>
                      <a:r>
                        <a:rPr lang="en-IN" dirty="0" smtClean="0"/>
                        <a:t>100 MB text files</a:t>
                      </a:r>
                      <a:endParaRPr lang="en-IN" dirty="0"/>
                    </a:p>
                  </a:txBody>
                  <a:tcPr/>
                </a:tc>
              </a:tr>
              <a:tr h="690187">
                <a:tc>
                  <a:txBody>
                    <a:bodyPr/>
                    <a:lstStyle/>
                    <a:p>
                      <a:pPr algn="ctr"/>
                      <a:r>
                        <a:rPr lang="en-IN" dirty="0" smtClean="0"/>
                        <a:t>Case 1</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2</a:t>
                      </a:r>
                    </a:p>
                  </a:txBody>
                  <a:tcPr/>
                </a:tc>
                <a:tc>
                  <a:txBody>
                    <a:bodyPr/>
                    <a:lstStyle/>
                    <a:p>
                      <a:pPr algn="ctr"/>
                      <a:r>
                        <a:rPr lang="en-IN" dirty="0" smtClean="0"/>
                        <a:t>4 MB</a:t>
                      </a:r>
                      <a:endParaRPr lang="en-IN" dirty="0"/>
                    </a:p>
                  </a:txBody>
                  <a:tcPr/>
                </a:tc>
              </a:tr>
              <a:tr h="690187">
                <a:tc>
                  <a:txBody>
                    <a:bodyPr/>
                    <a:lstStyle/>
                    <a:p>
                      <a:pPr algn="ctr"/>
                      <a:r>
                        <a:rPr lang="en-IN" dirty="0" smtClean="0"/>
                        <a:t>Case 3</a:t>
                      </a:r>
                      <a:endParaRPr lang="en-IN" dirty="0"/>
                    </a:p>
                  </a:txBody>
                  <a:tcPr/>
                </a:tc>
                <a:tc>
                  <a:txBody>
                    <a:bodyPr/>
                    <a:lstStyle/>
                    <a:p>
                      <a:pPr algn="ctr"/>
                      <a:r>
                        <a:rPr lang="en-IN" dirty="0" smtClean="0"/>
                        <a:t>643 MB</a:t>
                      </a:r>
                      <a:endParaRPr lang="en-IN" dirty="0"/>
                    </a:p>
                  </a:txBody>
                  <a:tcPr/>
                </a:tc>
              </a:tr>
              <a:tr h="690187">
                <a:tc>
                  <a:txBody>
                    <a:bodyPr/>
                    <a:lstStyle/>
                    <a:p>
                      <a:pPr algn="ctr"/>
                      <a:r>
                        <a:rPr lang="en-IN" dirty="0" smtClean="0"/>
                        <a:t>Case 4</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5</a:t>
                      </a:r>
                      <a:endParaRPr lang="en-IN" dirty="0"/>
                    </a:p>
                  </a:txBody>
                  <a:tcPr/>
                </a:tc>
                <a:tc>
                  <a:txBody>
                    <a:bodyPr/>
                    <a:lstStyle/>
                    <a:p>
                      <a:pPr algn="ctr"/>
                      <a:r>
                        <a:rPr lang="en-IN" dirty="0" smtClean="0"/>
                        <a:t>8 MB</a:t>
                      </a:r>
                      <a:endParaRPr lang="en-IN" dirty="0"/>
                    </a:p>
                  </a:txBody>
                  <a:tcPr/>
                </a:tc>
              </a:tr>
              <a:tr h="690187">
                <a:tc>
                  <a:txBody>
                    <a:bodyPr/>
                    <a:lstStyle/>
                    <a:p>
                      <a:pPr algn="ctr"/>
                      <a:r>
                        <a:rPr lang="en-IN" dirty="0" smtClean="0"/>
                        <a:t>Case 6</a:t>
                      </a:r>
                      <a:endParaRPr lang="en-IN" dirty="0"/>
                    </a:p>
                  </a:txBody>
                  <a:tcPr/>
                </a:tc>
                <a:tc>
                  <a:txBody>
                    <a:bodyPr/>
                    <a:lstStyle/>
                    <a:p>
                      <a:pPr algn="ctr"/>
                      <a:r>
                        <a:rPr lang="en-IN" dirty="0" smtClean="0"/>
                        <a:t>4 MB</a:t>
                      </a:r>
                      <a:endParaRPr lang="en-IN" dirty="0"/>
                    </a:p>
                  </a:txBody>
                  <a:tcPr/>
                </a:tc>
              </a:tr>
            </a:tbl>
          </a:graphicData>
        </a:graphic>
      </p:graphicFrame>
    </p:spTree>
    <p:extLst>
      <p:ext uri="{BB962C8B-B14F-4D97-AF65-F5344CB8AC3E}">
        <p14:creationId xmlns:p14="http://schemas.microsoft.com/office/powerpoint/2010/main" val="13768919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Comparative Analysis of Build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657133"/>
                <a:ext cx="8946541" cy="4195481"/>
              </a:xfrm>
            </p:spPr>
            <p:txBody>
              <a:bodyPr/>
              <a:lstStyle/>
              <a:p>
                <a:r>
                  <a:rPr lang="en-IN" dirty="0" smtClean="0"/>
                  <a:t>From the theoretical analysis we find that Cases 1, 3 and 6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oMath>
                </a14:m>
                <a:r>
                  <a:rPr lang="en-IN" dirty="0" smtClean="0"/>
                  <a:t> time which is critical as all the elements have to be addressed at least once.</a:t>
                </a:r>
              </a:p>
              <a:p>
                <a:r>
                  <a:rPr lang="en-IN" dirty="0" smtClean="0"/>
                  <a:t>From the statistical data we find that the above fact is very well reflected in Cases 1, 3 and 6 as the they take the least build time amongst the 6 cases.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657133"/>
                <a:ext cx="8946541" cy="4195481"/>
              </a:xfrm>
              <a:blipFill rotWithShape="0">
                <a:blip r:embed="rId2"/>
                <a:stretch>
                  <a:fillRect l="-272" t="-872"/>
                </a:stretch>
              </a:blipFill>
            </p:spPr>
            <p:txBody>
              <a:bodyPr/>
              <a:lstStyle/>
              <a:p>
                <a:r>
                  <a:rPr lang="en-IN">
                    <a:noFill/>
                  </a:rPr>
                  <a:t> </a:t>
                </a:r>
              </a:p>
            </p:txBody>
          </p:sp>
        </mc:Fallback>
      </mc:AlternateContent>
    </p:spTree>
    <p:extLst>
      <p:ext uri="{BB962C8B-B14F-4D97-AF65-F5344CB8AC3E}">
        <p14:creationId xmlns:p14="http://schemas.microsoft.com/office/powerpoint/2010/main" val="3931934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1722" cy="1400530"/>
          </a:xfrm>
        </p:spPr>
        <p:txBody>
          <a:bodyPr/>
          <a:lstStyle/>
          <a:p>
            <a:r>
              <a:rPr lang="en-IN" dirty="0" smtClean="0"/>
              <a:t>Comparative Analysis of Search Time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From the theoretical analysis we see that Case 6 takes least time complexity of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oMath>
                </a14:m>
                <a:r>
                  <a:rPr lang="en-IN" dirty="0" smtClean="0"/>
                  <a:t> followed by Cases 5 and 4 with complexities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r>
                      <a:rPr lang="en-IN" sz="2800" b="0" i="1" smtClean="0">
                        <a:latin typeface="Cambria Math" panose="02040503050406030204" pitchFamily="18" charset="0"/>
                      </a:rPr>
                      <m:t>𝐹</m:t>
                    </m:r>
                    <m:r>
                      <a:rPr lang="en-IN" sz="2800" b="0" i="1" smtClean="0">
                        <a:latin typeface="Cambria Math" panose="02040503050406030204" pitchFamily="18" charset="0"/>
                      </a:rPr>
                      <m:t>.</m:t>
                    </m:r>
                    <m:r>
                      <m:rPr>
                        <m:sty m:val="p"/>
                      </m:rPr>
                      <a:rPr lang="en-IN" sz="2800" b="0" i="0" smtClean="0">
                        <a:latin typeface="Cambria Math" panose="02040503050406030204" pitchFamily="18" charset="0"/>
                      </a:rPr>
                      <m:t>log</m:t>
                    </m:r>
                    <m:r>
                      <a:rPr lang="en-IN" sz="2800" b="0" i="1" smtClean="0">
                        <a:latin typeface="Cambria Math" panose="02040503050406030204" pitchFamily="18" charset="0"/>
                      </a:rPr>
                      <m:t>⁡(</m:t>
                    </m:r>
                    <m:f>
                      <m:fPr>
                        <m:ctrlPr>
                          <a:rPr lang="en-IN" sz="2800" b="0" i="1" smtClean="0">
                            <a:latin typeface="Cambria Math"/>
                          </a:rPr>
                        </m:ctrlPr>
                      </m:fPr>
                      <m:num>
                        <m:r>
                          <m:rPr>
                            <m:sty m:val="p"/>
                          </m:rPr>
                          <a:rPr lang="el-GR" sz="2800" b="0" i="1" smtClean="0">
                            <a:latin typeface="Cambria Math" panose="02040503050406030204" pitchFamily="18" charset="0"/>
                          </a:rPr>
                          <m:t>α</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and </a:t>
                </a:r>
                <a14:m>
                  <m:oMath xmlns:m="http://schemas.openxmlformats.org/officeDocument/2006/math">
                    <m:r>
                      <a:rPr lang="en-IN" sz="2800" i="1">
                        <a:solidFill>
                          <a:prstClr val="white"/>
                        </a:solidFill>
                        <a:latin typeface="Cambria Math" panose="02040503050406030204" pitchFamily="18" charset="0"/>
                      </a:rPr>
                      <m:t>𝑂</m:t>
                    </m:r>
                    <m:r>
                      <a:rPr lang="en-IN" sz="2800" i="1">
                        <a:solidFill>
                          <a:prstClr val="white"/>
                        </a:solidFill>
                        <a:latin typeface="Cambria Math" panose="02040503050406030204" pitchFamily="18" charset="0"/>
                      </a:rPr>
                      <m:t>(</m:t>
                    </m:r>
                    <m:r>
                      <a:rPr lang="en-IN" sz="2800" i="1">
                        <a:solidFill>
                          <a:prstClr val="white"/>
                        </a:solidFill>
                        <a:latin typeface="Cambria Math" panose="02040503050406030204" pitchFamily="18" charset="0"/>
                      </a:rPr>
                      <m:t>𝐹</m:t>
                    </m:r>
                    <m:r>
                      <a:rPr lang="en-IN" sz="2800" i="1">
                        <a:solidFill>
                          <a:prstClr val="white"/>
                        </a:solidFill>
                        <a:latin typeface="Cambria Math" panose="02040503050406030204" pitchFamily="18" charset="0"/>
                      </a:rPr>
                      <m:t>.</m:t>
                    </m:r>
                    <m:r>
                      <m:rPr>
                        <m:sty m:val="p"/>
                      </m:rPr>
                      <a:rPr lang="en-IN" sz="2800">
                        <a:solidFill>
                          <a:prstClr val="white"/>
                        </a:solidFill>
                        <a:latin typeface="Cambria Math" panose="02040503050406030204" pitchFamily="18" charset="0"/>
                      </a:rPr>
                      <m:t>log</m:t>
                    </m:r>
                    <m:r>
                      <a:rPr lang="en-IN" sz="2800" i="1">
                        <a:solidFill>
                          <a:prstClr val="white"/>
                        </a:solidFill>
                        <a:latin typeface="Cambria Math" panose="02040503050406030204" pitchFamily="18" charset="0"/>
                      </a:rPr>
                      <m:t>⁡(</m:t>
                    </m:r>
                    <m:r>
                      <m:rPr>
                        <m:sty m:val="p"/>
                      </m:rPr>
                      <a:rPr lang="el-GR" sz="2800" i="1">
                        <a:solidFill>
                          <a:prstClr val="white"/>
                        </a:solidFill>
                        <a:latin typeface="Cambria Math" panose="02040503050406030204" pitchFamily="18" charset="0"/>
                      </a:rPr>
                      <m:t>α</m:t>
                    </m:r>
                    <m:r>
                      <a:rPr lang="en-IN" sz="2800" b="0" i="1" smtClean="0">
                        <a:solidFill>
                          <a:prstClr val="white"/>
                        </a:solidFill>
                        <a:latin typeface="Cambria Math" panose="02040503050406030204" pitchFamily="18" charset="0"/>
                      </a:rPr>
                      <m:t>.</m:t>
                    </m:r>
                    <m:r>
                      <a:rPr lang="en-IN" sz="2800" b="0" i="1" smtClean="0">
                        <a:solidFill>
                          <a:prstClr val="white"/>
                        </a:solidFill>
                        <a:latin typeface="Cambria Math" panose="02040503050406030204" pitchFamily="18" charset="0"/>
                      </a:rPr>
                      <m:t>𝑚</m:t>
                    </m:r>
                    <m:r>
                      <a:rPr lang="en-IN" sz="2800" i="1">
                        <a:solidFill>
                          <a:prstClr val="white"/>
                        </a:solidFill>
                        <a:latin typeface="Cambria Math" panose="02040503050406030204" pitchFamily="18" charset="0"/>
                      </a:rPr>
                      <m:t>))</m:t>
                    </m:r>
                  </m:oMath>
                </a14:m>
                <a:r>
                  <a:rPr lang="en-IN" dirty="0" smtClean="0">
                    <a:solidFill>
                      <a:prstClr val="white"/>
                    </a:solidFill>
                  </a:rPr>
                  <a:t>.</a:t>
                </a:r>
              </a:p>
              <a:p>
                <a:r>
                  <a:rPr lang="en-IN" dirty="0" smtClean="0">
                    <a:solidFill>
                      <a:prstClr val="white"/>
                    </a:solidFill>
                  </a:rPr>
                  <a:t>From the statistical data we find that again Cases 4, 5 and 6 take the least time to search a word with case 6 as the best.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27377937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2" y="439070"/>
            <a:ext cx="11432159" cy="1400530"/>
          </a:xfrm>
        </p:spPr>
        <p:txBody>
          <a:bodyPr/>
          <a:lstStyle/>
          <a:p>
            <a:r>
              <a:rPr lang="en-IN" dirty="0" smtClean="0"/>
              <a:t>Comparative Analysis of Space Complexity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9801249" cy="4195481"/>
              </a:xfrm>
            </p:spPr>
            <p:txBody>
              <a:bodyPr/>
              <a:lstStyle/>
              <a:p>
                <a:r>
                  <a:rPr lang="en-IN" dirty="0" smtClean="0"/>
                  <a:t>Theoretically, Data structures in Cases 1 and 3 store all the alphanumeric words of the text files, so a huge amount of memory is wasted in storing the words again and again.</a:t>
                </a:r>
              </a:p>
              <a:p>
                <a:r>
                  <a:rPr lang="en-IN" dirty="0" smtClean="0"/>
                  <a:t>Each node also takes space in storing pointers which further increase the memory usage.</a:t>
                </a:r>
              </a:p>
              <a:p>
                <a:r>
                  <a:rPr lang="en-IN" dirty="0" smtClean="0"/>
                  <a:t>Cases 2, 4, 5 and 6 store only DISTINCT words so theoretically they take </a:t>
                </a:r>
                <a14:m>
                  <m:oMath xmlns:m="http://schemas.openxmlformats.org/officeDocument/2006/math">
                    <m:r>
                      <a:rPr lang="en-IN" sz="2800" b="0" i="1" smtClean="0">
                        <a:latin typeface="Cambria Math" panose="02040503050406030204" pitchFamily="18" charset="0"/>
                      </a:rPr>
                      <m:t>𝑂</m:t>
                    </m:r>
                    <m:r>
                      <a:rPr lang="en-IN" sz="2800" b="0" i="1" smtClean="0">
                        <a:latin typeface="Cambria Math" panose="02040503050406030204" pitchFamily="18" charset="0"/>
                      </a:rPr>
                      <m:t>(</m:t>
                    </m:r>
                    <m:f>
                      <m:fPr>
                        <m:ctrlPr>
                          <a:rPr lang="en-IN" sz="2800" b="0" i="1" smtClean="0">
                            <a:latin typeface="Cambria Math"/>
                          </a:rPr>
                        </m:ctrlPr>
                      </m:fPr>
                      <m:num>
                        <m:r>
                          <a:rPr lang="en-IN" sz="2800" b="0" i="1" smtClean="0">
                            <a:latin typeface="Cambria Math" panose="02040503050406030204" pitchFamily="18" charset="0"/>
                          </a:rPr>
                          <m:t>𝑛</m:t>
                        </m:r>
                      </m:num>
                      <m:den>
                        <m:r>
                          <a:rPr lang="en-IN" sz="2800" b="0" i="1" smtClean="0">
                            <a:latin typeface="Cambria Math" panose="02040503050406030204" pitchFamily="18" charset="0"/>
                          </a:rPr>
                          <m:t>𝑓</m:t>
                        </m:r>
                      </m:den>
                    </m:f>
                    <m:r>
                      <a:rPr lang="en-IN" sz="2800" b="0" i="1" smtClean="0">
                        <a:latin typeface="Cambria Math" panose="02040503050406030204" pitchFamily="18" charset="0"/>
                      </a:rPr>
                      <m:t>)</m:t>
                    </m:r>
                  </m:oMath>
                </a14:m>
                <a:r>
                  <a:rPr lang="en-IN" dirty="0" smtClean="0"/>
                  <a:t> space which is drastically visible in our data.</a:t>
                </a:r>
              </a:p>
              <a:p>
                <a:r>
                  <a:rPr lang="en-IN" dirty="0" smtClean="0"/>
                  <a:t>In cases 4 and 5 we use Balanced trees which take more number of pointers so the space observed is greater as seen in cases 2 and 6.</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9801249" cy="4195481"/>
              </a:xfrm>
              <a:blipFill rotWithShape="0">
                <a:blip r:embed="rId2"/>
                <a:stretch>
                  <a:fillRect l="-311" t="-872" r="-560"/>
                </a:stretch>
              </a:blipFill>
            </p:spPr>
            <p:txBody>
              <a:bodyPr/>
              <a:lstStyle/>
              <a:p>
                <a:r>
                  <a:rPr lang="en-IN">
                    <a:noFill/>
                  </a:rPr>
                  <a:t> </a:t>
                </a:r>
              </a:p>
            </p:txBody>
          </p:sp>
        </mc:Fallback>
      </mc:AlternateContent>
    </p:spTree>
    <p:extLst>
      <p:ext uri="{BB962C8B-B14F-4D97-AF65-F5344CB8AC3E}">
        <p14:creationId xmlns:p14="http://schemas.microsoft.com/office/powerpoint/2010/main" val="4012797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Data structures Required</a:t>
            </a:r>
            <a:endParaRPr lang="en-US" dirty="0"/>
          </a:p>
        </p:txBody>
      </p:sp>
      <p:sp>
        <p:nvSpPr>
          <p:cNvPr id="3" name="Content Placeholder 2"/>
          <p:cNvSpPr>
            <a:spLocks noGrp="1"/>
          </p:cNvSpPr>
          <p:nvPr>
            <p:ph idx="1"/>
          </p:nvPr>
        </p:nvSpPr>
        <p:spPr>
          <a:xfrm>
            <a:off x="1103313" y="2052918"/>
            <a:ext cx="6007171" cy="4195481"/>
          </a:xfrm>
        </p:spPr>
        <p:txBody>
          <a:bodyPr>
            <a:normAutofit fontScale="85000" lnSpcReduction="20000"/>
          </a:bodyPr>
          <a:lstStyle/>
          <a:p>
            <a:pPr marL="0" indent="0">
              <a:buNone/>
            </a:pPr>
            <a:r>
              <a:rPr lang="en-US" dirty="0" smtClean="0"/>
              <a:t>5 </a:t>
            </a:r>
            <a:r>
              <a:rPr lang="en-US" dirty="0"/>
              <a:t>different data structures </a:t>
            </a:r>
            <a:r>
              <a:rPr lang="en-US" dirty="0" smtClean="0"/>
              <a:t>for different cases are initialized.</a:t>
            </a:r>
          </a:p>
          <a:p>
            <a:pPr>
              <a:buFont typeface="Wingdings" panose="05000000000000000000" pitchFamily="2" charset="2"/>
              <a:buChar char="q"/>
            </a:pPr>
            <a:r>
              <a:rPr lang="en-US" dirty="0" smtClean="0"/>
              <a:t>Case 1 : Hash table of linked lists for each file with m slots</a:t>
            </a:r>
          </a:p>
          <a:p>
            <a:pPr>
              <a:buFont typeface="Wingdings" panose="05000000000000000000" pitchFamily="2" charset="2"/>
              <a:buChar char="q"/>
            </a:pPr>
            <a:r>
              <a:rPr lang="en-US" dirty="0" smtClean="0"/>
              <a:t>Case </a:t>
            </a:r>
            <a:r>
              <a:rPr lang="en-US" dirty="0"/>
              <a:t>2 : Hash table of vectors for each file. Each vector </a:t>
            </a:r>
            <a:r>
              <a:rPr lang="en-US" dirty="0" smtClean="0"/>
              <a:t>cell contains </a:t>
            </a:r>
            <a:r>
              <a:rPr lang="en-US" dirty="0"/>
              <a:t>a pair to store both string and its </a:t>
            </a:r>
            <a:r>
              <a:rPr lang="en-US" dirty="0" smtClean="0"/>
              <a:t>corresponding frequency</a:t>
            </a:r>
            <a:r>
              <a:rPr lang="en-US" dirty="0"/>
              <a:t>.</a:t>
            </a:r>
          </a:p>
          <a:p>
            <a:pPr>
              <a:buFont typeface="Wingdings" panose="05000000000000000000" pitchFamily="2" charset="2"/>
              <a:buChar char="q"/>
            </a:pPr>
            <a:r>
              <a:rPr lang="en-US" dirty="0" smtClean="0"/>
              <a:t>Case </a:t>
            </a:r>
            <a:r>
              <a:rPr lang="en-US" dirty="0"/>
              <a:t>3 : Linked list for each file.</a:t>
            </a:r>
          </a:p>
          <a:p>
            <a:pPr>
              <a:buFont typeface="Wingdings" panose="05000000000000000000" pitchFamily="2" charset="2"/>
              <a:buChar char="q"/>
            </a:pPr>
            <a:r>
              <a:rPr lang="en-US" dirty="0" smtClean="0"/>
              <a:t>Case </a:t>
            </a:r>
            <a:r>
              <a:rPr lang="en-US" dirty="0"/>
              <a:t>4 : Map (balanced tree) for each file where each node of a </a:t>
            </a:r>
            <a:r>
              <a:rPr lang="en-US" dirty="0" smtClean="0"/>
              <a:t>map contains </a:t>
            </a:r>
            <a:r>
              <a:rPr lang="en-US" dirty="0"/>
              <a:t>the string and its corresponding frequency.</a:t>
            </a:r>
          </a:p>
          <a:p>
            <a:pPr>
              <a:buFont typeface="Wingdings" panose="05000000000000000000" pitchFamily="2" charset="2"/>
              <a:buChar char="q"/>
            </a:pPr>
            <a:r>
              <a:rPr lang="en-US" dirty="0" smtClean="0"/>
              <a:t>Case </a:t>
            </a:r>
            <a:r>
              <a:rPr lang="en-US" dirty="0"/>
              <a:t>5 : Hash table of maps (balanced trees) where each </a:t>
            </a:r>
            <a:r>
              <a:rPr lang="en-US" dirty="0" smtClean="0"/>
              <a:t>map contains </a:t>
            </a:r>
            <a:r>
              <a:rPr lang="en-US" dirty="0"/>
              <a:t>the string and its corresponding frequency</a:t>
            </a:r>
            <a:r>
              <a:rPr lang="en-US" dirty="0" smtClean="0"/>
              <a:t>.</a:t>
            </a:r>
          </a:p>
          <a:p>
            <a:pPr>
              <a:buFont typeface="Wingdings" panose="05000000000000000000" pitchFamily="2" charset="2"/>
              <a:buChar char="q"/>
            </a:pPr>
            <a:r>
              <a:rPr lang="en-US" dirty="0" smtClean="0"/>
              <a:t>Case 6 : Unordered Maps where each bucket has nodes containing string and its frequency.</a:t>
            </a:r>
            <a:endParaRPr lang="en-US" dirty="0"/>
          </a:p>
        </p:txBody>
      </p:sp>
      <p:pic>
        <p:nvPicPr>
          <p:cNvPr id="4" name="Picture 3"/>
          <p:cNvPicPr>
            <a:picLocks noChangeAspect="1"/>
          </p:cNvPicPr>
          <p:nvPr/>
        </p:nvPicPr>
        <p:blipFill>
          <a:blip r:embed="rId2"/>
          <a:stretch>
            <a:fillRect/>
          </a:stretch>
        </p:blipFill>
        <p:spPr>
          <a:xfrm>
            <a:off x="7387846" y="2183997"/>
            <a:ext cx="4165060" cy="1473603"/>
          </a:xfrm>
          <a:prstGeom prst="rect">
            <a:avLst/>
          </a:prstGeom>
        </p:spPr>
      </p:pic>
    </p:spTree>
    <p:extLst>
      <p:ext uri="{BB962C8B-B14F-4D97-AF65-F5344CB8AC3E}">
        <p14:creationId xmlns:p14="http://schemas.microsoft.com/office/powerpoint/2010/main" val="2776004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a:t>
            </a:r>
            <a:endParaRPr lang="en-IN" dirty="0"/>
          </a:p>
        </p:txBody>
      </p:sp>
      <p:sp>
        <p:nvSpPr>
          <p:cNvPr id="3" name="Content Placeholder 2"/>
          <p:cNvSpPr>
            <a:spLocks noGrp="1"/>
          </p:cNvSpPr>
          <p:nvPr>
            <p:ph idx="1"/>
          </p:nvPr>
        </p:nvSpPr>
        <p:spPr/>
        <p:txBody>
          <a:bodyPr/>
          <a:lstStyle/>
          <a:p>
            <a:r>
              <a:rPr lang="en-IN" dirty="0" smtClean="0"/>
              <a:t>Combining the theoretical and statistical data for Time and Space complexity we can safely conclude that Case 6 which uses unordered maps is the best suited for our program.</a:t>
            </a:r>
          </a:p>
        </p:txBody>
      </p:sp>
    </p:spTree>
    <p:extLst>
      <p:ext uri="{BB962C8B-B14F-4D97-AF65-F5344CB8AC3E}">
        <p14:creationId xmlns:p14="http://schemas.microsoft.com/office/powerpoint/2010/main" val="20117443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95640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Function used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719618"/>
                <a:ext cx="8946541" cy="4528781"/>
              </a:xfrm>
            </p:spPr>
            <p:txBody>
              <a:bodyPr/>
              <a:lstStyle/>
              <a:p>
                <a:r>
                  <a:rPr lang="en-IN" dirty="0" smtClean="0"/>
                  <a:t>We use the Rolling Hash function in which the input string is alphanumeric and is treated as a 27 base number reduced to modulo m (number of slots in the Hash Table).</a:t>
                </a:r>
              </a:p>
              <a:p>
                <a:r>
                  <a:rPr lang="en-IN" dirty="0" smtClean="0"/>
                  <a:t>a is taken as 0, b as 1, …, z as 25 and any other non alphabet character is taken as 26.</a:t>
                </a:r>
              </a:p>
              <a:p>
                <a:r>
                  <a:rPr lang="en-IN" dirty="0" smtClean="0"/>
                  <a:t>The hash function is </a:t>
                </a:r>
              </a:p>
              <a:p>
                <a:pPr marL="0" indent="0">
                  <a:buNone/>
                </a:pPr>
                <a:r>
                  <a:rPr lang="en-IN" dirty="0"/>
                  <a:t>	</a:t>
                </a:r>
                <a:r>
                  <a:rPr lang="en-IN" dirty="0" smtClean="0"/>
                  <a:t>	</a:t>
                </a:r>
                <a14:m>
                  <m:oMath xmlns:m="http://schemas.openxmlformats.org/officeDocument/2006/math">
                    <m:r>
                      <a:rPr lang="en-IN" sz="2800" b="0" i="1" smtClean="0">
                        <a:latin typeface="Cambria Math" panose="02040503050406030204" pitchFamily="18" charset="0"/>
                      </a:rPr>
                      <m:t>h</m:t>
                    </m:r>
                    <m:d>
                      <m:dPr>
                        <m:ctrlPr>
                          <a:rPr lang="en-IN" sz="2800" b="0" i="1" smtClean="0">
                            <a:latin typeface="Cambria Math"/>
                          </a:rPr>
                        </m:ctrlPr>
                      </m:dPr>
                      <m:e>
                        <m:r>
                          <a:rPr lang="en-IN" sz="2800" b="0" i="1" smtClean="0">
                            <a:latin typeface="Cambria Math" panose="02040503050406030204" pitchFamily="18" charset="0"/>
                          </a:rPr>
                          <m:t>𝑠</m:t>
                        </m:r>
                      </m:e>
                    </m:d>
                    <m:r>
                      <a:rPr lang="en-IN" sz="2800" b="0" i="1" smtClean="0">
                        <a:latin typeface="Cambria Math" panose="02040503050406030204" pitchFamily="18" charset="0"/>
                      </a:rPr>
                      <m:t>=</m:t>
                    </m:r>
                    <m:d>
                      <m:dPr>
                        <m:ctrlPr>
                          <a:rPr lang="en-IN" sz="2800" b="0" i="1" smtClean="0">
                            <a:latin typeface="Cambria Math"/>
                          </a:rPr>
                        </m:ctrlPr>
                      </m:dPr>
                      <m:e>
                        <m:r>
                          <a:rPr lang="en-IN" sz="2800" b="0" i="1" smtClean="0">
                            <a:latin typeface="Cambria Math" panose="02040503050406030204" pitchFamily="18" charset="0"/>
                          </a:rPr>
                          <m:t>  </m:t>
                        </m:r>
                        <m:nary>
                          <m:naryPr>
                            <m:chr m:val="∑"/>
                            <m:ctrlPr>
                              <a:rPr lang="en-IN" sz="2800" b="0" i="1" smtClean="0">
                                <a:latin typeface="Cambria Math"/>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=0</m:t>
                            </m:r>
                          </m:sub>
                          <m:sup>
                            <m:r>
                              <a:rPr lang="en-IN" sz="2800" b="0" i="1" smtClean="0">
                                <a:latin typeface="Cambria Math" panose="02040503050406030204" pitchFamily="18" charset="0"/>
                              </a:rPr>
                              <m:t>𝑙𝑒𝑛</m:t>
                            </m:r>
                            <m:r>
                              <a:rPr lang="en-IN" sz="2800" b="0" i="1" smtClean="0">
                                <a:latin typeface="Cambria Math" panose="02040503050406030204" pitchFamily="18" charset="0"/>
                              </a:rPr>
                              <m:t>−1</m:t>
                            </m:r>
                          </m:sup>
                          <m:e>
                            <m:r>
                              <a:rPr lang="en-IN" sz="2800" b="0" i="1" smtClean="0">
                                <a:latin typeface="Cambria Math" panose="02040503050406030204" pitchFamily="18" charset="0"/>
                              </a:rPr>
                              <m:t>  </m:t>
                            </m:r>
                            <m:sSub>
                              <m:sSubPr>
                                <m:ctrlPr>
                                  <a:rPr lang="en-IN" sz="2800" i="1">
                                    <a:latin typeface="Cambria Math"/>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 . </m:t>
                            </m:r>
                            <m:sSup>
                              <m:sSupPr>
                                <m:ctrlPr>
                                  <a:rPr lang="en-IN" sz="2800" i="1">
                                    <a:latin typeface="Cambria Math"/>
                                  </a:rPr>
                                </m:ctrlPr>
                              </m:sSupPr>
                              <m:e>
                                <m:r>
                                  <a:rPr lang="en-IN" sz="2800" b="0" i="1" smtClean="0">
                                    <a:latin typeface="Cambria Math" panose="02040503050406030204" pitchFamily="18" charset="0"/>
                                  </a:rPr>
                                  <m:t>27</m:t>
                                </m:r>
                              </m:e>
                              <m:sup>
                                <m:r>
                                  <a:rPr lang="en-IN" sz="2800" b="0" i="1" smtClean="0">
                                    <a:latin typeface="Cambria Math" panose="02040503050406030204" pitchFamily="18" charset="0"/>
                                  </a:rPr>
                                  <m:t>𝑖</m:t>
                                </m:r>
                              </m:sup>
                            </m:sSup>
                            <m:r>
                              <a:rPr lang="en-IN" sz="2800" b="0" i="1" smtClean="0">
                                <a:latin typeface="Cambria Math" panose="02040503050406030204" pitchFamily="18" charset="0"/>
                              </a:rPr>
                              <m:t>  </m:t>
                            </m:r>
                          </m:e>
                        </m:nary>
                      </m:e>
                    </m:d>
                    <m:r>
                      <m:rPr>
                        <m:sty m:val="p"/>
                      </m:rPr>
                      <a:rPr lang="en-IN" sz="2800" b="0" i="0" smtClean="0">
                        <a:latin typeface="Cambria Math" panose="02040503050406030204" pitchFamily="18" charset="0"/>
                      </a:rPr>
                      <m:t>mod</m:t>
                    </m:r>
                    <m:r>
                      <a:rPr lang="en-IN" sz="2800" b="0" i="0" smtClean="0">
                        <a:latin typeface="Cambria Math" panose="02040503050406030204" pitchFamily="18" charset="0"/>
                      </a:rPr>
                      <m:t> </m:t>
                    </m:r>
                    <m:r>
                      <m:rPr>
                        <m:sty m:val="p"/>
                      </m:rPr>
                      <a:rPr lang="en-IN" sz="2800" b="0" i="0" smtClean="0">
                        <a:latin typeface="Cambria Math" panose="02040503050406030204" pitchFamily="18" charset="0"/>
                      </a:rPr>
                      <m:t>m</m:t>
                    </m:r>
                  </m:oMath>
                </a14:m>
                <a:endParaRPr lang="en-IN" sz="2800" dirty="0" smtClean="0"/>
              </a:p>
              <a:p>
                <a:pPr marL="0" indent="0">
                  <a:buNone/>
                </a:pPr>
                <a:r>
                  <a:rPr lang="en-IN" sz="2800" dirty="0"/>
                  <a:t>	</a:t>
                </a:r>
                <a:r>
                  <a:rPr lang="en-IN" sz="2800" dirty="0" smtClean="0"/>
                  <a:t>	</a:t>
                </a:r>
                <a14:m>
                  <m:oMath xmlns:m="http://schemas.openxmlformats.org/officeDocument/2006/math">
                    <m:r>
                      <a:rPr lang="en-IN" sz="2800" b="0" i="1" smtClean="0">
                        <a:latin typeface="Cambria Math" panose="02040503050406030204" pitchFamily="18" charset="0"/>
                      </a:rPr>
                      <m:t>𝑠</m:t>
                    </m:r>
                    <m:r>
                      <a:rPr lang="en-IN" sz="2800" b="0" i="1" smtClean="0">
                        <a:latin typeface="Cambria Math" panose="02040503050406030204" pitchFamily="18" charset="0"/>
                      </a:rPr>
                      <m:t>= &lt;</m:t>
                    </m:r>
                    <m:sSub>
                      <m:sSubPr>
                        <m:ctrlPr>
                          <a:rPr lang="en-IN" sz="2800" b="0" i="1" smtClean="0">
                            <a:latin typeface="Cambria Math"/>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−1</m:t>
                        </m:r>
                      </m:sub>
                    </m:sSub>
                    <m:sSub>
                      <m:sSubPr>
                        <m:ctrlPr>
                          <a:rPr lang="en-IN" sz="2800" i="1">
                            <a:latin typeface="Cambria Math"/>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𝑙𝑒𝑛</m:t>
                        </m:r>
                        <m:r>
                          <a:rPr lang="en-IN" sz="2800" b="0" i="1" smtClean="0">
                            <a:latin typeface="Cambria Math" panose="02040503050406030204" pitchFamily="18" charset="0"/>
                          </a:rPr>
                          <m:t>−2</m:t>
                        </m:r>
                      </m:sub>
                    </m:sSub>
                    <m:r>
                      <a:rPr lang="en-IN" sz="2800" b="0" i="1" smtClean="0">
                        <a:latin typeface="Cambria Math" panose="02040503050406030204" pitchFamily="18" charset="0"/>
                      </a:rPr>
                      <m:t>…..</m:t>
                    </m:r>
                    <m:sSub>
                      <m:sSubPr>
                        <m:ctrlPr>
                          <a:rPr lang="en-IN" sz="2800" i="1">
                            <a:latin typeface="Cambria Math"/>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0</m:t>
                        </m:r>
                      </m:sub>
                    </m:sSub>
                    <m:r>
                      <a:rPr lang="en-IN" sz="2800" b="0" i="1" smtClean="0">
                        <a:latin typeface="Cambria Math" panose="02040503050406030204" pitchFamily="18" charset="0"/>
                      </a:rPr>
                      <m:t>&gt;</m:t>
                    </m:r>
                  </m:oMath>
                </a14:m>
                <a:endParaRPr lang="en-IN" sz="2800" dirty="0" smtClean="0"/>
              </a:p>
              <a:p>
                <a:endParaRPr lang="en-IN"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719618"/>
                <a:ext cx="8946541" cy="4528781"/>
              </a:xfrm>
              <a:blipFill rotWithShape="0">
                <a:blip r:embed="rId2"/>
                <a:stretch>
                  <a:fillRect l="-341" t="-673"/>
                </a:stretch>
              </a:blipFill>
            </p:spPr>
            <p:txBody>
              <a:bodyPr/>
              <a:lstStyle/>
              <a:p>
                <a:r>
                  <a:rPr lang="en-IN">
                    <a:noFill/>
                  </a:rPr>
                  <a:t> </a:t>
                </a:r>
              </a:p>
            </p:txBody>
          </p:sp>
        </mc:Fallback>
      </mc:AlternateContent>
    </p:spTree>
    <p:extLst>
      <p:ext uri="{BB962C8B-B14F-4D97-AF65-F5344CB8AC3E}">
        <p14:creationId xmlns:p14="http://schemas.microsoft.com/office/powerpoint/2010/main" val="333069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- 1</a:t>
            </a:r>
            <a:endParaRPr lang="en-US" dirty="0"/>
          </a:p>
        </p:txBody>
      </p:sp>
      <p:sp>
        <p:nvSpPr>
          <p:cNvPr id="5" name="Subtitle 4"/>
          <p:cNvSpPr>
            <a:spLocks noGrp="1"/>
          </p:cNvSpPr>
          <p:nvPr>
            <p:ph type="subTitle" idx="1"/>
          </p:nvPr>
        </p:nvSpPr>
        <p:spPr/>
        <p:txBody>
          <a:bodyPr/>
          <a:lstStyle/>
          <a:p>
            <a:r>
              <a:rPr lang="en-US" dirty="0"/>
              <a:t>Hash table using linked list</a:t>
            </a:r>
          </a:p>
          <a:p>
            <a:endParaRPr lang="en-US" dirty="0"/>
          </a:p>
        </p:txBody>
      </p:sp>
    </p:spTree>
    <p:extLst>
      <p:ext uri="{BB962C8B-B14F-4D97-AF65-F5344CB8AC3E}">
        <p14:creationId xmlns:p14="http://schemas.microsoft.com/office/powerpoint/2010/main" val="1604634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4729</TotalTime>
  <Words>3848</Words>
  <Application>Microsoft Office PowerPoint</Application>
  <PresentationFormat>Custom</PresentationFormat>
  <Paragraphs>909</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Ion</vt:lpstr>
      <vt:lpstr>TEXT FILE SEARCH ENGINE</vt:lpstr>
      <vt:lpstr>Objective</vt:lpstr>
      <vt:lpstr>Running the program</vt:lpstr>
      <vt:lpstr>Implementation via Different Techniques</vt:lpstr>
      <vt:lpstr>Preprocessors Directives</vt:lpstr>
      <vt:lpstr>Extracting names of Text Files</vt:lpstr>
      <vt:lpstr>Initializing Data structures Required</vt:lpstr>
      <vt:lpstr>Hash Function used</vt:lpstr>
      <vt:lpstr>Case - 1</vt:lpstr>
      <vt:lpstr>Case 1 - Inserting</vt:lpstr>
      <vt:lpstr>Case 1 – Insertion (Visual Representation)</vt:lpstr>
      <vt:lpstr>Case 1 – Searching </vt:lpstr>
      <vt:lpstr>Case 1 – Searching (Visual Representation)</vt:lpstr>
      <vt:lpstr>Case 1 – Theoretical Analysis</vt:lpstr>
      <vt:lpstr>Case 1 – Pros and Cons</vt:lpstr>
      <vt:lpstr>Case - 2</vt:lpstr>
      <vt:lpstr>Case 2 – Insertion </vt:lpstr>
      <vt:lpstr>Case 2 – Insertion (Visual Representation)</vt:lpstr>
      <vt:lpstr>Case 2 – Insertion (Visual Representation)</vt:lpstr>
      <vt:lpstr>Case 2 – Searching</vt:lpstr>
      <vt:lpstr>Case 2 – Searching (Visual Representation)</vt:lpstr>
      <vt:lpstr>Case 2 – Searching (Visual Representation)</vt:lpstr>
      <vt:lpstr>Case 2 – Theoretical Analysis</vt:lpstr>
      <vt:lpstr>Case 2 – Pros and Cons </vt:lpstr>
      <vt:lpstr>Case - 3</vt:lpstr>
      <vt:lpstr>Case 3 – Insertion </vt:lpstr>
      <vt:lpstr>Case 3 – Insertion (Visual Representation)</vt:lpstr>
      <vt:lpstr>Case 3 – Searching</vt:lpstr>
      <vt:lpstr>Case 3 – Searching (Visual Representation)</vt:lpstr>
      <vt:lpstr>Case 3 – Theoretical Analysis</vt:lpstr>
      <vt:lpstr>Case 3 – Pros and Cons </vt:lpstr>
      <vt:lpstr>Case - 4</vt:lpstr>
      <vt:lpstr>Case 4 – Insertion </vt:lpstr>
      <vt:lpstr>Case 4 – Insertion (Visual Representation)</vt:lpstr>
      <vt:lpstr>Case 4 – Insertion (Visual Representation)</vt:lpstr>
      <vt:lpstr>Case 4 – Searching </vt:lpstr>
      <vt:lpstr>Case 4 – Searching (Visual Representation)</vt:lpstr>
      <vt:lpstr>Case 4 – Searching (Visual Representation)</vt:lpstr>
      <vt:lpstr>Case 4 – Suggestions for fail search</vt:lpstr>
      <vt:lpstr>Case 4 – Theoretical Analysis</vt:lpstr>
      <vt:lpstr>Case 4 – Pros and Cons</vt:lpstr>
      <vt:lpstr>Case - 5</vt:lpstr>
      <vt:lpstr>Case 5 – Insertion </vt:lpstr>
      <vt:lpstr>Case 5 – Insertion (Visual Representation)</vt:lpstr>
      <vt:lpstr>Case 5 – Insertion (Visual Representation)</vt:lpstr>
      <vt:lpstr>Case 5 - Searching</vt:lpstr>
      <vt:lpstr>Case 5 – Searching (Visual Representation)</vt:lpstr>
      <vt:lpstr>Case 5 – Searching (Visual Representation)</vt:lpstr>
      <vt:lpstr>Case 5 – Theoretical Analysis</vt:lpstr>
      <vt:lpstr>Case 5 – Pros and Cons</vt:lpstr>
      <vt:lpstr>Case - 6</vt:lpstr>
      <vt:lpstr>Case 6 – Insertion </vt:lpstr>
      <vt:lpstr>Case 6 – Insertion (Visual Representation)</vt:lpstr>
      <vt:lpstr>Case 6 – Searching</vt:lpstr>
      <vt:lpstr>Case 6 – Searching (Visual Representation)</vt:lpstr>
      <vt:lpstr>Case 6 – Theoretical Analysis</vt:lpstr>
      <vt:lpstr>Case 6 – Theoretical Analysis</vt:lpstr>
      <vt:lpstr>Case 6 – Pros and Cons </vt:lpstr>
      <vt:lpstr>Comparison of all 6 cases</vt:lpstr>
      <vt:lpstr>Conventions used</vt:lpstr>
      <vt:lpstr>Theoretical Comparison (as discussed)</vt:lpstr>
      <vt:lpstr>Statistical Data Analysis</vt:lpstr>
      <vt:lpstr>Statistical Data Analysis</vt:lpstr>
      <vt:lpstr>Statistical Data Analysis</vt:lpstr>
      <vt:lpstr>Statistical Data Analysis</vt:lpstr>
      <vt:lpstr>Statistical Data Analysis</vt:lpstr>
      <vt:lpstr>Comparative Analysis of Build Time</vt:lpstr>
      <vt:lpstr>Comparative Analysis of Search Time</vt:lpstr>
      <vt:lpstr>Comparative Analysis of Space Complexity</vt:lpstr>
      <vt:lpstr>Result</vt:lpstr>
      <vt:lpstr>Thank You</vt:lpstr>
    </vt:vector>
  </TitlesOfParts>
  <Company>IIT Guwahati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File Search Engine</dc:title>
  <dc:creator>dell</dc:creator>
  <cp:lastModifiedBy>Aashutosh</cp:lastModifiedBy>
  <cp:revision>93</cp:revision>
  <dcterms:created xsi:type="dcterms:W3CDTF">2015-04-14T05:34:18Z</dcterms:created>
  <dcterms:modified xsi:type="dcterms:W3CDTF">2018-07-16T06:43:37Z</dcterms:modified>
</cp:coreProperties>
</file>