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4" d="100"/>
          <a:sy n="84" d="100"/>
        </p:scale>
        <p:origin x="-966"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809625"/>
            <a:ext cx="9144000" cy="604837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9047" tIns="9523" rIns="19047" bIns="9523" anchor="ctr"/>
          <a:lstStyle/>
          <a:p>
            <a:pPr algn="ctr">
              <a:defRPr/>
            </a:pPr>
            <a:endParaRPr lang="en-US"/>
          </a:p>
        </p:txBody>
      </p:sp>
      <p:cxnSp>
        <p:nvCxnSpPr>
          <p:cNvPr id="3" name="Straight Connector 2"/>
          <p:cNvCxnSpPr/>
          <p:nvPr userDrawn="1"/>
        </p:nvCxnSpPr>
        <p:spPr>
          <a:xfrm>
            <a:off x="0" y="841375"/>
            <a:ext cx="91440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357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BDF3B-CE9B-49C7-A219-E805A8034AF8}" type="datetimeFigureOut">
              <a:rPr lang="en-US" smtClean="0"/>
              <a:pPr/>
              <a:t>09/04/2019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2DE82-73C4-4775-890A-913B92E6A1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BDF3B-CE9B-49C7-A219-E805A8034AF8}" type="datetimeFigureOut">
              <a:rPr lang="en-US" smtClean="0"/>
              <a:pPr/>
              <a:t>09/04/2019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2DE82-73C4-4775-890A-913B92E6A1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238125" y="450784"/>
            <a:ext cx="8667750" cy="280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06" tIns="9501" rIns="19006" bIns="9501">
            <a:spAutoFit/>
          </a:bodyPr>
          <a:lstStyle/>
          <a:p>
            <a:pPr>
              <a:spcBef>
                <a:spcPct val="50000"/>
              </a:spcBef>
            </a:pPr>
            <a:r>
              <a:rPr lang="en-US" sz="1100" b="1" dirty="0"/>
              <a:t>    </a:t>
            </a:r>
            <a:r>
              <a:rPr lang="en-US" sz="1100" b="1" dirty="0" smtClean="0"/>
              <a:t>Department of computer engineering,</a:t>
            </a:r>
            <a:r>
              <a:rPr lang="en-US" sz="1100" b="1" dirty="0" smtClean="0"/>
              <a:t> </a:t>
            </a:r>
            <a:r>
              <a:rPr lang="en-US" sz="1100" b="1" dirty="0" err="1"/>
              <a:t>Theem</a:t>
            </a:r>
            <a:r>
              <a:rPr lang="en-US" sz="1100" b="1" dirty="0"/>
              <a:t> College of </a:t>
            </a:r>
            <a:r>
              <a:rPr lang="en-US" sz="1100" b="1" dirty="0" err="1" smtClean="0"/>
              <a:t>Engineering,Mumbai</a:t>
            </a:r>
            <a:r>
              <a:rPr lang="en-US" sz="1100" b="1" dirty="0" smtClean="0"/>
              <a:t> university</a:t>
            </a:r>
            <a:r>
              <a:rPr lang="en-US" sz="1000" b="1" dirty="0">
                <a:latin typeface="Georgia" charset="0"/>
                <a:cs typeface="Georgia" charset="0"/>
              </a:rPr>
              <a:t/>
            </a:r>
            <a:br>
              <a:rPr lang="en-US" sz="1000" b="1" dirty="0">
                <a:latin typeface="Georgia" charset="0"/>
                <a:cs typeface="Georgia" charset="0"/>
              </a:rPr>
            </a:br>
            <a:endParaRPr lang="en-US" sz="600" b="1" dirty="0">
              <a:latin typeface="Georgia" charset="0"/>
              <a:cs typeface="Georgia" charset="0"/>
            </a:endParaRPr>
          </a:p>
        </p:txBody>
      </p:sp>
      <p:sp>
        <p:nvSpPr>
          <p:cNvPr id="14338" name="TextBox 91"/>
          <p:cNvSpPr txBox="1">
            <a:spLocks noChangeArrowheads="1"/>
          </p:cNvSpPr>
          <p:nvPr/>
        </p:nvSpPr>
        <p:spPr bwMode="auto">
          <a:xfrm>
            <a:off x="238125" y="127001"/>
            <a:ext cx="8667750" cy="296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9047" tIns="9523" rIns="19047" bIns="9523">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1800" b="1" dirty="0" smtClean="0"/>
              <a:t>                                    Online Book Store</a:t>
            </a:r>
            <a:endParaRPr lang="en-US" sz="1800" dirty="0">
              <a:solidFill>
                <a:schemeClr val="tx2"/>
              </a:solidFill>
              <a:latin typeface="Arial Black" charset="0"/>
            </a:endParaRPr>
          </a:p>
        </p:txBody>
      </p:sp>
      <p:sp>
        <p:nvSpPr>
          <p:cNvPr id="14340" name="Rectangle 33"/>
          <p:cNvSpPr>
            <a:spLocks noChangeArrowheads="1"/>
          </p:cNvSpPr>
          <p:nvPr/>
        </p:nvSpPr>
        <p:spPr bwMode="auto">
          <a:xfrm>
            <a:off x="238125" y="3692591"/>
            <a:ext cx="2047875" cy="295903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74988" tIns="74988" rIns="74988" bIns="74988"/>
          <a:lstStyle/>
          <a:p>
            <a:pPr>
              <a:spcBef>
                <a:spcPct val="50000"/>
              </a:spcBef>
            </a:pPr>
            <a:r>
              <a:rPr lang="en-GB" sz="800" b="1" u="sng" dirty="0">
                <a:solidFill>
                  <a:schemeClr val="tx2"/>
                </a:solidFill>
              </a:rPr>
              <a:t>ABTRACT</a:t>
            </a:r>
            <a:endParaRPr lang="en-GB" sz="800" b="1" dirty="0">
              <a:solidFill>
                <a:srgbClr val="CC3300"/>
              </a:solidFill>
            </a:endParaRPr>
          </a:p>
          <a:p>
            <a:r>
              <a:rPr lang="en-US" sz="600" dirty="0">
                <a:latin typeface="Times New Roman" pitchFamily="18" charset="0"/>
                <a:cs typeface="Times New Roman" pitchFamily="18" charset="0"/>
              </a:rPr>
              <a:t> </a:t>
            </a:r>
            <a:r>
              <a:rPr lang="en-US" sz="600" dirty="0" smtClean="0">
                <a:latin typeface="Times New Roman" pitchFamily="18" charset="0"/>
                <a:cs typeface="Times New Roman" pitchFamily="18" charset="0"/>
              </a:rPr>
              <a:t>An online bookstore software projects that acts as a central database containing various books in stock along with their title, author and cost. This project is a website that acts as a central book store. </a:t>
            </a:r>
            <a:r>
              <a:rPr lang="en-US" sz="600" dirty="0" smtClean="0">
                <a:latin typeface="Times New Roman" pitchFamily="18" charset="0"/>
                <a:cs typeface="Times New Roman" pitchFamily="18" charset="0"/>
              </a:rPr>
              <a:t>The </a:t>
            </a:r>
            <a:r>
              <a:rPr lang="en-US" sz="600" dirty="0" err="1" smtClean="0">
                <a:latin typeface="Times New Roman" pitchFamily="18" charset="0"/>
                <a:cs typeface="Times New Roman" pitchFamily="18" charset="0"/>
              </a:rPr>
              <a:t>sql</a:t>
            </a:r>
            <a:r>
              <a:rPr lang="en-US" sz="600" dirty="0" smtClean="0">
                <a:latin typeface="Times New Roman" pitchFamily="18" charset="0"/>
                <a:cs typeface="Times New Roman" pitchFamily="18" charset="0"/>
              </a:rPr>
              <a:t> database stores various book related details. A user visiting the website can see a wide range of books arranged in respective categories. The user may select desired book and view its </a:t>
            </a:r>
            <a:r>
              <a:rPr lang="en-US" sz="600" dirty="0" err="1" smtClean="0">
                <a:latin typeface="Times New Roman" pitchFamily="18" charset="0"/>
                <a:cs typeface="Times New Roman" pitchFamily="18" charset="0"/>
              </a:rPr>
              <a:t>price.Once</a:t>
            </a:r>
            <a:r>
              <a:rPr lang="en-US" sz="600" dirty="0" smtClean="0">
                <a:latin typeface="Times New Roman" pitchFamily="18" charset="0"/>
                <a:cs typeface="Times New Roman" pitchFamily="18" charset="0"/>
              </a:rPr>
              <a:t> </a:t>
            </a:r>
            <a:r>
              <a:rPr lang="en-US" sz="600" dirty="0" smtClean="0">
                <a:latin typeface="Times New Roman" pitchFamily="18" charset="0"/>
                <a:cs typeface="Times New Roman" pitchFamily="18" charset="0"/>
              </a:rPr>
              <a:t>the user selects a book , he then has to fill in a form and the book is booked for the user</a:t>
            </a:r>
            <a:r>
              <a:rPr lang="en-US" sz="600" dirty="0" smtClean="0">
                <a:latin typeface="Times New Roman" pitchFamily="18" charset="0"/>
                <a:cs typeface="Times New Roman" pitchFamily="18" charset="0"/>
              </a:rPr>
              <a:t>.</a:t>
            </a:r>
          </a:p>
          <a:p>
            <a:endParaRPr lang="en-US" sz="600" dirty="0" smtClean="0">
              <a:latin typeface="Times New Roman" pitchFamily="18" charset="0"/>
              <a:cs typeface="Times New Roman" pitchFamily="18" charset="0"/>
            </a:endParaRPr>
          </a:p>
          <a:p>
            <a:r>
              <a:rPr lang="en-IN" sz="600" dirty="0" smtClean="0">
                <a:latin typeface="Times New Roman" pitchFamily="18" charset="0"/>
                <a:cs typeface="Times New Roman" pitchFamily="18" charset="0"/>
              </a:rPr>
              <a:t>The </a:t>
            </a:r>
            <a:r>
              <a:rPr lang="en-IN" sz="600" dirty="0" smtClean="0">
                <a:latin typeface="Times New Roman" pitchFamily="18" charset="0"/>
                <a:cs typeface="Times New Roman" pitchFamily="18" charset="0"/>
              </a:rPr>
              <a:t>business-to-consumer aspect of electronic commerce </a:t>
            </a:r>
            <a:r>
              <a:rPr lang="en-IN" sz="600" dirty="0" smtClean="0">
                <a:latin typeface="Times New Roman" pitchFamily="18" charset="0"/>
                <a:cs typeface="Times New Roman" pitchFamily="18" charset="0"/>
              </a:rPr>
              <a:t>is </a:t>
            </a:r>
            <a:r>
              <a:rPr lang="en-IN" sz="600" dirty="0" smtClean="0">
                <a:latin typeface="Times New Roman" pitchFamily="18" charset="0"/>
                <a:cs typeface="Times New Roman" pitchFamily="18" charset="0"/>
              </a:rPr>
              <a:t>the most visible business use of the World Wide Web. The primary goal of an e-commerce site is to sell goods and services online. This project deals with developing an e-commerce website for Online Book Sale. It provides the user with a </a:t>
            </a:r>
            <a:r>
              <a:rPr lang="en-IN" sz="600" dirty="0" err="1" smtClean="0">
                <a:latin typeface="Times New Roman" pitchFamily="18" charset="0"/>
                <a:cs typeface="Times New Roman" pitchFamily="18" charset="0"/>
              </a:rPr>
              <a:t>catalog</a:t>
            </a:r>
            <a:r>
              <a:rPr lang="en-IN" sz="600" dirty="0" smtClean="0">
                <a:latin typeface="Times New Roman" pitchFamily="18" charset="0"/>
                <a:cs typeface="Times New Roman" pitchFamily="18" charset="0"/>
              </a:rPr>
              <a:t> of different books available for purchase in the store. In order to facilitate online purchase a shopping cart is provided to the user. </a:t>
            </a:r>
            <a:r>
              <a:rPr lang="en-IN" sz="600" dirty="0" smtClean="0">
                <a:latin typeface="Times New Roman" pitchFamily="18" charset="0"/>
                <a:cs typeface="Times New Roman" pitchFamily="18" charset="0"/>
              </a:rPr>
              <a:t>In </a:t>
            </a:r>
            <a:r>
              <a:rPr lang="en-IN" sz="600" dirty="0" smtClean="0">
                <a:latin typeface="Times New Roman" pitchFamily="18" charset="0"/>
                <a:cs typeface="Times New Roman" pitchFamily="18" charset="0"/>
              </a:rPr>
              <a:t>order to develop an e-commerce website, a number of Technologies must be studied and understood. These include multi-tiered architecture, server and client side scripting techniques, implementation technologies such as PHP, programming language (such as JavaScript, and HTML), relational databases (such as </a:t>
            </a:r>
            <a:r>
              <a:rPr lang="en-IN" sz="600" dirty="0" smtClean="0">
                <a:latin typeface="Times New Roman" pitchFamily="18" charset="0"/>
                <a:cs typeface="Times New Roman" pitchFamily="18" charset="0"/>
              </a:rPr>
              <a:t>SQL</a:t>
            </a:r>
            <a:r>
              <a:rPr lang="en-IN" sz="600" dirty="0" smtClean="0">
                <a:latin typeface="Times New Roman" pitchFamily="18" charset="0"/>
                <a:cs typeface="Times New Roman" pitchFamily="18" charset="0"/>
              </a:rPr>
              <a:t>, Access). This is a project with the objective to develop a basic website where a consumer is provided with a shopping cart application and also to know about the technologies used to develop such an application. This document will discuss each of the underlying technologies to create and implement an e-book store.</a:t>
            </a:r>
            <a:endParaRPr lang="en-US" sz="600" dirty="0" smtClean="0">
              <a:latin typeface="Times New Roman" pitchFamily="18" charset="0"/>
              <a:cs typeface="Times New Roman" pitchFamily="18" charset="0"/>
            </a:endParaRPr>
          </a:p>
          <a:p>
            <a:endParaRPr lang="en-US" sz="600" dirty="0">
              <a:latin typeface="Times New Roman" pitchFamily="18" charset="0"/>
              <a:cs typeface="Times New Roman" pitchFamily="18" charset="0"/>
            </a:endParaRPr>
          </a:p>
        </p:txBody>
      </p:sp>
      <p:sp>
        <p:nvSpPr>
          <p:cNvPr id="14341" name="Rectangle 49"/>
          <p:cNvSpPr>
            <a:spLocks noChangeArrowheads="1"/>
          </p:cNvSpPr>
          <p:nvPr/>
        </p:nvSpPr>
        <p:spPr bwMode="auto">
          <a:xfrm>
            <a:off x="228600" y="1143000"/>
            <a:ext cx="2047875" cy="2286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74988" tIns="74988" rIns="74988" bIns="74988"/>
          <a:lstStyle/>
          <a:p>
            <a:pPr>
              <a:spcBef>
                <a:spcPct val="50000"/>
              </a:spcBef>
            </a:pPr>
            <a:r>
              <a:rPr lang="en-GB" sz="800" b="1" u="sng" dirty="0">
                <a:solidFill>
                  <a:schemeClr val="tx2"/>
                </a:solidFill>
              </a:rPr>
              <a:t>INTRODUCTION</a:t>
            </a:r>
          </a:p>
          <a:p>
            <a:pPr algn="just"/>
            <a:r>
              <a:rPr lang="en-US" sz="600" b="1" dirty="0" smtClean="0">
                <a:latin typeface="Times New Roman" pitchFamily="18" charset="0"/>
                <a:cs typeface="Times New Roman" pitchFamily="18" charset="0"/>
              </a:rPr>
              <a:t> </a:t>
            </a:r>
            <a:r>
              <a:rPr lang="en-IN" sz="600" dirty="0" smtClean="0"/>
              <a:t>This project Online Book Store has been developed on </a:t>
            </a:r>
            <a:r>
              <a:rPr lang="en-IN" sz="600" dirty="0" smtClean="0"/>
              <a:t>PYTHON using </a:t>
            </a:r>
            <a:r>
              <a:rPr lang="en-IN" sz="600" dirty="0" err="1" smtClean="0"/>
              <a:t>Django</a:t>
            </a:r>
            <a:r>
              <a:rPr lang="en-IN" sz="600" dirty="0" smtClean="0"/>
              <a:t> HTML </a:t>
            </a:r>
            <a:r>
              <a:rPr lang="en-IN" sz="600" dirty="0" smtClean="0"/>
              <a:t>and </a:t>
            </a:r>
            <a:r>
              <a:rPr lang="en-IN" sz="600" dirty="0" err="1" smtClean="0"/>
              <a:t>sql.The</a:t>
            </a:r>
            <a:r>
              <a:rPr lang="en-IN" sz="600" dirty="0" smtClean="0"/>
              <a:t> </a:t>
            </a:r>
            <a:r>
              <a:rPr lang="en-IN" sz="600" dirty="0" smtClean="0"/>
              <a:t>main objective for developing this project was to sell book online. This project intends different types of forms with many types of book but on my online site you will find all semester books of Mumbai University. </a:t>
            </a:r>
            <a:r>
              <a:rPr lang="en-IN" sz="600" dirty="0" smtClean="0"/>
              <a:t>It helps </a:t>
            </a:r>
            <a:r>
              <a:rPr lang="en-IN" sz="600" dirty="0" smtClean="0"/>
              <a:t>to buy, sell books online by internet connection. It can manage purchasing of book online, customer can choose many types of books categories, online payments, delivery service etc. This project provides a lot of features to manage in very well manner, This project contains a lot of advance modules which makes the back end system very powerful.</a:t>
            </a:r>
            <a:endParaRPr lang="en-US" sz="600" dirty="0" smtClean="0"/>
          </a:p>
          <a:p>
            <a:pPr algn="just"/>
            <a:r>
              <a:rPr lang="en-IN" sz="600" dirty="0" smtClean="0"/>
              <a:t>The Online Bookstore Project is the project through which one will be able to buy and sell the books through online mode. People will be very lazy to go the book store to buy that book. </a:t>
            </a:r>
            <a:r>
              <a:rPr lang="en-IN" sz="600" dirty="0" smtClean="0"/>
              <a:t>It </a:t>
            </a:r>
            <a:r>
              <a:rPr lang="en-IN" sz="600" dirty="0" smtClean="0"/>
              <a:t>will also help in saving the time, energy etc. It will be also useful for the small vendors to sell their books online and make more profit out of it. You will be able to buy the books at anytime from anywhere.</a:t>
            </a:r>
            <a:endParaRPr lang="en-US" sz="600" dirty="0" smtClean="0"/>
          </a:p>
          <a:p>
            <a:pPr algn="just"/>
            <a:r>
              <a:rPr lang="en-IN" sz="600" dirty="0" smtClean="0"/>
              <a:t>It </a:t>
            </a:r>
            <a:r>
              <a:rPr lang="en-IN" sz="600" dirty="0" smtClean="0"/>
              <a:t>can also help in the improvement of the business of small </a:t>
            </a:r>
            <a:r>
              <a:rPr lang="en-IN" sz="600" dirty="0" smtClean="0"/>
              <a:t>book </a:t>
            </a:r>
            <a:r>
              <a:rPr lang="en-IN" sz="600" dirty="0" smtClean="0"/>
              <a:t>vendors to sell their books at ease. </a:t>
            </a:r>
            <a:endParaRPr lang="en-US" sz="600" dirty="0"/>
          </a:p>
        </p:txBody>
      </p:sp>
      <p:sp>
        <p:nvSpPr>
          <p:cNvPr id="14342" name="Rectangle 7"/>
          <p:cNvSpPr>
            <a:spLocks noChangeArrowheads="1"/>
          </p:cNvSpPr>
          <p:nvPr/>
        </p:nvSpPr>
        <p:spPr bwMode="auto">
          <a:xfrm>
            <a:off x="2438400" y="1143000"/>
            <a:ext cx="2047875" cy="55721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74988" tIns="74988" rIns="74988" bIns="74988"/>
          <a:lstStyle/>
          <a:p>
            <a:pPr marL="79362" indent="-79362">
              <a:spcBef>
                <a:spcPct val="50000"/>
              </a:spcBef>
            </a:pPr>
            <a:r>
              <a:rPr lang="en-GB" sz="800" b="1" u="sng" dirty="0" smtClean="0">
                <a:solidFill>
                  <a:schemeClr val="tx2"/>
                </a:solidFill>
              </a:rPr>
              <a:t>METHOD/working</a:t>
            </a:r>
            <a:endParaRPr lang="en-GB" sz="800" b="1" dirty="0">
              <a:solidFill>
                <a:srgbClr val="CC3300"/>
              </a:solidFill>
            </a:endParaRPr>
          </a:p>
          <a:p>
            <a:r>
              <a:rPr lang="en-IN" sz="600" b="1" dirty="0"/>
              <a:t> </a:t>
            </a:r>
            <a:endParaRPr lang="en-US" sz="600" dirty="0"/>
          </a:p>
        </p:txBody>
      </p:sp>
      <p:sp>
        <p:nvSpPr>
          <p:cNvPr id="14343" name="Rectangle 51"/>
          <p:cNvSpPr>
            <a:spLocks noChangeArrowheads="1"/>
          </p:cNvSpPr>
          <p:nvPr/>
        </p:nvSpPr>
        <p:spPr bwMode="auto">
          <a:xfrm>
            <a:off x="4651375" y="1079500"/>
            <a:ext cx="2047875" cy="55721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74988" tIns="74988" rIns="74988" bIns="74988"/>
          <a:lstStyle/>
          <a:p>
            <a:pPr>
              <a:spcBef>
                <a:spcPct val="50000"/>
              </a:spcBef>
            </a:pPr>
            <a:r>
              <a:rPr lang="en-GB" sz="800" b="1" u="sng" dirty="0">
                <a:solidFill>
                  <a:schemeClr val="tx2"/>
                </a:solidFill>
              </a:rPr>
              <a:t>RESULTS</a:t>
            </a:r>
            <a:endParaRPr lang="en-GB" sz="800" b="1" dirty="0">
              <a:solidFill>
                <a:srgbClr val="CC3300"/>
              </a:solidFill>
            </a:endParaRPr>
          </a:p>
          <a:p>
            <a:endParaRPr lang="en-US" sz="600" dirty="0">
              <a:latin typeface="Georgia" charset="0"/>
              <a:cs typeface="Georgia" charset="0"/>
            </a:endParaRPr>
          </a:p>
          <a:p>
            <a:r>
              <a:rPr lang="en-US" sz="600" b="1" dirty="0">
                <a:latin typeface="Georgia" charset="0"/>
                <a:cs typeface="Georgia" charset="0"/>
              </a:rPr>
              <a:t>Images</a:t>
            </a:r>
            <a:endParaRPr lang="en-US" sz="600" dirty="0">
              <a:latin typeface="Georgia" charset="0"/>
              <a:cs typeface="Georgia" charset="0"/>
            </a:endParaRPr>
          </a:p>
          <a:p>
            <a:r>
              <a:rPr lang="en-US" sz="600" dirty="0">
                <a:latin typeface="Georgia" charset="0"/>
                <a:cs typeface="Georgia" charset="0"/>
              </a:rPr>
              <a:t>TIFFs are the preferred file format for images appearing in printed posters. Avoid the use of low-resolution </a:t>
            </a:r>
            <a:r>
              <a:rPr lang="en-US" sz="600" dirty="0" err="1">
                <a:latin typeface="Georgia" charset="0"/>
                <a:cs typeface="Georgia" charset="0"/>
              </a:rPr>
              <a:t>jpgs</a:t>
            </a:r>
            <a:r>
              <a:rPr lang="en-US" sz="600" dirty="0">
                <a:latin typeface="Georgia" charset="0"/>
                <a:cs typeface="Georgia" charset="0"/>
              </a:rPr>
              <a:t>, especially those downloaded from the Internet, as they will reproduce poorly.</a:t>
            </a:r>
          </a:p>
          <a:p>
            <a:r>
              <a:rPr lang="en-US" sz="600" dirty="0">
                <a:latin typeface="Georgia" charset="0"/>
                <a:cs typeface="Georgia" charset="0"/>
              </a:rPr>
              <a:t> </a:t>
            </a:r>
          </a:p>
          <a:p>
            <a:r>
              <a:rPr lang="en-US" sz="600" dirty="0">
                <a:latin typeface="Georgia" charset="0"/>
                <a:cs typeface="Georgia" charset="0"/>
              </a:rPr>
              <a:t>In order to insert an image, use the menu toolbar at the top of your screen. </a:t>
            </a:r>
          </a:p>
          <a:p>
            <a:endParaRPr lang="en-US" sz="600" dirty="0">
              <a:latin typeface="Georgia" charset="0"/>
              <a:cs typeface="Georgia" charset="0"/>
            </a:endParaRPr>
          </a:p>
          <a:p>
            <a:r>
              <a:rPr lang="en-US" sz="600" dirty="0">
                <a:latin typeface="Georgia" charset="0"/>
                <a:cs typeface="Georgia" charset="0"/>
              </a:rPr>
              <a:t>Select:</a:t>
            </a:r>
          </a:p>
          <a:p>
            <a:r>
              <a:rPr lang="en-US" sz="600" dirty="0">
                <a:latin typeface="Georgia" charset="0"/>
                <a:cs typeface="Georgia" charset="0"/>
              </a:rPr>
              <a:t>1  Insert</a:t>
            </a:r>
          </a:p>
          <a:p>
            <a:r>
              <a:rPr lang="en-US" sz="600" dirty="0">
                <a:latin typeface="Georgia" charset="0"/>
                <a:cs typeface="Georgia" charset="0"/>
              </a:rPr>
              <a:t>2  Picture</a:t>
            </a:r>
          </a:p>
          <a:p>
            <a:r>
              <a:rPr lang="en-US" sz="600" dirty="0">
                <a:latin typeface="Georgia" charset="0"/>
                <a:cs typeface="Georgia" charset="0"/>
              </a:rPr>
              <a:t>3  From file </a:t>
            </a:r>
          </a:p>
          <a:p>
            <a:r>
              <a:rPr lang="en-US" sz="600" dirty="0">
                <a:latin typeface="Georgia" charset="0"/>
                <a:cs typeface="Georgia" charset="0"/>
              </a:rPr>
              <a:t>4  Find and select the correct file on your computer</a:t>
            </a:r>
          </a:p>
          <a:p>
            <a:r>
              <a:rPr lang="en-US" sz="600" dirty="0">
                <a:latin typeface="Georgia" charset="0"/>
                <a:cs typeface="Georgia" charset="0"/>
              </a:rPr>
              <a:t>5  Press OK</a:t>
            </a:r>
          </a:p>
          <a:p>
            <a:r>
              <a:rPr lang="en-US" sz="600" dirty="0">
                <a:latin typeface="Georgia" charset="0"/>
                <a:cs typeface="Georgia" charset="0"/>
              </a:rPr>
              <a:t> </a:t>
            </a:r>
          </a:p>
          <a:p>
            <a:r>
              <a:rPr lang="en-US" sz="600" dirty="0">
                <a:latin typeface="Georgia" charset="0"/>
                <a:cs typeface="Georgia" charset="0"/>
              </a:rPr>
              <a:t>Be aware of the image size you are importing.  </a:t>
            </a:r>
          </a:p>
          <a:p>
            <a:pPr>
              <a:spcBef>
                <a:spcPct val="50000"/>
              </a:spcBef>
            </a:pPr>
            <a:endParaRPr lang="en-US" sz="800" b="1" dirty="0">
              <a:solidFill>
                <a:srgbClr val="CC3300"/>
              </a:solidFill>
            </a:endParaRPr>
          </a:p>
        </p:txBody>
      </p:sp>
      <p:sp>
        <p:nvSpPr>
          <p:cNvPr id="14344" name="Rectangle 52"/>
          <p:cNvSpPr>
            <a:spLocks noChangeArrowheads="1"/>
          </p:cNvSpPr>
          <p:nvPr/>
        </p:nvSpPr>
        <p:spPr bwMode="auto">
          <a:xfrm>
            <a:off x="6858000" y="1079500"/>
            <a:ext cx="2047875" cy="2540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74988" tIns="74988" rIns="74988" bIns="74988"/>
          <a:lstStyle/>
          <a:p>
            <a:pPr>
              <a:spcBef>
                <a:spcPct val="50000"/>
              </a:spcBef>
            </a:pPr>
            <a:r>
              <a:rPr lang="en-GB" sz="800" b="1" u="sng" dirty="0" smtClean="0">
                <a:solidFill>
                  <a:schemeClr val="tx2"/>
                </a:solidFill>
              </a:rPr>
              <a:t>ARCHITECTURE</a:t>
            </a:r>
          </a:p>
          <a:p>
            <a:pPr>
              <a:spcBef>
                <a:spcPct val="50000"/>
              </a:spcBef>
            </a:pPr>
            <a:r>
              <a:rPr lang="en-IN" sz="800" dirty="0" smtClean="0"/>
              <a:t>Fig provides the full view on the system flow of the online books </a:t>
            </a:r>
            <a:r>
              <a:rPr lang="en-IN" sz="800" dirty="0" err="1" smtClean="0"/>
              <a:t>catalog</a:t>
            </a:r>
            <a:r>
              <a:rPr lang="en-IN" sz="800" dirty="0" smtClean="0"/>
              <a:t>. As demonstrated, users are exposed to five (4) different links which are the main functions of this website through the home page.</a:t>
            </a:r>
            <a:endParaRPr lang="en-US" sz="800" dirty="0" smtClean="0"/>
          </a:p>
          <a:p>
            <a:pPr>
              <a:spcBef>
                <a:spcPct val="50000"/>
              </a:spcBef>
            </a:pPr>
            <a:endParaRPr lang="en-GB" sz="800" b="1" u="sng" dirty="0" smtClean="0">
              <a:solidFill>
                <a:schemeClr val="tx2"/>
              </a:solidFill>
            </a:endParaRPr>
          </a:p>
          <a:p>
            <a:pPr>
              <a:spcBef>
                <a:spcPct val="50000"/>
              </a:spcBef>
            </a:pPr>
            <a:endParaRPr lang="en-GB" sz="800" b="1" u="sng" dirty="0" smtClean="0">
              <a:solidFill>
                <a:schemeClr val="tx2"/>
              </a:solidFill>
            </a:endParaRPr>
          </a:p>
          <a:p>
            <a:pPr>
              <a:spcBef>
                <a:spcPct val="50000"/>
              </a:spcBef>
            </a:pPr>
            <a:endParaRPr lang="en-GB" sz="800" b="1" u="sng" dirty="0">
              <a:solidFill>
                <a:schemeClr val="tx2"/>
              </a:solidFill>
            </a:endParaRPr>
          </a:p>
          <a:p>
            <a:endParaRPr lang="en-US" sz="600" dirty="0"/>
          </a:p>
          <a:p>
            <a:endParaRPr lang="en-US" sz="600" dirty="0">
              <a:latin typeface="Georgia" charset="0"/>
              <a:cs typeface="Georgia" charset="0"/>
            </a:endParaRPr>
          </a:p>
        </p:txBody>
      </p:sp>
      <p:sp>
        <p:nvSpPr>
          <p:cNvPr id="14346" name="Rectangle 34"/>
          <p:cNvSpPr>
            <a:spLocks noChangeArrowheads="1"/>
          </p:cNvSpPr>
          <p:nvPr/>
        </p:nvSpPr>
        <p:spPr bwMode="auto">
          <a:xfrm>
            <a:off x="6855024" y="3762375"/>
            <a:ext cx="2047875" cy="28670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74988" tIns="74988" rIns="74988" bIns="74988"/>
          <a:lstStyle/>
          <a:p>
            <a:pPr>
              <a:spcBef>
                <a:spcPct val="50000"/>
              </a:spcBef>
            </a:pPr>
            <a:r>
              <a:rPr lang="en-GB" sz="800" b="1" u="sng" dirty="0">
                <a:solidFill>
                  <a:schemeClr val="tx2"/>
                </a:solidFill>
              </a:rPr>
              <a:t>CONCLUSIONS</a:t>
            </a:r>
          </a:p>
          <a:p>
            <a:pPr algn="just"/>
            <a:endParaRPr lang="en-US" sz="600" dirty="0">
              <a:latin typeface="Times New Roman" pitchFamily="18" charset="0"/>
              <a:cs typeface="Times New Roman" pitchFamily="18" charset="0"/>
            </a:endParaRPr>
          </a:p>
          <a:p>
            <a:pPr algn="just"/>
            <a:r>
              <a:rPr lang="en-US" sz="600" dirty="0" smtClean="0">
                <a:latin typeface="Times New Roman" pitchFamily="18" charset="0"/>
                <a:cs typeface="Times New Roman" pitchFamily="18" charset="0"/>
              </a:rPr>
              <a:t>Basic functionalities of this website are book search, shopping cart and bookstore personnel administration area which includes subject name, </a:t>
            </a:r>
            <a:r>
              <a:rPr lang="en-US" sz="600" dirty="0" err="1" smtClean="0">
                <a:latin typeface="Times New Roman" pitchFamily="18" charset="0"/>
                <a:cs typeface="Times New Roman" pitchFamily="18" charset="0"/>
              </a:rPr>
              <a:t>authers</a:t>
            </a:r>
            <a:r>
              <a:rPr lang="en-US" sz="600" dirty="0" smtClean="0">
                <a:latin typeface="Times New Roman" pitchFamily="18" charset="0"/>
                <a:cs typeface="Times New Roman" pitchFamily="18" charset="0"/>
              </a:rPr>
              <a:t> </a:t>
            </a:r>
            <a:r>
              <a:rPr lang="en-US" sz="600" dirty="0" smtClean="0">
                <a:latin typeface="Times New Roman" pitchFamily="18" charset="0"/>
                <a:cs typeface="Times New Roman" pitchFamily="18" charset="0"/>
              </a:rPr>
              <a:t>name.</a:t>
            </a:r>
            <a:endParaRPr lang="en-US" sz="600" dirty="0" smtClean="0">
              <a:latin typeface="Times New Roman" pitchFamily="18" charset="0"/>
              <a:cs typeface="Times New Roman" pitchFamily="18" charset="0"/>
            </a:endParaRPr>
          </a:p>
          <a:p>
            <a:pPr algn="just"/>
            <a:r>
              <a:rPr lang="en-US" sz="600" dirty="0" smtClean="0">
                <a:latin typeface="Times New Roman" pitchFamily="18" charset="0"/>
                <a:cs typeface="Times New Roman" pitchFamily="18" charset="0"/>
              </a:rPr>
              <a:t>This research project could be extended so that in the future the lecturers and students could purchase the books online. The concept of the e-commerce and security need to be apply in order to make sure that the system is secured while they are doing the transaction.</a:t>
            </a:r>
          </a:p>
          <a:p>
            <a:pPr algn="just"/>
            <a:r>
              <a:rPr lang="en-US" sz="600" dirty="0" smtClean="0">
                <a:latin typeface="Times New Roman" pitchFamily="18" charset="0"/>
                <a:cs typeface="Times New Roman" pitchFamily="18" charset="0"/>
              </a:rPr>
              <a:t>Web prototype gives a basic idea of how the outcome design of  Online Bookstore will look like, based on the research being done. It acts as a guide for developers to create an integrated web platform suited to user’s requirement, </a:t>
            </a:r>
            <a:r>
              <a:rPr lang="en-US" sz="600" dirty="0" err="1" smtClean="0">
                <a:latin typeface="Times New Roman" pitchFamily="18" charset="0"/>
                <a:cs typeface="Times New Roman" pitchFamily="18" charset="0"/>
              </a:rPr>
              <a:t>userfriendly</a:t>
            </a:r>
            <a:r>
              <a:rPr lang="en-US" sz="600" dirty="0" smtClean="0">
                <a:latin typeface="Times New Roman" pitchFamily="18" charset="0"/>
                <a:cs typeface="Times New Roman" pitchFamily="18" charset="0"/>
              </a:rPr>
              <a:t> and most important, its functionality</a:t>
            </a:r>
            <a:r>
              <a:rPr lang="en-US" sz="600" dirty="0" smtClean="0">
                <a:latin typeface="Times New Roman" pitchFamily="18" charset="0"/>
                <a:cs typeface="Times New Roman" pitchFamily="18" charset="0"/>
              </a:rPr>
              <a:t>.</a:t>
            </a:r>
          </a:p>
          <a:p>
            <a:pPr algn="just"/>
            <a:endParaRPr lang="en-US" sz="600" dirty="0" smtClean="0">
              <a:latin typeface="Times New Roman" pitchFamily="18" charset="0"/>
              <a:cs typeface="Times New Roman" pitchFamily="18" charset="0"/>
            </a:endParaRPr>
          </a:p>
          <a:p>
            <a:pPr algn="just"/>
            <a:r>
              <a:rPr lang="en-US" sz="600" dirty="0" smtClean="0">
                <a:latin typeface="Times New Roman" pitchFamily="18" charset="0"/>
                <a:cs typeface="Times New Roman" pitchFamily="18" charset="0"/>
              </a:rPr>
              <a:t>Hence Online bookstores has existed and being utilized</a:t>
            </a:r>
          </a:p>
          <a:p>
            <a:pPr algn="just"/>
            <a:r>
              <a:rPr lang="en-IN" sz="600" dirty="0"/>
              <a:t> </a:t>
            </a:r>
            <a:endParaRPr lang="en-US" sz="600" dirty="0">
              <a:latin typeface="Georgia" charset="0"/>
              <a:cs typeface="Georgia" charset="0"/>
            </a:endParaRPr>
          </a:p>
        </p:txBody>
      </p:sp>
      <p:sp>
        <p:nvSpPr>
          <p:cNvPr id="14347" name="Rectangle 13"/>
          <p:cNvSpPr>
            <a:spLocks noChangeArrowheads="1"/>
          </p:cNvSpPr>
          <p:nvPr/>
        </p:nvSpPr>
        <p:spPr bwMode="auto">
          <a:xfrm>
            <a:off x="4746625" y="5474229"/>
            <a:ext cx="1857375" cy="749763"/>
          </a:xfrm>
          <a:prstGeom prst="rect">
            <a:avLst/>
          </a:prstGeom>
          <a:solidFill>
            <a:srgbClr val="EEEEEE"/>
          </a:solidFill>
          <a:ln w="9525">
            <a:solidFill>
              <a:schemeClr val="tx1"/>
            </a:solidFill>
            <a:miter lim="800000"/>
            <a:headEnd/>
            <a:tailEnd/>
          </a:ln>
        </p:spPr>
        <p:txBody>
          <a:bodyPr wrap="none" lIns="19047" tIns="9523" rIns="19047" bIns="9523" anchor="ctr"/>
          <a:lstStyle/>
          <a:p>
            <a:endParaRPr lang="en-US"/>
          </a:p>
        </p:txBody>
      </p:sp>
      <p:sp>
        <p:nvSpPr>
          <p:cNvPr id="14348" name="Text Box 14"/>
          <p:cNvSpPr txBox="1">
            <a:spLocks noChangeArrowheads="1"/>
          </p:cNvSpPr>
          <p:nvPr/>
        </p:nvSpPr>
        <p:spPr bwMode="auto">
          <a:xfrm>
            <a:off x="4746625" y="6248797"/>
            <a:ext cx="1857375" cy="265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9523" rIns="0" bIns="9523">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400" i="1" dirty="0"/>
              <a:t>Captions set in a serif style font such as Times, 18 to 24 size, italic style. </a:t>
            </a:r>
          </a:p>
          <a:p>
            <a:pPr eaLnBrk="1" hangingPunct="1"/>
            <a:endParaRPr lang="en-AU" sz="400" i="1" dirty="0"/>
          </a:p>
          <a:p>
            <a:pPr eaLnBrk="1" hangingPunct="1"/>
            <a:r>
              <a:rPr lang="en-US" sz="400" i="1" dirty="0" err="1"/>
              <a:t>Duis</a:t>
            </a:r>
            <a:r>
              <a:rPr lang="en-US" sz="400" i="1" dirty="0"/>
              <a:t> </a:t>
            </a:r>
            <a:r>
              <a:rPr lang="en-US" sz="400" i="1" dirty="0" err="1"/>
              <a:t>autem</a:t>
            </a:r>
            <a:r>
              <a:rPr lang="en-US" sz="400" i="1" dirty="0"/>
              <a:t> </a:t>
            </a:r>
            <a:r>
              <a:rPr lang="en-US" sz="400" i="1" dirty="0" err="1"/>
              <a:t>vel</a:t>
            </a:r>
            <a:r>
              <a:rPr lang="en-US" sz="400" i="1" dirty="0"/>
              <a:t> </a:t>
            </a:r>
            <a:r>
              <a:rPr lang="en-US" sz="400" i="1" dirty="0" err="1"/>
              <a:t>eum</a:t>
            </a:r>
            <a:r>
              <a:rPr lang="en-US" sz="400" i="1" dirty="0"/>
              <a:t> </a:t>
            </a:r>
            <a:r>
              <a:rPr lang="en-US" sz="400" i="1" dirty="0" err="1"/>
              <a:t>iriure</a:t>
            </a:r>
            <a:r>
              <a:rPr lang="en-US" sz="400" i="1" dirty="0"/>
              <a:t> dolor in </a:t>
            </a:r>
            <a:r>
              <a:rPr lang="en-US" sz="400" i="1" dirty="0" err="1"/>
              <a:t>hendrerit</a:t>
            </a:r>
            <a:r>
              <a:rPr lang="en-US" sz="400" i="1" dirty="0"/>
              <a:t> in </a:t>
            </a:r>
            <a:r>
              <a:rPr lang="en-US" sz="400" i="1" dirty="0" err="1"/>
              <a:t>vulputate</a:t>
            </a:r>
            <a:r>
              <a:rPr lang="en-US" sz="400" i="1" dirty="0"/>
              <a:t> </a:t>
            </a:r>
            <a:r>
              <a:rPr lang="en-US" sz="400" i="1" dirty="0" err="1"/>
              <a:t>velit</a:t>
            </a:r>
            <a:r>
              <a:rPr lang="en-US" sz="400" i="1" dirty="0"/>
              <a:t> </a:t>
            </a:r>
            <a:r>
              <a:rPr lang="en-US" sz="400" i="1" dirty="0" err="1"/>
              <a:t>esse</a:t>
            </a:r>
            <a:r>
              <a:rPr lang="en-US" sz="400" i="1" dirty="0"/>
              <a:t> </a:t>
            </a:r>
            <a:r>
              <a:rPr lang="en-US" sz="400" i="1" dirty="0" err="1"/>
              <a:t>molestie</a:t>
            </a:r>
            <a:r>
              <a:rPr lang="en-US" sz="400" i="1" dirty="0"/>
              <a:t> </a:t>
            </a:r>
            <a:r>
              <a:rPr lang="en-US" sz="400" i="1" dirty="0" err="1"/>
              <a:t>consequat</a:t>
            </a:r>
            <a:r>
              <a:rPr lang="en-US" sz="400" i="1" dirty="0"/>
              <a:t>.</a:t>
            </a:r>
            <a:endParaRPr lang="en-AU" sz="400" i="1" dirty="0"/>
          </a:p>
        </p:txBody>
      </p:sp>
      <p:sp>
        <p:nvSpPr>
          <p:cNvPr id="14349" name="Rectangle 15"/>
          <p:cNvSpPr>
            <a:spLocks noChangeArrowheads="1"/>
          </p:cNvSpPr>
          <p:nvPr/>
        </p:nvSpPr>
        <p:spPr bwMode="auto">
          <a:xfrm>
            <a:off x="4746625" y="3984625"/>
            <a:ext cx="1124810" cy="749763"/>
          </a:xfrm>
          <a:prstGeom prst="rect">
            <a:avLst/>
          </a:prstGeom>
          <a:solidFill>
            <a:srgbClr val="EEEEEE"/>
          </a:solidFill>
          <a:ln w="9525">
            <a:solidFill>
              <a:schemeClr val="tx1"/>
            </a:solidFill>
            <a:miter lim="800000"/>
            <a:headEnd/>
            <a:tailEnd/>
          </a:ln>
        </p:spPr>
        <p:txBody>
          <a:bodyPr wrap="none" lIns="19047" tIns="9523" rIns="19047" bIns="9523" anchor="ctr"/>
          <a:lstStyle/>
          <a:p>
            <a:endParaRPr lang="en-US"/>
          </a:p>
        </p:txBody>
      </p:sp>
      <p:sp>
        <p:nvSpPr>
          <p:cNvPr id="14350" name="Text Box 16"/>
          <p:cNvSpPr txBox="1">
            <a:spLocks noChangeArrowheads="1"/>
          </p:cNvSpPr>
          <p:nvPr/>
        </p:nvSpPr>
        <p:spPr bwMode="auto">
          <a:xfrm>
            <a:off x="5873750" y="4539589"/>
            <a:ext cx="730250" cy="56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7494" tIns="37494" rIns="37494" bIns="37494">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400" i="1" dirty="0"/>
              <a:t>Captions set in a serif style font such as Times, 18 to 24 size, italic style. </a:t>
            </a:r>
          </a:p>
          <a:p>
            <a:pPr eaLnBrk="1" hangingPunct="1"/>
            <a:endParaRPr lang="en-AU" sz="400" i="1" dirty="0"/>
          </a:p>
          <a:p>
            <a:pPr eaLnBrk="1" hangingPunct="1"/>
            <a:r>
              <a:rPr lang="en-US" sz="400" i="1" dirty="0" err="1"/>
              <a:t>Duis</a:t>
            </a:r>
            <a:r>
              <a:rPr lang="en-US" sz="400" i="1" dirty="0"/>
              <a:t> </a:t>
            </a:r>
            <a:r>
              <a:rPr lang="en-US" sz="400" i="1" dirty="0" err="1"/>
              <a:t>autem</a:t>
            </a:r>
            <a:r>
              <a:rPr lang="en-US" sz="400" i="1" dirty="0"/>
              <a:t> </a:t>
            </a:r>
            <a:r>
              <a:rPr lang="en-US" sz="400" i="1" dirty="0" err="1"/>
              <a:t>vel</a:t>
            </a:r>
            <a:r>
              <a:rPr lang="en-US" sz="400" i="1" dirty="0"/>
              <a:t> </a:t>
            </a:r>
            <a:r>
              <a:rPr lang="en-US" sz="400" i="1" dirty="0" err="1"/>
              <a:t>eum</a:t>
            </a:r>
            <a:r>
              <a:rPr lang="en-US" sz="400" i="1" dirty="0"/>
              <a:t> </a:t>
            </a:r>
            <a:r>
              <a:rPr lang="en-US" sz="400" i="1" dirty="0" err="1"/>
              <a:t>iriure</a:t>
            </a:r>
            <a:r>
              <a:rPr lang="en-US" sz="400" i="1" dirty="0"/>
              <a:t> dolor in </a:t>
            </a:r>
            <a:r>
              <a:rPr lang="en-US" sz="400" i="1" dirty="0" err="1"/>
              <a:t>hendrerit</a:t>
            </a:r>
            <a:r>
              <a:rPr lang="en-US" sz="400" i="1" dirty="0"/>
              <a:t> in </a:t>
            </a:r>
            <a:r>
              <a:rPr lang="en-US" sz="400" i="1" dirty="0" err="1"/>
              <a:t>vulputate</a:t>
            </a:r>
            <a:r>
              <a:rPr lang="en-US" sz="400" i="1" dirty="0"/>
              <a:t> </a:t>
            </a:r>
            <a:r>
              <a:rPr lang="en-US" sz="400" i="1" dirty="0" err="1"/>
              <a:t>velit</a:t>
            </a:r>
            <a:r>
              <a:rPr lang="en-US" sz="400" i="1" dirty="0"/>
              <a:t> </a:t>
            </a:r>
            <a:r>
              <a:rPr lang="en-US" sz="400" i="1" dirty="0" err="1"/>
              <a:t>esse</a:t>
            </a:r>
            <a:r>
              <a:rPr lang="en-US" sz="400" i="1" dirty="0"/>
              <a:t> </a:t>
            </a:r>
            <a:r>
              <a:rPr lang="en-US" sz="400" i="1" dirty="0" err="1"/>
              <a:t>molestie</a:t>
            </a:r>
            <a:r>
              <a:rPr lang="en-US" sz="400" i="1" dirty="0"/>
              <a:t> </a:t>
            </a:r>
            <a:r>
              <a:rPr lang="en-US" sz="400" i="1" dirty="0" err="1"/>
              <a:t>consequat</a:t>
            </a:r>
            <a:r>
              <a:rPr lang="en-US" sz="400" i="1" dirty="0"/>
              <a:t>.</a:t>
            </a:r>
            <a:endParaRPr lang="en-AU" sz="400" i="1" dirty="0"/>
          </a:p>
        </p:txBody>
      </p:sp>
      <p:sp>
        <p:nvSpPr>
          <p:cNvPr id="14357" name="Rectangle 21"/>
          <p:cNvSpPr>
            <a:spLocks noChangeArrowheads="1"/>
          </p:cNvSpPr>
          <p:nvPr/>
        </p:nvSpPr>
        <p:spPr bwMode="auto">
          <a:xfrm>
            <a:off x="4751255" y="3012612"/>
            <a:ext cx="1124810" cy="749763"/>
          </a:xfrm>
          <a:prstGeom prst="rect">
            <a:avLst/>
          </a:prstGeom>
          <a:solidFill>
            <a:srgbClr val="EEEEEE"/>
          </a:solidFill>
          <a:ln w="9525">
            <a:solidFill>
              <a:schemeClr val="tx1"/>
            </a:solidFill>
            <a:miter lim="800000"/>
            <a:headEnd/>
            <a:tailEnd/>
          </a:ln>
        </p:spPr>
        <p:txBody>
          <a:bodyPr wrap="none" lIns="19047" tIns="9523" rIns="19047" bIns="9523" anchor="ctr"/>
          <a:lstStyle/>
          <a:p>
            <a:endParaRPr lang="en-US"/>
          </a:p>
        </p:txBody>
      </p:sp>
      <p:sp>
        <p:nvSpPr>
          <p:cNvPr id="14358" name="Text Box 22"/>
          <p:cNvSpPr txBox="1">
            <a:spLocks noChangeArrowheads="1"/>
          </p:cNvSpPr>
          <p:nvPr/>
        </p:nvSpPr>
        <p:spPr bwMode="auto">
          <a:xfrm>
            <a:off x="5969000" y="3012612"/>
            <a:ext cx="730250" cy="56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7494" tIns="37494" rIns="37494" bIns="37494">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400" i="1" dirty="0"/>
              <a:t>Captions set in a serif style font such as Times, 18 to 24 size, italic style. </a:t>
            </a:r>
          </a:p>
          <a:p>
            <a:pPr eaLnBrk="1" hangingPunct="1"/>
            <a:endParaRPr lang="en-AU" sz="400" i="1" dirty="0"/>
          </a:p>
          <a:p>
            <a:pPr eaLnBrk="1" hangingPunct="1"/>
            <a:r>
              <a:rPr lang="en-US" sz="400" i="1" dirty="0" err="1"/>
              <a:t>Duis</a:t>
            </a:r>
            <a:r>
              <a:rPr lang="en-US" sz="400" i="1" dirty="0"/>
              <a:t> </a:t>
            </a:r>
            <a:r>
              <a:rPr lang="en-US" sz="400" i="1" dirty="0" err="1"/>
              <a:t>autem</a:t>
            </a:r>
            <a:r>
              <a:rPr lang="en-US" sz="400" i="1" dirty="0"/>
              <a:t> </a:t>
            </a:r>
            <a:r>
              <a:rPr lang="en-US" sz="400" i="1" dirty="0" err="1"/>
              <a:t>vel</a:t>
            </a:r>
            <a:r>
              <a:rPr lang="en-US" sz="400" i="1" dirty="0"/>
              <a:t> </a:t>
            </a:r>
            <a:r>
              <a:rPr lang="en-US" sz="400" i="1" dirty="0" err="1"/>
              <a:t>eum</a:t>
            </a:r>
            <a:r>
              <a:rPr lang="en-US" sz="400" i="1" dirty="0"/>
              <a:t> </a:t>
            </a:r>
            <a:r>
              <a:rPr lang="en-US" sz="400" i="1" dirty="0" err="1"/>
              <a:t>iriure</a:t>
            </a:r>
            <a:r>
              <a:rPr lang="en-US" sz="400" i="1" dirty="0"/>
              <a:t> dolor in </a:t>
            </a:r>
            <a:r>
              <a:rPr lang="en-US" sz="400" i="1" dirty="0" err="1"/>
              <a:t>hendrerit</a:t>
            </a:r>
            <a:r>
              <a:rPr lang="en-US" sz="400" i="1" dirty="0"/>
              <a:t> in </a:t>
            </a:r>
            <a:r>
              <a:rPr lang="en-US" sz="400" i="1" dirty="0" err="1"/>
              <a:t>vulputate</a:t>
            </a:r>
            <a:r>
              <a:rPr lang="en-US" sz="400" i="1" dirty="0"/>
              <a:t> </a:t>
            </a:r>
            <a:r>
              <a:rPr lang="en-US" sz="400" i="1" dirty="0" err="1"/>
              <a:t>velit</a:t>
            </a:r>
            <a:r>
              <a:rPr lang="en-US" sz="400" i="1" dirty="0"/>
              <a:t> </a:t>
            </a:r>
            <a:r>
              <a:rPr lang="en-US" sz="400" i="1" dirty="0" err="1"/>
              <a:t>esse</a:t>
            </a:r>
            <a:r>
              <a:rPr lang="en-US" sz="400" i="1" dirty="0"/>
              <a:t> </a:t>
            </a:r>
            <a:r>
              <a:rPr lang="en-US" sz="400" i="1" dirty="0" err="1"/>
              <a:t>molestie</a:t>
            </a:r>
            <a:r>
              <a:rPr lang="en-US" sz="400" i="1" dirty="0"/>
              <a:t> </a:t>
            </a:r>
            <a:r>
              <a:rPr lang="en-US" sz="400" i="1" dirty="0" err="1"/>
              <a:t>consequat</a:t>
            </a:r>
            <a:r>
              <a:rPr lang="en-US" sz="400" i="1" dirty="0"/>
              <a:t>.</a:t>
            </a:r>
            <a:endParaRPr lang="en-AU" sz="400" i="1" dirty="0"/>
          </a:p>
        </p:txBody>
      </p:sp>
      <p:pic>
        <p:nvPicPr>
          <p:cNvPr id="17" name="Picture 1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934200" y="1981200"/>
            <a:ext cx="1875155" cy="1347493"/>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330</Words>
  <Application>Microsoft Office PowerPoint</Application>
  <PresentationFormat>On-screen Show (4:3)</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Smart</dc:creator>
  <cp:lastModifiedBy>Smart</cp:lastModifiedBy>
  <cp:revision>13</cp:revision>
  <dcterms:created xsi:type="dcterms:W3CDTF">2019-04-09T15:09:46Z</dcterms:created>
  <dcterms:modified xsi:type="dcterms:W3CDTF">2019-04-09T18:19:05Z</dcterms:modified>
</cp:coreProperties>
</file>