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/VAEkNR+c5Luo/colmuEcYdP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B830F2-3CE5-473F-88F6-235C2B38600F}">
  <a:tblStyle styleId="{DEB830F2-3CE5-473F-88F6-235C2B3860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ccf3b7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deccf3b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7e84f794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df7e84f79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f7e84f794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df7e84f79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f7e84f794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df7e84f7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da6a1881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dda6a18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f7e84f794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df7e84f7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7e84f794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df7e84f79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dbfe7cc95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ddbfe7cc9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07db43f0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e007db43f0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ccf3b765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deccf3b76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bc62d8a1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dbc62d8a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f7e84f794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df7e84f79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7e84f794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df7e84f79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7e84f794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df7e84f7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7e84f794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df7e84f7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007db43f0_4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007db43f0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f7e84f794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df7e84f7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deccf3b76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7200" y="2037137"/>
            <a:ext cx="2638802" cy="19444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deccf3b765_0_0"/>
          <p:cNvSpPr txBox="1"/>
          <p:nvPr/>
        </p:nvSpPr>
        <p:spPr>
          <a:xfrm>
            <a:off x="3278200" y="1271925"/>
            <a:ext cx="186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deccf3b765_0_0"/>
          <p:cNvSpPr txBox="1"/>
          <p:nvPr/>
        </p:nvSpPr>
        <p:spPr>
          <a:xfrm>
            <a:off x="3370000" y="1796450"/>
            <a:ext cx="755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deccf3b76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088" y="1577604"/>
            <a:ext cx="5821175" cy="28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deccf3b765_0_0"/>
          <p:cNvSpPr txBox="1"/>
          <p:nvPr/>
        </p:nvSpPr>
        <p:spPr>
          <a:xfrm>
            <a:off x="4718400" y="5376250"/>
            <a:ext cx="2755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b="1" lang="en-US" sz="3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i="0" sz="3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gdeccf3b765_0_0"/>
          <p:cNvSpPr txBox="1"/>
          <p:nvPr/>
        </p:nvSpPr>
        <p:spPr>
          <a:xfrm>
            <a:off x="3606900" y="5947150"/>
            <a:ext cx="497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The File Remembers</a:t>
            </a:r>
            <a:endParaRPr b="0" i="0" sz="2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df7e84f794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df7e84f794_0_99"/>
          <p:cNvSpPr txBox="1"/>
          <p:nvPr/>
        </p:nvSpPr>
        <p:spPr>
          <a:xfrm>
            <a:off x="9328175" y="6056975"/>
            <a:ext cx="274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df7e84f794_0_99"/>
          <p:cNvSpPr txBox="1"/>
          <p:nvPr/>
        </p:nvSpPr>
        <p:spPr>
          <a:xfrm>
            <a:off x="852325" y="629425"/>
            <a:ext cx="10198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Character</a:t>
            </a: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 Input/Output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gdf7e84f794_0_99"/>
          <p:cNvSpPr txBox="1"/>
          <p:nvPr/>
        </p:nvSpPr>
        <p:spPr>
          <a:xfrm>
            <a:off x="852325" y="1628100"/>
            <a:ext cx="86412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41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Roboto"/>
              <a:buAutoNum type="arabicPeriod"/>
            </a:pPr>
            <a:r>
              <a:rPr b="1"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fgetc()</a:t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Syntax : 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fgetc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(file_ptr_variable);</a:t>
            </a:r>
            <a:endParaRPr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41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Roboto"/>
              <a:buAutoNum type="arabicPeriod"/>
            </a:pPr>
            <a:r>
              <a:rPr b="1"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fputc()</a:t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Syntax : 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fputc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(character, file_ptr_variable); </a:t>
            </a:r>
            <a:endParaRPr sz="2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df7e84f794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df7e84f794_0_47"/>
          <p:cNvSpPr txBox="1"/>
          <p:nvPr/>
        </p:nvSpPr>
        <p:spPr>
          <a:xfrm>
            <a:off x="9409425" y="6056975"/>
            <a:ext cx="266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df7e84f794_0_47"/>
          <p:cNvSpPr txBox="1"/>
          <p:nvPr/>
        </p:nvSpPr>
        <p:spPr>
          <a:xfrm>
            <a:off x="852325" y="629425"/>
            <a:ext cx="4900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End of File(EOF)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gdf7e84f794_0_47"/>
          <p:cNvSpPr txBox="1"/>
          <p:nvPr/>
        </p:nvSpPr>
        <p:spPr>
          <a:xfrm>
            <a:off x="852325" y="1628100"/>
            <a:ext cx="86412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68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Roboto"/>
              <a:buAutoNum type="arabicPeriod"/>
            </a:pPr>
            <a:r>
              <a:rPr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End of File represents an integer.</a:t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68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Roboto"/>
              <a:buAutoNum type="arabicPeriod"/>
            </a:pPr>
            <a:r>
              <a:rPr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It determines whether the file associated with a file handle has reached the end of file.</a:t>
            </a:r>
            <a:endParaRPr i="0" sz="20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f7e84f794_0_68"/>
          <p:cNvSpPr txBox="1"/>
          <p:nvPr/>
        </p:nvSpPr>
        <p:spPr>
          <a:xfrm>
            <a:off x="4718400" y="5376250"/>
            <a:ext cx="2755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b="1" lang="en-US" sz="3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i="0" sz="3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gdf7e84f794_0_68"/>
          <p:cNvSpPr txBox="1"/>
          <p:nvPr/>
        </p:nvSpPr>
        <p:spPr>
          <a:xfrm>
            <a:off x="3606900" y="5947150"/>
            <a:ext cx="497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File Remembers</a:t>
            </a:r>
            <a:endParaRPr b="0" i="0" sz="1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gdf7e84f794_0_68"/>
          <p:cNvSpPr txBox="1"/>
          <p:nvPr/>
        </p:nvSpPr>
        <p:spPr>
          <a:xfrm>
            <a:off x="2212000" y="2567100"/>
            <a:ext cx="7469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Copy and Paste Application</a:t>
            </a:r>
            <a:endParaRPr b="1" i="0" sz="5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dda6a1881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dda6a1881d_0_0"/>
          <p:cNvSpPr txBox="1"/>
          <p:nvPr/>
        </p:nvSpPr>
        <p:spPr>
          <a:xfrm>
            <a:off x="9409425" y="6056975"/>
            <a:ext cx="266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dda6a1881d_0_0"/>
          <p:cNvSpPr txBox="1"/>
          <p:nvPr/>
        </p:nvSpPr>
        <p:spPr>
          <a:xfrm>
            <a:off x="852325" y="629425"/>
            <a:ext cx="6915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Formatted Input/Output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gdda6a1881d_0_0"/>
          <p:cNvSpPr txBox="1"/>
          <p:nvPr/>
        </p:nvSpPr>
        <p:spPr>
          <a:xfrm>
            <a:off x="852325" y="1628100"/>
            <a:ext cx="10198500" cy="3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87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Roboto"/>
              <a:buAutoNum type="arabicPeriod"/>
            </a:pPr>
            <a:r>
              <a:rPr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fprintf()</a:t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Syntax : 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(file_ptr_varible, 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"control string"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, list_variables);</a:t>
            </a:r>
            <a:endParaRPr sz="21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68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Roboto"/>
              <a:buAutoNum type="arabicPeriod"/>
            </a:pPr>
            <a:r>
              <a:rPr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fscanf()</a:t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Syntax : 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fscanf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(file_ptr_variable, 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"control_string"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, list_variables);</a:t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df7e84f794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df7e84f794_0_77"/>
          <p:cNvSpPr txBox="1"/>
          <p:nvPr/>
        </p:nvSpPr>
        <p:spPr>
          <a:xfrm>
            <a:off x="9493525" y="6056975"/>
            <a:ext cx="258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df7e84f794_0_77"/>
          <p:cNvSpPr txBox="1"/>
          <p:nvPr/>
        </p:nvSpPr>
        <p:spPr>
          <a:xfrm>
            <a:off x="852325" y="324625"/>
            <a:ext cx="8641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Record Input / Output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gdf7e84f794_0_77"/>
          <p:cNvSpPr txBox="1"/>
          <p:nvPr/>
        </p:nvSpPr>
        <p:spPr>
          <a:xfrm>
            <a:off x="852325" y="1247100"/>
            <a:ext cx="10003500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Record Input/Output is used to store or retrieve the complex data types like array and structure in the file.  Record Input/Output write the data in binary form.</a:t>
            </a:r>
            <a:endParaRPr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41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Roboto"/>
              <a:buAutoNum type="arabicPeriod"/>
            </a:pPr>
            <a:r>
              <a:rPr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fwrite()</a:t>
            </a:r>
            <a:endParaRPr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Syntax : 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fwrite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(&amp;ptr, size_of_array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structure, number_of_array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structure, fptr);</a:t>
            </a:r>
            <a:endParaRPr sz="2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Roboto Mono"/>
              <a:ea typeface="Roboto Mono"/>
              <a:cs typeface="Roboto Mono"/>
              <a:sym typeface="Roboto Mono"/>
            </a:endParaRPr>
          </a:p>
          <a:p>
            <a:pPr indent="-3841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Roboto"/>
              <a:buAutoNum type="arabicPeriod"/>
            </a:pPr>
            <a:r>
              <a:rPr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fread()</a:t>
            </a:r>
            <a:endParaRPr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Syntax : 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fread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(&amp;ptr, size_of_array </a:t>
            </a:r>
            <a:r>
              <a:rPr b="1"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structure, number_of_array </a:t>
            </a:r>
            <a:r>
              <a:rPr b="1"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  structure, fptr)</a:t>
            </a:r>
            <a:endParaRPr sz="2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df7e84f794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df7e84f794_0_84"/>
          <p:cNvSpPr txBox="1"/>
          <p:nvPr/>
        </p:nvSpPr>
        <p:spPr>
          <a:xfrm>
            <a:off x="9506950" y="6056975"/>
            <a:ext cx="256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df7e84f794_0_84"/>
          <p:cNvSpPr txBox="1"/>
          <p:nvPr/>
        </p:nvSpPr>
        <p:spPr>
          <a:xfrm>
            <a:off x="852325" y="629425"/>
            <a:ext cx="8979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Parameters Description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gdf7e84f794_0_84"/>
          <p:cNvSpPr txBox="1"/>
          <p:nvPr/>
        </p:nvSpPr>
        <p:spPr>
          <a:xfrm>
            <a:off x="852325" y="1563075"/>
            <a:ext cx="99384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ptr : </a:t>
            </a:r>
            <a:r>
              <a:rPr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The address of an array or a structure to be written</a:t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size_of_array_or_structure : </a:t>
            </a:r>
            <a:r>
              <a:rPr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Size of the structure or array</a:t>
            </a:r>
            <a:r>
              <a:rPr b="1"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to be written, sizeof(array or structure)</a:t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1"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number_of_structure_array : </a:t>
            </a:r>
            <a:r>
              <a:rPr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an integer value that indicates the number of structure or array to be written</a:t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fptr</a:t>
            </a:r>
            <a:r>
              <a:rPr lang="en-US" sz="26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 : file pointer of a file opened in a binary mode.</a:t>
            </a:r>
            <a:endParaRPr sz="26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ddbfe7cc95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ddbfe7cc95_3_0"/>
          <p:cNvSpPr txBox="1"/>
          <p:nvPr/>
        </p:nvSpPr>
        <p:spPr>
          <a:xfrm>
            <a:off x="9636950" y="6056975"/>
            <a:ext cx="243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6" name="Google Shape;206;gddbfe7cc95_3_0"/>
          <p:cNvGraphicFramePr/>
          <p:nvPr/>
        </p:nvGraphicFramePr>
        <p:xfrm>
          <a:off x="343100" y="302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{DEB830F2-3CE5-473F-88F6-235C2B38600F}</a:tableStyleId>
              </a:tblPr>
              <a:tblGrid>
                <a:gridCol w="5448200"/>
                <a:gridCol w="5448200"/>
              </a:tblGrid>
              <a:tr h="1004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400">
                          <a:solidFill>
                            <a:schemeClr val="dk1"/>
                          </a:solidFill>
                        </a:rPr>
                        <a:t>Text Data Files </a:t>
                      </a:r>
                      <a:endParaRPr sz="3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/>
                        <a:t>Binary Data Files</a:t>
                      </a:r>
                      <a:endParaRPr sz="3400"/>
                    </a:p>
                  </a:txBody>
                  <a:tcPr marT="91425" marB="91425" marR="91425" marL="91425"/>
                </a:tc>
              </a:tr>
              <a:tr h="96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text file stores data in the form of alphabets, digits and other special symbols by storing their ASCII values and are in a human readable format.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 binary file contains a sequence or a collection of bytes which are not in a human readable format.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6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special character whose value is 26 in decimal is inserted at the end of the file.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No such special character to determine the end of file.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6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can store only plain text.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Can store image, audio, text, etc.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07db43f0_4_8"/>
          <p:cNvSpPr txBox="1"/>
          <p:nvPr/>
        </p:nvSpPr>
        <p:spPr>
          <a:xfrm>
            <a:off x="4718400" y="5376250"/>
            <a:ext cx="2755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b="1" lang="en-US" sz="3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i="0" sz="3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ge007db43f0_4_8"/>
          <p:cNvSpPr txBox="1"/>
          <p:nvPr/>
        </p:nvSpPr>
        <p:spPr>
          <a:xfrm>
            <a:off x="3606900" y="5947150"/>
            <a:ext cx="497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File Remembers</a:t>
            </a:r>
            <a:endParaRPr b="0" i="0" sz="1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ge007db43f0_4_8"/>
          <p:cNvSpPr txBox="1"/>
          <p:nvPr/>
        </p:nvSpPr>
        <p:spPr>
          <a:xfrm>
            <a:off x="2361300" y="2951850"/>
            <a:ext cx="7469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‘\0’</a:t>
            </a:r>
            <a:endParaRPr b="1" i="0" sz="5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deccf3b765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deccf3b765_0_66"/>
          <p:cNvSpPr txBox="1"/>
          <p:nvPr/>
        </p:nvSpPr>
        <p:spPr>
          <a:xfrm>
            <a:off x="9750700" y="6056975"/>
            <a:ext cx="232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deccf3b765_0_66"/>
          <p:cNvSpPr txBox="1"/>
          <p:nvPr/>
        </p:nvSpPr>
        <p:spPr>
          <a:xfrm>
            <a:off x="852325" y="629425"/>
            <a:ext cx="360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Data File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gdeccf3b765_0_66"/>
          <p:cNvSpPr txBox="1"/>
          <p:nvPr/>
        </p:nvSpPr>
        <p:spPr>
          <a:xfrm>
            <a:off x="852325" y="1628100"/>
            <a:ext cx="10588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File </a:t>
            </a: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is a </a:t>
            </a:r>
            <a:r>
              <a:rPr b="1"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computer resources</a:t>
            </a: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 which is used for storing</a:t>
            </a:r>
            <a:r>
              <a:rPr b="1"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in a</a:t>
            </a:r>
            <a:r>
              <a:rPr b="1"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 storage device. 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The data file allows us to store data permanently and to access and alter the information whenever necessary.</a:t>
            </a:r>
            <a:endParaRPr b="0" i="0" sz="240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In this session, we are going to discuss about the </a:t>
            </a:r>
            <a:r>
              <a:rPr b="1"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two types of data files</a:t>
            </a: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  and they are: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Text File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Binary File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dbc62d8a1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dbc62d8a13_0_0"/>
          <p:cNvSpPr txBox="1"/>
          <p:nvPr/>
        </p:nvSpPr>
        <p:spPr>
          <a:xfrm>
            <a:off x="9409425" y="6056975"/>
            <a:ext cx="266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dbc62d8a13_0_0"/>
          <p:cNvSpPr txBox="1"/>
          <p:nvPr/>
        </p:nvSpPr>
        <p:spPr>
          <a:xfrm>
            <a:off x="852325" y="629425"/>
            <a:ext cx="360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Why Data Files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gdbc62d8a13_0_0"/>
          <p:cNvSpPr txBox="1"/>
          <p:nvPr/>
        </p:nvSpPr>
        <p:spPr>
          <a:xfrm>
            <a:off x="852325" y="1628100"/>
            <a:ext cx="87033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When the program terminates, entire data is lost. And so to store the data we need permanently we need to store them in files.</a:t>
            </a:r>
            <a:endParaRPr b="0" i="0" sz="240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If you have to enter large amounts of data, it takes lots of time and so we can just create and store files and append when needed.</a:t>
            </a:r>
            <a:endParaRPr b="0" i="0" sz="240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We can easily move data from one location to another without any changes.</a:t>
            </a:r>
            <a:endParaRPr b="0" i="0" sz="240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df7e84f794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df7e84f794_0_33"/>
          <p:cNvSpPr txBox="1"/>
          <p:nvPr/>
        </p:nvSpPr>
        <p:spPr>
          <a:xfrm>
            <a:off x="8970650" y="6056975"/>
            <a:ext cx="310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df7e84f794_0_33"/>
          <p:cNvSpPr txBox="1"/>
          <p:nvPr/>
        </p:nvSpPr>
        <p:spPr>
          <a:xfrm>
            <a:off x="852325" y="629425"/>
            <a:ext cx="7972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Operation We Will Learn Today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gdf7e84f794_0_33"/>
          <p:cNvSpPr txBox="1"/>
          <p:nvPr/>
        </p:nvSpPr>
        <p:spPr>
          <a:xfrm>
            <a:off x="852325" y="1628100"/>
            <a:ext cx="86412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Opening an existing file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Creating a new file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Reading from and writing to the file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Append information to the file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Closing the file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32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df7e84f794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df7e84f794_0_40"/>
          <p:cNvSpPr txBox="1"/>
          <p:nvPr/>
        </p:nvSpPr>
        <p:spPr>
          <a:xfrm>
            <a:off x="9149425" y="6056975"/>
            <a:ext cx="292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df7e84f794_0_40"/>
          <p:cNvSpPr txBox="1"/>
          <p:nvPr/>
        </p:nvSpPr>
        <p:spPr>
          <a:xfrm>
            <a:off x="852325" y="629425"/>
            <a:ext cx="9077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Opening and Closing a File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gdf7e84f794_0_40"/>
          <p:cNvSpPr txBox="1"/>
          <p:nvPr/>
        </p:nvSpPr>
        <p:spPr>
          <a:xfrm>
            <a:off x="852325" y="1628100"/>
            <a:ext cx="8641200" cy="4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Step 1 :  Declare File pointer variable</a:t>
            </a:r>
            <a:endParaRPr b="1"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  FILE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* ptr_variable;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Step 2  :  Open the file</a:t>
            </a:r>
            <a:endParaRPr b="1"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US" sz="180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ptr_variable = fopen(file_name, file_mode);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Step 3 : Close the file</a:t>
            </a:r>
            <a:endParaRPr b="1"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		   </a:t>
            </a:r>
            <a:r>
              <a:rPr lang="en-US" sz="180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fclose(ptr_variable);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df7e84f794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df7e84f794_0_54"/>
          <p:cNvSpPr txBox="1"/>
          <p:nvPr/>
        </p:nvSpPr>
        <p:spPr>
          <a:xfrm>
            <a:off x="9116925" y="6056975"/>
            <a:ext cx="295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df7e84f794_0_54"/>
          <p:cNvSpPr txBox="1"/>
          <p:nvPr/>
        </p:nvSpPr>
        <p:spPr>
          <a:xfrm>
            <a:off x="852325" y="629425"/>
            <a:ext cx="4461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File Opening Modes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gdf7e84f794_0_54"/>
          <p:cNvSpPr txBox="1"/>
          <p:nvPr/>
        </p:nvSpPr>
        <p:spPr>
          <a:xfrm>
            <a:off x="852325" y="1628100"/>
            <a:ext cx="8641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“w”     (write a file)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“r”       (read a file)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“a”      (append a file)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“r+”     (read + write)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“w+”   (write + read)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“a+”    (append + read)</a:t>
            </a:r>
            <a:endParaRPr sz="240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df7e84f794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df7e84f794_0_61"/>
          <p:cNvSpPr txBox="1"/>
          <p:nvPr/>
        </p:nvSpPr>
        <p:spPr>
          <a:xfrm>
            <a:off x="9311925" y="6056975"/>
            <a:ext cx="276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df7e84f794_0_61"/>
          <p:cNvSpPr txBox="1"/>
          <p:nvPr/>
        </p:nvSpPr>
        <p:spPr>
          <a:xfrm>
            <a:off x="996750" y="2368300"/>
            <a:ext cx="1019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4500">
                <a:latin typeface="Proxima Nova"/>
                <a:ea typeface="Proxima Nova"/>
                <a:cs typeface="Proxima Nova"/>
                <a:sym typeface="Proxima Nova"/>
              </a:rPr>
              <a:t>Library Function For</a:t>
            </a:r>
            <a:endParaRPr b="1" sz="4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4500">
                <a:latin typeface="Proxima Nova"/>
                <a:ea typeface="Proxima Nova"/>
                <a:cs typeface="Proxima Nova"/>
                <a:sym typeface="Proxima Nova"/>
              </a:rPr>
              <a:t>Reading/Writing to a File </a:t>
            </a:r>
            <a:endParaRPr b="1" i="0" sz="4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gdf7e84f794_0_61"/>
          <p:cNvSpPr txBox="1"/>
          <p:nvPr/>
        </p:nvSpPr>
        <p:spPr>
          <a:xfrm>
            <a:off x="852325" y="1628100"/>
            <a:ext cx="8641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007db43f0_4_14"/>
          <p:cNvSpPr txBox="1"/>
          <p:nvPr/>
        </p:nvSpPr>
        <p:spPr>
          <a:xfrm>
            <a:off x="4718400" y="5376250"/>
            <a:ext cx="2755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b="1" lang="en-US" sz="3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i="0" sz="35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ge007db43f0_4_14"/>
          <p:cNvSpPr txBox="1"/>
          <p:nvPr/>
        </p:nvSpPr>
        <p:spPr>
          <a:xfrm>
            <a:off x="3606900" y="5947150"/>
            <a:ext cx="497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File Remembers</a:t>
            </a:r>
            <a:endParaRPr b="0" i="0" sz="16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ge007db43f0_4_14"/>
          <p:cNvSpPr txBox="1"/>
          <p:nvPr/>
        </p:nvSpPr>
        <p:spPr>
          <a:xfrm>
            <a:off x="2212000" y="2567100"/>
            <a:ext cx="746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Library Function For</a:t>
            </a:r>
            <a:endParaRPr b="1" sz="4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lang="en-US" sz="4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Reading/Writing to a File </a:t>
            </a:r>
            <a:endParaRPr b="1" sz="5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df7e84f794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33016"/>
            <a:ext cx="12191999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df7e84f794_0_92"/>
          <p:cNvSpPr txBox="1"/>
          <p:nvPr/>
        </p:nvSpPr>
        <p:spPr>
          <a:xfrm>
            <a:off x="9493525" y="6056975"/>
            <a:ext cx="258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Remembers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df7e84f794_0_92"/>
          <p:cNvSpPr txBox="1"/>
          <p:nvPr/>
        </p:nvSpPr>
        <p:spPr>
          <a:xfrm>
            <a:off x="852325" y="629425"/>
            <a:ext cx="10198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n-US" sz="3700">
                <a:latin typeface="Proxima Nova"/>
                <a:ea typeface="Proxima Nova"/>
                <a:cs typeface="Proxima Nova"/>
                <a:sym typeface="Proxima Nova"/>
              </a:rPr>
              <a:t>String Input/Output</a:t>
            </a:r>
            <a:endParaRPr b="1" i="0" sz="3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gdf7e84f794_0_92"/>
          <p:cNvSpPr txBox="1"/>
          <p:nvPr/>
        </p:nvSpPr>
        <p:spPr>
          <a:xfrm>
            <a:off x="852325" y="1628100"/>
            <a:ext cx="10056300" cy="4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41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Roboto"/>
              <a:buAutoNum type="arabicPeriod"/>
            </a:pPr>
            <a:r>
              <a:rPr b="1"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fputs() for writing</a:t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Syntax : 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fputs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, file_ptr_variable);</a:t>
            </a:r>
            <a:endParaRPr sz="2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latin typeface="Roboto Mono"/>
              <a:ea typeface="Roboto Mono"/>
              <a:cs typeface="Roboto Mono"/>
              <a:sym typeface="Roboto Mono"/>
            </a:endParaRPr>
          </a:p>
          <a:p>
            <a:pPr indent="-3841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Roboto"/>
              <a:buAutoNum type="arabicPeriod"/>
            </a:pPr>
            <a:r>
              <a:rPr b="1"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fgets() for reading</a:t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Syntax : 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fgets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150">
                <a:solidFill>
                  <a:srgbClr val="0048AB"/>
                </a:solidFill>
                <a:latin typeface="Consolas"/>
                <a:ea typeface="Consolas"/>
                <a:cs typeface="Consolas"/>
                <a:sym typeface="Consolas"/>
              </a:rPr>
              <a:t>string_variable</a:t>
            </a:r>
            <a:r>
              <a:rPr lang="en-US" sz="2150">
                <a:solidFill>
                  <a:srgbClr val="00193A"/>
                </a:solidFill>
                <a:latin typeface="Consolas"/>
                <a:ea typeface="Consolas"/>
                <a:cs typeface="Consolas"/>
                <a:sym typeface="Consolas"/>
              </a:rPr>
              <a:t>, int_value, file_ptr_variable);</a:t>
            </a:r>
            <a:endParaRPr sz="21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int_value</a:t>
            </a:r>
            <a:r>
              <a:rPr lang="en-US" sz="2450">
                <a:solidFill>
                  <a:schemeClr val="dk1"/>
                </a:solidFill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 : no. of characters to be read.</a:t>
            </a:r>
            <a:endParaRPr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2021-05-09T06:59:16Z</dcterms:created>
</cp:coreProperties>
</file>