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7" r:id="rId2"/>
    <p:sldId id="262" r:id="rId3"/>
    <p:sldId id="272" r:id="rId4"/>
    <p:sldId id="261" r:id="rId5"/>
    <p:sldId id="263" r:id="rId6"/>
    <p:sldId id="264" r:id="rId7"/>
    <p:sldId id="265" r:id="rId8"/>
    <p:sldId id="266" r:id="rId9"/>
    <p:sldId id="267" r:id="rId10"/>
    <p:sldId id="268" r:id="rId11"/>
    <p:sldId id="273" r:id="rId12"/>
    <p:sldId id="274" r:id="rId13"/>
    <p:sldId id="275"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33946-3772-4993-AE3F-CD314B8EF0E6}" v="58" dt="2024-08-01T15:58:09.2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02006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04680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970699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35645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234570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88476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4010543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2902536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5063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967773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85536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329629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DEA6A-5433-4873-80A2-77C5FE690087}"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371297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42088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75569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58212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3DEA6A-5433-4873-80A2-77C5FE690087}"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129BE-82D1-4096-BF94-75DCC8833E78}" type="slidenum">
              <a:rPr lang="en-IN" smtClean="0"/>
              <a:t>‹#›</a:t>
            </a:fld>
            <a:endParaRPr lang="en-IN"/>
          </a:p>
        </p:txBody>
      </p:sp>
    </p:spTree>
    <p:extLst>
      <p:ext uri="{BB962C8B-B14F-4D97-AF65-F5344CB8AC3E}">
        <p14:creationId xmlns:p14="http://schemas.microsoft.com/office/powerpoint/2010/main" val="1204169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93DEA6A-5433-4873-80A2-77C5FE690087}" type="datetimeFigureOut">
              <a:rPr lang="en-IN" smtClean="0"/>
              <a:t>05-08-2024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FD129BE-82D1-4096-BF94-75DCC8833E78}" type="slidenum">
              <a:rPr lang="en-IN" smtClean="0"/>
              <a:t>‹#›</a:t>
            </a:fld>
            <a:endParaRPr lang="en-IN"/>
          </a:p>
        </p:txBody>
      </p:sp>
    </p:spTree>
    <p:extLst>
      <p:ext uri="{BB962C8B-B14F-4D97-AF65-F5344CB8AC3E}">
        <p14:creationId xmlns:p14="http://schemas.microsoft.com/office/powerpoint/2010/main" val="4186409439"/>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F29902-CDA8-5C41-0E07-276F9DF8F537}"/>
              </a:ext>
            </a:extLst>
          </p:cNvPr>
          <p:cNvSpPr txBox="1"/>
          <p:nvPr/>
        </p:nvSpPr>
        <p:spPr>
          <a:xfrm>
            <a:off x="186813" y="186813"/>
            <a:ext cx="5437239" cy="1862048"/>
          </a:xfrm>
          <a:prstGeom prst="rect">
            <a:avLst/>
          </a:prstGeom>
          <a:noFill/>
        </p:spPr>
        <p:txBody>
          <a:bodyPr wrap="square" rtlCol="0">
            <a:spAutoFit/>
          </a:bodyPr>
          <a:lstStyle/>
          <a:p>
            <a:r>
              <a:rPr lang="en-US" sz="11500" b="1" dirty="0">
                <a:latin typeface="Edwardian Script ITC" panose="030303020407070D0804" pitchFamily="66" charset="0"/>
                <a:ea typeface="Cascadia Code Light" panose="020B0609020000020004" pitchFamily="49" charset="0"/>
                <a:cs typeface="Cascadia Code Light" panose="020B0609020000020004" pitchFamily="49" charset="0"/>
              </a:rPr>
              <a:t>Welcome</a:t>
            </a:r>
            <a:endParaRPr lang="en-IN" sz="11500" b="1" dirty="0">
              <a:latin typeface="Edwardian Script ITC" panose="030303020407070D0804" pitchFamily="66" charset="0"/>
              <a:ea typeface="Cascadia Code Light" panose="020B0609020000020004" pitchFamily="49" charset="0"/>
              <a:cs typeface="Cascadia Code Light" panose="020B0609020000020004" pitchFamily="49" charset="0"/>
            </a:endParaRPr>
          </a:p>
        </p:txBody>
      </p:sp>
      <p:sp>
        <p:nvSpPr>
          <p:cNvPr id="3" name="TextBox 2">
            <a:extLst>
              <a:ext uri="{FF2B5EF4-FFF2-40B4-BE49-F238E27FC236}">
                <a16:creationId xmlns:a16="http://schemas.microsoft.com/office/drawing/2014/main" id="{7BEA6F35-D5E9-44D2-E62F-72D0FFAC2507}"/>
              </a:ext>
            </a:extLst>
          </p:cNvPr>
          <p:cNvSpPr txBox="1"/>
          <p:nvPr/>
        </p:nvSpPr>
        <p:spPr>
          <a:xfrm>
            <a:off x="2905432" y="2048861"/>
            <a:ext cx="3097161" cy="1862048"/>
          </a:xfrm>
          <a:prstGeom prst="rect">
            <a:avLst/>
          </a:prstGeom>
          <a:noFill/>
        </p:spPr>
        <p:txBody>
          <a:bodyPr wrap="square" rtlCol="0">
            <a:spAutoFit/>
          </a:bodyPr>
          <a:lstStyle/>
          <a:p>
            <a:r>
              <a:rPr lang="en-US" sz="11500" b="1" dirty="0">
                <a:latin typeface="Edwardian Script ITC" panose="030303020407070D0804" pitchFamily="66" charset="0"/>
              </a:rPr>
              <a:t>To</a:t>
            </a:r>
            <a:endParaRPr lang="en-IN" sz="11500" b="1" dirty="0">
              <a:latin typeface="Edwardian Script ITC" panose="030303020407070D0804" pitchFamily="66" charset="0"/>
            </a:endParaRPr>
          </a:p>
        </p:txBody>
      </p:sp>
      <p:sp>
        <p:nvSpPr>
          <p:cNvPr id="4" name="TextBox 3">
            <a:extLst>
              <a:ext uri="{FF2B5EF4-FFF2-40B4-BE49-F238E27FC236}">
                <a16:creationId xmlns:a16="http://schemas.microsoft.com/office/drawing/2014/main" id="{E9C76902-7778-33E6-6419-42E8666E8901}"/>
              </a:ext>
            </a:extLst>
          </p:cNvPr>
          <p:cNvSpPr txBox="1"/>
          <p:nvPr/>
        </p:nvSpPr>
        <p:spPr>
          <a:xfrm>
            <a:off x="4576918" y="3507658"/>
            <a:ext cx="3224981" cy="1569660"/>
          </a:xfrm>
          <a:prstGeom prst="rect">
            <a:avLst/>
          </a:prstGeom>
          <a:noFill/>
        </p:spPr>
        <p:txBody>
          <a:bodyPr wrap="square" rtlCol="0">
            <a:spAutoFit/>
          </a:bodyPr>
          <a:lstStyle/>
          <a:p>
            <a:r>
              <a:rPr lang="en-US" sz="9600" b="1" dirty="0">
                <a:latin typeface="Edwardian Script ITC" panose="030303020407070D0804" pitchFamily="66" charset="0"/>
              </a:rPr>
              <a:t>Our</a:t>
            </a:r>
            <a:endParaRPr lang="en-IN" sz="9600" b="1" dirty="0">
              <a:latin typeface="Edwardian Script ITC" panose="030303020407070D0804" pitchFamily="66" charset="0"/>
            </a:endParaRPr>
          </a:p>
        </p:txBody>
      </p:sp>
      <p:sp>
        <p:nvSpPr>
          <p:cNvPr id="5" name="TextBox 4">
            <a:extLst>
              <a:ext uri="{FF2B5EF4-FFF2-40B4-BE49-F238E27FC236}">
                <a16:creationId xmlns:a16="http://schemas.microsoft.com/office/drawing/2014/main" id="{E245C94D-90E3-7807-EE6A-179F29A80521}"/>
              </a:ext>
            </a:extLst>
          </p:cNvPr>
          <p:cNvSpPr txBox="1"/>
          <p:nvPr/>
        </p:nvSpPr>
        <p:spPr>
          <a:xfrm>
            <a:off x="6774426" y="4882442"/>
            <a:ext cx="5417574" cy="1862048"/>
          </a:xfrm>
          <a:prstGeom prst="rect">
            <a:avLst/>
          </a:prstGeom>
          <a:noFill/>
        </p:spPr>
        <p:txBody>
          <a:bodyPr wrap="square" rtlCol="0">
            <a:spAutoFit/>
          </a:bodyPr>
          <a:lstStyle/>
          <a:p>
            <a:r>
              <a:rPr lang="en-US" sz="11500" b="1" dirty="0">
                <a:latin typeface="Edwardian Script ITC" panose="030303020407070D0804" pitchFamily="66" charset="0"/>
              </a:rPr>
              <a:t>Project</a:t>
            </a:r>
            <a:endParaRPr lang="en-IN" sz="11500" b="1" dirty="0">
              <a:latin typeface="Edwardian Script ITC" panose="030303020407070D0804" pitchFamily="66" charset="0"/>
            </a:endParaRPr>
          </a:p>
        </p:txBody>
      </p:sp>
    </p:spTree>
    <p:extLst>
      <p:ext uri="{BB962C8B-B14F-4D97-AF65-F5344CB8AC3E}">
        <p14:creationId xmlns:p14="http://schemas.microsoft.com/office/powerpoint/2010/main" val="1906125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2A144B-3415-BAF1-C053-D27D8C7B3B4E}"/>
              </a:ext>
            </a:extLst>
          </p:cNvPr>
          <p:cNvSpPr txBox="1"/>
          <p:nvPr/>
        </p:nvSpPr>
        <p:spPr>
          <a:xfrm>
            <a:off x="3416709" y="294968"/>
            <a:ext cx="5358581" cy="923330"/>
          </a:xfrm>
          <a:prstGeom prst="rect">
            <a:avLst/>
          </a:prstGeom>
          <a:noFill/>
        </p:spPr>
        <p:txBody>
          <a:bodyPr wrap="square" rtlCol="0">
            <a:spAutoFit/>
          </a:bodyPr>
          <a:lstStyle/>
          <a:p>
            <a:pPr marL="685800" indent="-685800">
              <a:buFont typeface="Wingdings" panose="05000000000000000000" pitchFamily="2" charset="2"/>
              <a:buChar char="v"/>
            </a:pPr>
            <a:r>
              <a:rPr lang="en-US" sz="5400" b="1" dirty="0">
                <a:latin typeface="Bahnschrift Condensed" panose="020B0502040204020203" pitchFamily="34" charset="0"/>
              </a:rPr>
              <a:t>Algorithms</a:t>
            </a:r>
            <a:endParaRPr lang="en-IN" sz="5400" b="1" dirty="0">
              <a:latin typeface="Bahnschrift Condensed" panose="020B0502040204020203" pitchFamily="34" charset="0"/>
            </a:endParaRPr>
          </a:p>
        </p:txBody>
      </p:sp>
      <p:cxnSp>
        <p:nvCxnSpPr>
          <p:cNvPr id="4" name="Straight Connector 3">
            <a:extLst>
              <a:ext uri="{FF2B5EF4-FFF2-40B4-BE49-F238E27FC236}">
                <a16:creationId xmlns:a16="http://schemas.microsoft.com/office/drawing/2014/main" id="{C27FA1F1-87F6-7C4D-AE67-326318BB1A7B}"/>
              </a:ext>
            </a:extLst>
          </p:cNvPr>
          <p:cNvCxnSpPr>
            <a:cxnSpLocks/>
          </p:cNvCxnSpPr>
          <p:nvPr/>
        </p:nvCxnSpPr>
        <p:spPr>
          <a:xfrm>
            <a:off x="39328" y="1276390"/>
            <a:ext cx="121133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446D24A-C3AD-9C3D-71EA-DB3532996F6A}"/>
              </a:ext>
            </a:extLst>
          </p:cNvPr>
          <p:cNvSpPr txBox="1"/>
          <p:nvPr/>
        </p:nvSpPr>
        <p:spPr>
          <a:xfrm>
            <a:off x="176981" y="1494504"/>
            <a:ext cx="11513574" cy="10772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Logistic Regression :- </a:t>
            </a:r>
            <a:r>
              <a:rPr lang="en-US" sz="2000" dirty="0"/>
              <a:t>It is used for binary classification problems, where the target variable is categorical (0/1, yes/no, etc.). It predicts the probability of an instance belonging to one of the two classes, using a logistic function to model the probability.</a:t>
            </a:r>
            <a:endParaRPr lang="en-IN" sz="2000" dirty="0"/>
          </a:p>
        </p:txBody>
      </p:sp>
      <p:sp>
        <p:nvSpPr>
          <p:cNvPr id="9" name="TextBox 8">
            <a:extLst>
              <a:ext uri="{FF2B5EF4-FFF2-40B4-BE49-F238E27FC236}">
                <a16:creationId xmlns:a16="http://schemas.microsoft.com/office/drawing/2014/main" id="{35CD1527-618C-6390-5A0F-B9373E59C564}"/>
              </a:ext>
            </a:extLst>
          </p:cNvPr>
          <p:cNvSpPr txBox="1"/>
          <p:nvPr/>
        </p:nvSpPr>
        <p:spPr>
          <a:xfrm>
            <a:off x="176981" y="2844364"/>
            <a:ext cx="11798709" cy="10772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Random </a:t>
            </a:r>
            <a:r>
              <a:rPr lang="en-US" sz="2400" b="1" dirty="0" err="1"/>
              <a:t>ForestClassifier</a:t>
            </a:r>
            <a:r>
              <a:rPr lang="en-US" sz="2400" b="1" dirty="0"/>
              <a:t> :- </a:t>
            </a:r>
            <a:r>
              <a:rPr lang="en-US" sz="2000" dirty="0"/>
              <a:t>An ensemble learning algorithm that combines multiple decision trees to predict the class label of an instance. It's a supervised learning algorithm used for classification problems</a:t>
            </a:r>
            <a:r>
              <a:rPr lang="en-US" dirty="0"/>
              <a:t>.</a:t>
            </a:r>
            <a:endParaRPr lang="en-IN" dirty="0"/>
          </a:p>
        </p:txBody>
      </p:sp>
      <p:sp>
        <p:nvSpPr>
          <p:cNvPr id="10" name="TextBox 9">
            <a:extLst>
              <a:ext uri="{FF2B5EF4-FFF2-40B4-BE49-F238E27FC236}">
                <a16:creationId xmlns:a16="http://schemas.microsoft.com/office/drawing/2014/main" id="{34686BBE-DD47-9582-6242-5593496315B3}"/>
              </a:ext>
            </a:extLst>
          </p:cNvPr>
          <p:cNvSpPr txBox="1"/>
          <p:nvPr/>
        </p:nvSpPr>
        <p:spPr>
          <a:xfrm>
            <a:off x="176981" y="4321191"/>
            <a:ext cx="11720051"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t>Decision Tree </a:t>
            </a:r>
            <a:r>
              <a:rPr lang="en-US" sz="2800" b="1" dirty="0"/>
              <a:t>:- </a:t>
            </a:r>
            <a:r>
              <a:rPr lang="en-US" sz="2000" dirty="0"/>
              <a:t>It is uses a tree-like model to classify data or predict continuous values. It's a simple, yet effective, algorithm for classification and regression tasks.</a:t>
            </a:r>
            <a:endParaRPr lang="en-IN" sz="2000" dirty="0"/>
          </a:p>
        </p:txBody>
      </p:sp>
      <p:sp>
        <p:nvSpPr>
          <p:cNvPr id="11" name="TextBox 10">
            <a:extLst>
              <a:ext uri="{FF2B5EF4-FFF2-40B4-BE49-F238E27FC236}">
                <a16:creationId xmlns:a16="http://schemas.microsoft.com/office/drawing/2014/main" id="{B032D7A3-85EF-65A5-96FC-C996EA6DB5E9}"/>
              </a:ext>
            </a:extLst>
          </p:cNvPr>
          <p:cNvSpPr txBox="1"/>
          <p:nvPr/>
        </p:nvSpPr>
        <p:spPr>
          <a:xfrm>
            <a:off x="176981" y="5485814"/>
            <a:ext cx="11975689" cy="1077218"/>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Support Vector Machine (SVM) :-  </a:t>
            </a:r>
            <a:r>
              <a:rPr lang="en-US" sz="2000" dirty="0"/>
              <a:t>Is a powerful supervised learning algorithm in Machine Learning (ML) used for classification and regression tasks. Classification/Regression: Use the trained SVM model to classify new data or predict continuous values.</a:t>
            </a:r>
            <a:endParaRPr lang="en-IN" sz="2000" dirty="0"/>
          </a:p>
        </p:txBody>
      </p:sp>
    </p:spTree>
    <p:extLst>
      <p:ext uri="{BB962C8B-B14F-4D97-AF65-F5344CB8AC3E}">
        <p14:creationId xmlns:p14="http://schemas.microsoft.com/office/powerpoint/2010/main" val="371618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40047-2A20-A186-4DFA-A65D24AF6B2D}"/>
              </a:ext>
            </a:extLst>
          </p:cNvPr>
          <p:cNvSpPr txBox="1"/>
          <p:nvPr/>
        </p:nvSpPr>
        <p:spPr>
          <a:xfrm>
            <a:off x="2358735" y="114300"/>
            <a:ext cx="7408719" cy="830997"/>
          </a:xfrm>
          <a:prstGeom prst="rect">
            <a:avLst/>
          </a:prstGeom>
          <a:noFill/>
        </p:spPr>
        <p:txBody>
          <a:bodyPr wrap="square" rtlCol="0">
            <a:spAutoFit/>
          </a:bodyPr>
          <a:lstStyle/>
          <a:p>
            <a:pPr marL="1828800" lvl="3" indent="-457200">
              <a:buFont typeface="Wingdings" panose="05000000000000000000" pitchFamily="2" charset="2"/>
              <a:buChar char="v"/>
            </a:pPr>
            <a:r>
              <a:rPr lang="en-US" sz="4800" dirty="0">
                <a:latin typeface="Bahnschrift Condensed" panose="020B0502040204020203" pitchFamily="34" charset="0"/>
              </a:rPr>
              <a:t> Cross Validation</a:t>
            </a:r>
            <a:endParaRPr lang="en-IN" sz="2800" dirty="0">
              <a:latin typeface="Bahnschrift Condensed" panose="020B0502040204020203" pitchFamily="34" charset="0"/>
            </a:endParaRPr>
          </a:p>
        </p:txBody>
      </p:sp>
      <p:cxnSp>
        <p:nvCxnSpPr>
          <p:cNvPr id="4" name="Straight Connector 3">
            <a:extLst>
              <a:ext uri="{FF2B5EF4-FFF2-40B4-BE49-F238E27FC236}">
                <a16:creationId xmlns:a16="http://schemas.microsoft.com/office/drawing/2014/main" id="{FA9FCA08-D404-26F1-52F4-0A7CFC8750E8}"/>
              </a:ext>
            </a:extLst>
          </p:cNvPr>
          <p:cNvCxnSpPr/>
          <p:nvPr/>
        </p:nvCxnSpPr>
        <p:spPr>
          <a:xfrm>
            <a:off x="0" y="114299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9ABBB86-D41D-E809-B7B8-FD8C49117F01}"/>
              </a:ext>
            </a:extLst>
          </p:cNvPr>
          <p:cNvSpPr txBox="1"/>
          <p:nvPr/>
        </p:nvSpPr>
        <p:spPr>
          <a:xfrm>
            <a:off x="240723" y="1340702"/>
            <a:ext cx="11710554" cy="3323987"/>
          </a:xfrm>
          <a:prstGeom prst="rect">
            <a:avLst/>
          </a:prstGeom>
          <a:noFill/>
        </p:spPr>
        <p:txBody>
          <a:bodyPr wrap="square" rtlCol="0">
            <a:spAutoFit/>
          </a:bodyPr>
          <a:lstStyle/>
          <a:p>
            <a:r>
              <a:rPr lang="en-US" sz="2400" b="1" u="sng" dirty="0"/>
              <a:t>Cross-validation</a:t>
            </a:r>
            <a:r>
              <a:rPr lang="en-US" sz="2400" dirty="0"/>
              <a:t> is a statistical technique used to evaluate the performance of a machine learning model by training and testing it on multiple subsets of the available data. It involves</a:t>
            </a:r>
            <a:r>
              <a:rPr lang="en-US" sz="1800" dirty="0"/>
              <a:t>:</a:t>
            </a:r>
          </a:p>
          <a:p>
            <a:endParaRPr lang="en-US" sz="1800" dirty="0"/>
          </a:p>
          <a:p>
            <a:pPr marL="342900" indent="-342900">
              <a:buAutoNum type="arabicPeriod"/>
            </a:pPr>
            <a:r>
              <a:rPr lang="en-US" sz="2400" b="1" dirty="0"/>
              <a:t>Dividing</a:t>
            </a:r>
            <a:r>
              <a:rPr lang="en-US" sz="2400" dirty="0"/>
              <a:t> the data into k subsets or folds (e.g., 5-10 folds)</a:t>
            </a:r>
          </a:p>
          <a:p>
            <a:pPr marL="342900" indent="-342900">
              <a:buAutoNum type="arabicPeriod"/>
            </a:pPr>
            <a:r>
              <a:rPr lang="en-US" sz="2400" b="1" dirty="0"/>
              <a:t>Training</a:t>
            </a:r>
            <a:r>
              <a:rPr lang="en-US" sz="2400" dirty="0"/>
              <a:t> the model on k-1 folds</a:t>
            </a:r>
          </a:p>
          <a:p>
            <a:pPr marL="342900" indent="-342900">
              <a:buAutoNum type="arabicPeriod"/>
            </a:pPr>
            <a:r>
              <a:rPr lang="en-US" sz="2400" b="1" dirty="0"/>
              <a:t>Testing </a:t>
            </a:r>
            <a:r>
              <a:rPr lang="en-US" sz="2400" dirty="0"/>
              <a:t>the model on the remaining fold</a:t>
            </a:r>
          </a:p>
          <a:p>
            <a:pPr marL="342900" indent="-342900">
              <a:buAutoNum type="arabicPeriod"/>
            </a:pPr>
            <a:r>
              <a:rPr lang="en-US" sz="2400" b="1" dirty="0"/>
              <a:t>Repeating</a:t>
            </a:r>
            <a:r>
              <a:rPr lang="en-US" sz="2400" dirty="0"/>
              <a:t> steps 2-3 for each fold</a:t>
            </a:r>
          </a:p>
          <a:p>
            <a:pPr marL="342900" indent="-342900">
              <a:buAutoNum type="arabicPeriod"/>
            </a:pPr>
            <a:r>
              <a:rPr lang="en-US" sz="2400" b="1" dirty="0"/>
              <a:t>Averaging</a:t>
            </a:r>
            <a:r>
              <a:rPr lang="en-US" sz="2400" dirty="0"/>
              <a:t> the performance metrics</a:t>
            </a:r>
            <a:endParaRPr lang="en-IN" sz="2400" dirty="0"/>
          </a:p>
        </p:txBody>
      </p:sp>
      <p:sp>
        <p:nvSpPr>
          <p:cNvPr id="21" name="TextBox 20">
            <a:extLst>
              <a:ext uri="{FF2B5EF4-FFF2-40B4-BE49-F238E27FC236}">
                <a16:creationId xmlns:a16="http://schemas.microsoft.com/office/drawing/2014/main" id="{0A0F526B-E884-5EB7-1010-55C66A227ABC}"/>
              </a:ext>
            </a:extLst>
          </p:cNvPr>
          <p:cNvSpPr txBox="1"/>
          <p:nvPr/>
        </p:nvSpPr>
        <p:spPr>
          <a:xfrm flipH="1">
            <a:off x="240723" y="4862391"/>
            <a:ext cx="7566888" cy="2031325"/>
          </a:xfrm>
          <a:prstGeom prst="rect">
            <a:avLst/>
          </a:prstGeom>
          <a:noFill/>
        </p:spPr>
        <p:txBody>
          <a:bodyPr wrap="square" rtlCol="0">
            <a:spAutoFit/>
          </a:bodyPr>
          <a:lstStyle/>
          <a:p>
            <a:pPr marL="742950" lvl="1" indent="-285750">
              <a:buFont typeface="Wingdings" panose="05000000000000000000" pitchFamily="2" charset="2"/>
              <a:buChar char="Ø"/>
            </a:pPr>
            <a:r>
              <a:rPr lang="en-US" sz="2400" b="1" dirty="0"/>
              <a:t>Common types of cross-validation include:-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000" dirty="0"/>
              <a:t>K-Fold Cross-Validation</a:t>
            </a:r>
          </a:p>
          <a:p>
            <a:pPr marL="285750" indent="-285750">
              <a:buFont typeface="Arial" panose="020B0604020202020204" pitchFamily="34" charset="0"/>
              <a:buChar char="•"/>
            </a:pPr>
            <a:r>
              <a:rPr lang="en-US" sz="2000" dirty="0"/>
              <a:t>Leave-One-Out Cross-Validation (LOOCV)</a:t>
            </a:r>
          </a:p>
          <a:p>
            <a:pPr marL="285750" indent="-285750">
              <a:buFont typeface="Arial" panose="020B0604020202020204" pitchFamily="34" charset="0"/>
              <a:buChar char="•"/>
            </a:pPr>
            <a:r>
              <a:rPr lang="en-US" sz="2000" dirty="0"/>
              <a:t>Stratified Cross-Validation (for imbalanced datasets)</a:t>
            </a:r>
            <a:endParaRPr lang="en-IN" sz="2000" dirty="0"/>
          </a:p>
          <a:p>
            <a:pPr lvl="1"/>
            <a:r>
              <a:rPr lang="en-US" sz="1800" b="1" dirty="0"/>
              <a:t>  </a:t>
            </a:r>
          </a:p>
        </p:txBody>
      </p:sp>
    </p:spTree>
    <p:extLst>
      <p:ext uri="{BB962C8B-B14F-4D97-AF65-F5344CB8AC3E}">
        <p14:creationId xmlns:p14="http://schemas.microsoft.com/office/powerpoint/2010/main" val="42048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1C2DF-48DE-CE3D-BB9F-9A406CD6403A}"/>
              </a:ext>
            </a:extLst>
          </p:cNvPr>
          <p:cNvSpPr txBox="1"/>
          <p:nvPr/>
        </p:nvSpPr>
        <p:spPr>
          <a:xfrm>
            <a:off x="2919845" y="155863"/>
            <a:ext cx="5579918" cy="769441"/>
          </a:xfrm>
          <a:prstGeom prst="rect">
            <a:avLst/>
          </a:prstGeom>
          <a:noFill/>
        </p:spPr>
        <p:txBody>
          <a:bodyPr wrap="square" rtlCol="0">
            <a:spAutoFit/>
          </a:bodyPr>
          <a:lstStyle/>
          <a:p>
            <a:pPr marL="571500" indent="-571500">
              <a:buFont typeface="Wingdings" panose="05000000000000000000" pitchFamily="2" charset="2"/>
              <a:buChar char="v"/>
            </a:pPr>
            <a:r>
              <a:rPr lang="en-IN" sz="4400" b="1" dirty="0">
                <a:latin typeface="Bahnschrift Condensed" panose="020B0502040204020203" pitchFamily="34" charset="0"/>
              </a:rPr>
              <a:t> Confusion Matrix</a:t>
            </a:r>
          </a:p>
        </p:txBody>
      </p:sp>
      <p:cxnSp>
        <p:nvCxnSpPr>
          <p:cNvPr id="15" name="Straight Connector 14">
            <a:extLst>
              <a:ext uri="{FF2B5EF4-FFF2-40B4-BE49-F238E27FC236}">
                <a16:creationId xmlns:a16="http://schemas.microsoft.com/office/drawing/2014/main" id="{50A3A315-6998-C518-5B44-300C057D753F}"/>
              </a:ext>
            </a:extLst>
          </p:cNvPr>
          <p:cNvCxnSpPr/>
          <p:nvPr/>
        </p:nvCxnSpPr>
        <p:spPr>
          <a:xfrm>
            <a:off x="51954" y="1111827"/>
            <a:ext cx="1208809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28DB84-8196-E614-1ECA-778F614EDE8E}"/>
              </a:ext>
            </a:extLst>
          </p:cNvPr>
          <p:cNvSpPr txBox="1"/>
          <p:nvPr/>
        </p:nvSpPr>
        <p:spPr>
          <a:xfrm>
            <a:off x="0" y="1247504"/>
            <a:ext cx="11263745" cy="1107996"/>
          </a:xfrm>
          <a:prstGeom prst="rect">
            <a:avLst/>
          </a:prstGeom>
          <a:noFill/>
        </p:spPr>
        <p:txBody>
          <a:bodyPr wrap="square" rtlCol="0">
            <a:spAutoFit/>
          </a:bodyPr>
          <a:lstStyle/>
          <a:p>
            <a:r>
              <a:rPr lang="en-US" sz="2400" dirty="0"/>
              <a:t>A table used to evaluate the performance of a classification model by comparing predicted and actual classes</a:t>
            </a:r>
            <a:r>
              <a:rPr lang="en-US" sz="1800" dirty="0"/>
              <a:t>.</a:t>
            </a:r>
            <a:endParaRPr lang="en-IN" sz="1800" dirty="0"/>
          </a:p>
          <a:p>
            <a:endParaRPr lang="en-IN" dirty="0"/>
          </a:p>
        </p:txBody>
      </p:sp>
      <p:sp>
        <p:nvSpPr>
          <p:cNvPr id="18" name="TextBox 17">
            <a:extLst>
              <a:ext uri="{FF2B5EF4-FFF2-40B4-BE49-F238E27FC236}">
                <a16:creationId xmlns:a16="http://schemas.microsoft.com/office/drawing/2014/main" id="{BF2681A9-AB92-BC14-6DC0-E47B18B50E9F}"/>
              </a:ext>
            </a:extLst>
          </p:cNvPr>
          <p:cNvSpPr txBox="1"/>
          <p:nvPr/>
        </p:nvSpPr>
        <p:spPr>
          <a:xfrm>
            <a:off x="77931" y="2479083"/>
            <a:ext cx="3049733" cy="738664"/>
          </a:xfrm>
          <a:prstGeom prst="rect">
            <a:avLst/>
          </a:prstGeom>
          <a:noFill/>
        </p:spPr>
        <p:txBody>
          <a:bodyPr wrap="square" rtlCol="0">
            <a:spAutoFit/>
          </a:bodyPr>
          <a:lstStyle/>
          <a:p>
            <a:pPr marL="457200" indent="-457200">
              <a:buFont typeface="Wingdings" panose="05000000000000000000" pitchFamily="2" charset="2"/>
              <a:buChar char="Ø"/>
            </a:pPr>
            <a:r>
              <a:rPr lang="en-IN" sz="2400" b="1" dirty="0"/>
              <a:t>Matrix Structure</a:t>
            </a:r>
          </a:p>
          <a:p>
            <a:endParaRPr lang="en-IN" dirty="0"/>
          </a:p>
        </p:txBody>
      </p:sp>
      <p:graphicFrame>
        <p:nvGraphicFramePr>
          <p:cNvPr id="19" name="Table 18">
            <a:extLst>
              <a:ext uri="{FF2B5EF4-FFF2-40B4-BE49-F238E27FC236}">
                <a16:creationId xmlns:a16="http://schemas.microsoft.com/office/drawing/2014/main" id="{6C3523D3-16C0-9B28-3861-60E921EECA9D}"/>
              </a:ext>
            </a:extLst>
          </p:cNvPr>
          <p:cNvGraphicFramePr>
            <a:graphicFrameLocks noGrp="1"/>
          </p:cNvGraphicFramePr>
          <p:nvPr>
            <p:extLst>
              <p:ext uri="{D42A27DB-BD31-4B8C-83A1-F6EECF244321}">
                <p14:modId xmlns:p14="http://schemas.microsoft.com/office/powerpoint/2010/main" val="3219735773"/>
              </p:ext>
            </p:extLst>
          </p:nvPr>
        </p:nvGraphicFramePr>
        <p:xfrm>
          <a:off x="2980504" y="3253363"/>
          <a:ext cx="3283530" cy="1496249"/>
        </p:xfrm>
        <a:graphic>
          <a:graphicData uri="http://schemas.openxmlformats.org/drawingml/2006/table">
            <a:tbl>
              <a:tblPr firstRow="1" bandRow="1">
                <a:tableStyleId>{9D7B26C5-4107-4FEC-AEDC-1716B250A1EF}</a:tableStyleId>
              </a:tblPr>
              <a:tblGrid>
                <a:gridCol w="1641765">
                  <a:extLst>
                    <a:ext uri="{9D8B030D-6E8A-4147-A177-3AD203B41FA5}">
                      <a16:colId xmlns:a16="http://schemas.microsoft.com/office/drawing/2014/main" val="2810076442"/>
                    </a:ext>
                  </a:extLst>
                </a:gridCol>
                <a:gridCol w="1641765">
                  <a:extLst>
                    <a:ext uri="{9D8B030D-6E8A-4147-A177-3AD203B41FA5}">
                      <a16:colId xmlns:a16="http://schemas.microsoft.com/office/drawing/2014/main" val="2393154766"/>
                    </a:ext>
                  </a:extLst>
                </a:gridCol>
              </a:tblGrid>
              <a:tr h="782754">
                <a:tc>
                  <a:txBody>
                    <a:bodyPr/>
                    <a:lstStyle/>
                    <a:p>
                      <a:pPr algn="ctr"/>
                      <a:r>
                        <a:rPr lang="en-US" sz="3600" b="1" dirty="0"/>
                        <a:t>TP</a:t>
                      </a:r>
                      <a:endParaRPr lang="en-IN" sz="3200" b="1" dirty="0"/>
                    </a:p>
                  </a:txBody>
                  <a:tcPr/>
                </a:tc>
                <a:tc>
                  <a:txBody>
                    <a:bodyPr/>
                    <a:lstStyle/>
                    <a:p>
                      <a:pPr algn="ctr"/>
                      <a:r>
                        <a:rPr lang="en-US" sz="3600" b="1" dirty="0"/>
                        <a:t>FP</a:t>
                      </a:r>
                      <a:endParaRPr lang="en-IN" b="1" dirty="0"/>
                    </a:p>
                  </a:txBody>
                  <a:tcPr/>
                </a:tc>
                <a:extLst>
                  <a:ext uri="{0D108BD9-81ED-4DB2-BD59-A6C34878D82A}">
                    <a16:rowId xmlns:a16="http://schemas.microsoft.com/office/drawing/2014/main" val="3583253758"/>
                  </a:ext>
                </a:extLst>
              </a:tr>
              <a:tr h="713495">
                <a:tc>
                  <a:txBody>
                    <a:bodyPr/>
                    <a:lstStyle/>
                    <a:p>
                      <a:pPr algn="ctr"/>
                      <a:r>
                        <a:rPr lang="en-US" sz="3600" b="1" dirty="0"/>
                        <a:t>FN</a:t>
                      </a:r>
                      <a:endParaRPr lang="en-IN" b="1" dirty="0"/>
                    </a:p>
                  </a:txBody>
                  <a:tcPr/>
                </a:tc>
                <a:tc>
                  <a:txBody>
                    <a:bodyPr/>
                    <a:lstStyle/>
                    <a:p>
                      <a:pPr algn="ctr"/>
                      <a:r>
                        <a:rPr lang="en-US" sz="3600" b="1" dirty="0"/>
                        <a:t>TN</a:t>
                      </a:r>
                      <a:endParaRPr lang="en-IN" b="1" dirty="0"/>
                    </a:p>
                  </a:txBody>
                  <a:tcPr/>
                </a:tc>
                <a:extLst>
                  <a:ext uri="{0D108BD9-81ED-4DB2-BD59-A6C34878D82A}">
                    <a16:rowId xmlns:a16="http://schemas.microsoft.com/office/drawing/2014/main" val="1603908769"/>
                  </a:ext>
                </a:extLst>
              </a:tr>
            </a:tbl>
          </a:graphicData>
        </a:graphic>
      </p:graphicFrame>
      <p:sp>
        <p:nvSpPr>
          <p:cNvPr id="20" name="TextBox 19">
            <a:extLst>
              <a:ext uri="{FF2B5EF4-FFF2-40B4-BE49-F238E27FC236}">
                <a16:creationId xmlns:a16="http://schemas.microsoft.com/office/drawing/2014/main" id="{4E1E1EFB-BA77-F808-1C1E-0EC8F35A9923}"/>
              </a:ext>
            </a:extLst>
          </p:cNvPr>
          <p:cNvSpPr txBox="1"/>
          <p:nvPr/>
        </p:nvSpPr>
        <p:spPr>
          <a:xfrm flipH="1">
            <a:off x="3855023" y="2219944"/>
            <a:ext cx="1776849" cy="369332"/>
          </a:xfrm>
          <a:prstGeom prst="rect">
            <a:avLst/>
          </a:prstGeom>
          <a:noFill/>
        </p:spPr>
        <p:txBody>
          <a:bodyPr wrap="square" rtlCol="0">
            <a:spAutoFit/>
          </a:bodyPr>
          <a:lstStyle/>
          <a:p>
            <a:r>
              <a:rPr lang="en-US" b="1" dirty="0"/>
              <a:t>Actual values</a:t>
            </a:r>
            <a:endParaRPr lang="en-IN" b="1" dirty="0"/>
          </a:p>
        </p:txBody>
      </p:sp>
      <p:sp>
        <p:nvSpPr>
          <p:cNvPr id="21" name="TextBox 20">
            <a:extLst>
              <a:ext uri="{FF2B5EF4-FFF2-40B4-BE49-F238E27FC236}">
                <a16:creationId xmlns:a16="http://schemas.microsoft.com/office/drawing/2014/main" id="{54A1CA66-1468-D4B8-919A-22CC21A8D865}"/>
              </a:ext>
            </a:extLst>
          </p:cNvPr>
          <p:cNvSpPr txBox="1"/>
          <p:nvPr/>
        </p:nvSpPr>
        <p:spPr>
          <a:xfrm>
            <a:off x="3094401" y="2794343"/>
            <a:ext cx="1548246" cy="369332"/>
          </a:xfrm>
          <a:prstGeom prst="rect">
            <a:avLst/>
          </a:prstGeom>
          <a:noFill/>
        </p:spPr>
        <p:txBody>
          <a:bodyPr wrap="square" rtlCol="0">
            <a:spAutoFit/>
          </a:bodyPr>
          <a:lstStyle/>
          <a:p>
            <a:r>
              <a:rPr lang="en-US" dirty="0"/>
              <a:t>Positive (1)</a:t>
            </a:r>
            <a:endParaRPr lang="en-IN" dirty="0"/>
          </a:p>
        </p:txBody>
      </p:sp>
      <p:sp>
        <p:nvSpPr>
          <p:cNvPr id="23" name="TextBox 22">
            <a:extLst>
              <a:ext uri="{FF2B5EF4-FFF2-40B4-BE49-F238E27FC236}">
                <a16:creationId xmlns:a16="http://schemas.microsoft.com/office/drawing/2014/main" id="{E9447382-9BEF-C7B6-DD5E-4B2D9F795254}"/>
              </a:ext>
            </a:extLst>
          </p:cNvPr>
          <p:cNvSpPr txBox="1"/>
          <p:nvPr/>
        </p:nvSpPr>
        <p:spPr>
          <a:xfrm>
            <a:off x="4642647" y="2794343"/>
            <a:ext cx="1641763" cy="369332"/>
          </a:xfrm>
          <a:prstGeom prst="rect">
            <a:avLst/>
          </a:prstGeom>
          <a:noFill/>
        </p:spPr>
        <p:txBody>
          <a:bodyPr wrap="square" rtlCol="0">
            <a:spAutoFit/>
          </a:bodyPr>
          <a:lstStyle/>
          <a:p>
            <a:r>
              <a:rPr lang="en-US" dirty="0"/>
              <a:t>Negative (0)</a:t>
            </a:r>
            <a:endParaRPr lang="en-IN" dirty="0"/>
          </a:p>
        </p:txBody>
      </p:sp>
      <p:sp>
        <p:nvSpPr>
          <p:cNvPr id="24" name="TextBox 23">
            <a:extLst>
              <a:ext uri="{FF2B5EF4-FFF2-40B4-BE49-F238E27FC236}">
                <a16:creationId xmlns:a16="http://schemas.microsoft.com/office/drawing/2014/main" id="{5706B682-2346-00C4-8E76-D882B7099BA9}"/>
              </a:ext>
            </a:extLst>
          </p:cNvPr>
          <p:cNvSpPr txBox="1"/>
          <p:nvPr/>
        </p:nvSpPr>
        <p:spPr>
          <a:xfrm rot="16200000" flipH="1">
            <a:off x="-132270" y="3583161"/>
            <a:ext cx="2271455" cy="369332"/>
          </a:xfrm>
          <a:prstGeom prst="rect">
            <a:avLst/>
          </a:prstGeom>
          <a:noFill/>
        </p:spPr>
        <p:txBody>
          <a:bodyPr wrap="square" rtlCol="0">
            <a:spAutoFit/>
          </a:bodyPr>
          <a:lstStyle/>
          <a:p>
            <a:r>
              <a:rPr lang="en-US" b="1" dirty="0"/>
              <a:t>Predicted Values</a:t>
            </a:r>
            <a:endParaRPr lang="en-IN" b="1" dirty="0"/>
          </a:p>
        </p:txBody>
      </p:sp>
      <p:sp>
        <p:nvSpPr>
          <p:cNvPr id="25" name="TextBox 24">
            <a:extLst>
              <a:ext uri="{FF2B5EF4-FFF2-40B4-BE49-F238E27FC236}">
                <a16:creationId xmlns:a16="http://schemas.microsoft.com/office/drawing/2014/main" id="{8E359E44-07EF-10AD-62F5-A658ADA170F5}"/>
              </a:ext>
            </a:extLst>
          </p:cNvPr>
          <p:cNvSpPr txBox="1"/>
          <p:nvPr/>
        </p:nvSpPr>
        <p:spPr>
          <a:xfrm>
            <a:off x="1430531" y="3329588"/>
            <a:ext cx="1454726" cy="369332"/>
          </a:xfrm>
          <a:prstGeom prst="rect">
            <a:avLst/>
          </a:prstGeom>
          <a:noFill/>
        </p:spPr>
        <p:txBody>
          <a:bodyPr wrap="square" rtlCol="0">
            <a:spAutoFit/>
          </a:bodyPr>
          <a:lstStyle/>
          <a:p>
            <a:r>
              <a:rPr lang="en-US" dirty="0"/>
              <a:t>Positive (1)</a:t>
            </a:r>
            <a:endParaRPr lang="en-IN" dirty="0"/>
          </a:p>
        </p:txBody>
      </p:sp>
      <p:sp>
        <p:nvSpPr>
          <p:cNvPr id="27" name="TextBox 26">
            <a:extLst>
              <a:ext uri="{FF2B5EF4-FFF2-40B4-BE49-F238E27FC236}">
                <a16:creationId xmlns:a16="http://schemas.microsoft.com/office/drawing/2014/main" id="{E221B944-CFDD-FB71-1272-D5FC1D0E291A}"/>
              </a:ext>
            </a:extLst>
          </p:cNvPr>
          <p:cNvSpPr txBox="1"/>
          <p:nvPr/>
        </p:nvSpPr>
        <p:spPr>
          <a:xfrm>
            <a:off x="1380465" y="4090418"/>
            <a:ext cx="1693717" cy="646331"/>
          </a:xfrm>
          <a:prstGeom prst="rect">
            <a:avLst/>
          </a:prstGeom>
          <a:noFill/>
        </p:spPr>
        <p:txBody>
          <a:bodyPr wrap="square" rtlCol="0">
            <a:spAutoFit/>
          </a:bodyPr>
          <a:lstStyle/>
          <a:p>
            <a:r>
              <a:rPr lang="en-US" dirty="0"/>
              <a:t>Negative (0)</a:t>
            </a:r>
            <a:endParaRPr lang="en-IN" dirty="0"/>
          </a:p>
          <a:p>
            <a:endParaRPr lang="en-IN" dirty="0"/>
          </a:p>
        </p:txBody>
      </p:sp>
      <p:sp>
        <p:nvSpPr>
          <p:cNvPr id="28" name="TextBox 27">
            <a:extLst>
              <a:ext uri="{FF2B5EF4-FFF2-40B4-BE49-F238E27FC236}">
                <a16:creationId xmlns:a16="http://schemas.microsoft.com/office/drawing/2014/main" id="{4C13410D-ADD3-BE76-A50C-06DBEF5460FF}"/>
              </a:ext>
            </a:extLst>
          </p:cNvPr>
          <p:cNvSpPr txBox="1"/>
          <p:nvPr/>
        </p:nvSpPr>
        <p:spPr>
          <a:xfrm>
            <a:off x="192231" y="4952665"/>
            <a:ext cx="11035145" cy="2215991"/>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t>Metrics</a:t>
            </a:r>
          </a:p>
          <a:p>
            <a:pPr marL="285750" indent="-285750">
              <a:buFont typeface="Arial" panose="020B0604020202020204" pitchFamily="34" charset="0"/>
              <a:buChar char="•"/>
            </a:pPr>
            <a:r>
              <a:rPr lang="en-IN" sz="2000" dirty="0"/>
              <a:t>Accuracy: (TP + TN) / Total </a:t>
            </a:r>
          </a:p>
          <a:p>
            <a:pPr marL="285750" indent="-285750">
              <a:buFont typeface="Arial" panose="020B0604020202020204" pitchFamily="34" charset="0"/>
              <a:buChar char="•"/>
            </a:pPr>
            <a:r>
              <a:rPr lang="en-IN" sz="2000" dirty="0"/>
              <a:t>Precision: TP / (TP + FP)</a:t>
            </a:r>
          </a:p>
          <a:p>
            <a:pPr marL="285750" indent="-285750">
              <a:buFont typeface="Arial" panose="020B0604020202020204" pitchFamily="34" charset="0"/>
              <a:buChar char="•"/>
            </a:pPr>
            <a:r>
              <a:rPr lang="en-IN" sz="2000" dirty="0"/>
              <a:t>Recall: TP / (TP + FN)</a:t>
            </a:r>
          </a:p>
          <a:p>
            <a:pPr marL="285750" indent="-285750">
              <a:buFont typeface="Arial" panose="020B0604020202020204" pitchFamily="34" charset="0"/>
              <a:buChar char="•"/>
            </a:pPr>
            <a:r>
              <a:rPr lang="en-IN" sz="2000" dirty="0"/>
              <a:t>F1 Score: 2 * (Precision * Recall) / (Precision + Recall)</a:t>
            </a:r>
          </a:p>
          <a:p>
            <a:endParaRPr lang="en-IN" sz="2000" b="1" dirty="0"/>
          </a:p>
          <a:p>
            <a:endParaRPr lang="en-IN" dirty="0"/>
          </a:p>
        </p:txBody>
      </p:sp>
      <p:sp>
        <p:nvSpPr>
          <p:cNvPr id="29" name="TextBox 28">
            <a:extLst>
              <a:ext uri="{FF2B5EF4-FFF2-40B4-BE49-F238E27FC236}">
                <a16:creationId xmlns:a16="http://schemas.microsoft.com/office/drawing/2014/main" id="{3B6A7C3C-B94A-8302-857D-532FB9BF881B}"/>
              </a:ext>
            </a:extLst>
          </p:cNvPr>
          <p:cNvSpPr txBox="1"/>
          <p:nvPr/>
        </p:nvSpPr>
        <p:spPr>
          <a:xfrm>
            <a:off x="7124385" y="2479083"/>
            <a:ext cx="5870498" cy="2062103"/>
          </a:xfrm>
          <a:prstGeom prst="rect">
            <a:avLst/>
          </a:prstGeom>
          <a:noFill/>
        </p:spPr>
        <p:txBody>
          <a:bodyPr wrap="square" rtlCol="0">
            <a:spAutoFit/>
          </a:bodyPr>
          <a:lstStyle/>
          <a:p>
            <a:pPr marL="457200" indent="-457200">
              <a:buFont typeface="Wingdings" panose="05000000000000000000" pitchFamily="2" charset="2"/>
              <a:buChar char="Ø"/>
            </a:pPr>
            <a:r>
              <a:rPr lang="en-IN" sz="2800" b="1" dirty="0"/>
              <a:t>Purpose</a:t>
            </a:r>
          </a:p>
          <a:p>
            <a:pPr marL="285750" indent="-285750">
              <a:buFont typeface="Arial" panose="020B0604020202020204" pitchFamily="34" charset="0"/>
              <a:buChar char="•"/>
            </a:pPr>
            <a:r>
              <a:rPr lang="en-IN" sz="2400" dirty="0"/>
              <a:t>Evaluate model performance</a:t>
            </a:r>
          </a:p>
          <a:p>
            <a:pPr marL="285750" indent="-285750">
              <a:buFont typeface="Arial" panose="020B0604020202020204" pitchFamily="34" charset="0"/>
              <a:buChar char="•"/>
            </a:pPr>
            <a:r>
              <a:rPr lang="en-IN" sz="2400" dirty="0"/>
              <a:t>Identify errors (FP, FN)</a:t>
            </a:r>
          </a:p>
          <a:p>
            <a:pPr marL="285750" indent="-285750">
              <a:buFont typeface="Arial" panose="020B0604020202020204" pitchFamily="34" charset="0"/>
              <a:buChar char="•"/>
            </a:pPr>
            <a:r>
              <a:rPr lang="en-IN" sz="2400" dirty="0"/>
              <a:t>Improve model accuracy</a:t>
            </a:r>
          </a:p>
          <a:p>
            <a:endParaRPr lang="en-IN" sz="2800" b="1" dirty="0"/>
          </a:p>
        </p:txBody>
      </p:sp>
    </p:spTree>
    <p:extLst>
      <p:ext uri="{BB962C8B-B14F-4D97-AF65-F5344CB8AC3E}">
        <p14:creationId xmlns:p14="http://schemas.microsoft.com/office/powerpoint/2010/main" val="2134833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B4EBD0-B758-0070-61A7-4C718D573D6B}"/>
              </a:ext>
            </a:extLst>
          </p:cNvPr>
          <p:cNvGraphicFramePr>
            <a:graphicFrameLocks noGrp="1"/>
          </p:cNvGraphicFramePr>
          <p:nvPr>
            <p:extLst>
              <p:ext uri="{D42A27DB-BD31-4B8C-83A1-F6EECF244321}">
                <p14:modId xmlns:p14="http://schemas.microsoft.com/office/powerpoint/2010/main" val="2496693791"/>
              </p:ext>
            </p:extLst>
          </p:nvPr>
        </p:nvGraphicFramePr>
        <p:xfrm>
          <a:off x="571500" y="509156"/>
          <a:ext cx="10871949" cy="5095701"/>
        </p:xfrm>
        <a:graphic>
          <a:graphicData uri="http://schemas.openxmlformats.org/drawingml/2006/table">
            <a:tbl>
              <a:tblPr firstRow="1" bandRow="1">
                <a:tableStyleId>{9D7B26C5-4107-4FEC-AEDC-1716B250A1EF}</a:tableStyleId>
              </a:tblPr>
              <a:tblGrid>
                <a:gridCol w="5801185">
                  <a:extLst>
                    <a:ext uri="{9D8B030D-6E8A-4147-A177-3AD203B41FA5}">
                      <a16:colId xmlns:a16="http://schemas.microsoft.com/office/drawing/2014/main" val="1011635612"/>
                    </a:ext>
                  </a:extLst>
                </a:gridCol>
                <a:gridCol w="5070764">
                  <a:extLst>
                    <a:ext uri="{9D8B030D-6E8A-4147-A177-3AD203B41FA5}">
                      <a16:colId xmlns:a16="http://schemas.microsoft.com/office/drawing/2014/main" val="2269525986"/>
                    </a:ext>
                  </a:extLst>
                </a:gridCol>
              </a:tblGrid>
              <a:tr h="896938">
                <a:tc>
                  <a:txBody>
                    <a:bodyPr/>
                    <a:lstStyle/>
                    <a:p>
                      <a:pPr algn="ctr"/>
                      <a:r>
                        <a:rPr lang="en-US" sz="4400" b="1" dirty="0"/>
                        <a:t>Algorithms</a:t>
                      </a:r>
                      <a:endParaRPr lang="en-IN" sz="4400" b="1" dirty="0"/>
                    </a:p>
                  </a:txBody>
                  <a:tcPr/>
                </a:tc>
                <a:tc>
                  <a:txBody>
                    <a:bodyPr/>
                    <a:lstStyle/>
                    <a:p>
                      <a:pPr algn="ctr"/>
                      <a:r>
                        <a:rPr lang="en-US" sz="4400" b="1" dirty="0"/>
                        <a:t>Accuracy</a:t>
                      </a:r>
                      <a:endParaRPr lang="en-IN" sz="4400" b="1" dirty="0"/>
                    </a:p>
                  </a:txBody>
                  <a:tcPr/>
                </a:tc>
                <a:extLst>
                  <a:ext uri="{0D108BD9-81ED-4DB2-BD59-A6C34878D82A}">
                    <a16:rowId xmlns:a16="http://schemas.microsoft.com/office/drawing/2014/main" val="2755755213"/>
                  </a:ext>
                </a:extLst>
              </a:tr>
              <a:tr h="99004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3600" dirty="0"/>
                        <a:t>Logistic Regression</a:t>
                      </a:r>
                      <a:endParaRPr lang="en-IN" sz="3600" dirty="0"/>
                    </a:p>
                  </a:txBody>
                  <a:tcPr/>
                </a:tc>
                <a:tc>
                  <a:txBody>
                    <a:bodyPr/>
                    <a:lstStyle/>
                    <a:p>
                      <a:pPr algn="ctr"/>
                      <a:r>
                        <a:rPr lang="en-US" sz="4000" dirty="0"/>
                        <a:t>0.786912</a:t>
                      </a:r>
                      <a:endParaRPr lang="en-IN" sz="4000" dirty="0"/>
                    </a:p>
                  </a:txBody>
                  <a:tcPr/>
                </a:tc>
                <a:extLst>
                  <a:ext uri="{0D108BD9-81ED-4DB2-BD59-A6C34878D82A}">
                    <a16:rowId xmlns:a16="http://schemas.microsoft.com/office/drawing/2014/main" val="52671517"/>
                  </a:ext>
                </a:extLst>
              </a:tr>
              <a:tr h="990042">
                <a:tc>
                  <a:txBody>
                    <a:bodyPr/>
                    <a:lstStyle/>
                    <a:p>
                      <a:pPr algn="ctr"/>
                      <a:r>
                        <a:rPr lang="en-US" sz="3600" dirty="0"/>
                        <a:t>Decision Tree</a:t>
                      </a:r>
                      <a:endParaRPr lang="en-IN" sz="3600" dirty="0"/>
                    </a:p>
                  </a:txBody>
                  <a:tcPr/>
                </a:tc>
                <a:tc>
                  <a:txBody>
                    <a:bodyPr/>
                    <a:lstStyle/>
                    <a:p>
                      <a:pPr algn="ctr"/>
                      <a:r>
                        <a:rPr lang="en-US" sz="3600" dirty="0"/>
                        <a:t>1.0</a:t>
                      </a:r>
                      <a:endParaRPr lang="en-IN" sz="3600" dirty="0"/>
                    </a:p>
                  </a:txBody>
                  <a:tcPr/>
                </a:tc>
                <a:extLst>
                  <a:ext uri="{0D108BD9-81ED-4DB2-BD59-A6C34878D82A}">
                    <a16:rowId xmlns:a16="http://schemas.microsoft.com/office/drawing/2014/main" val="327847876"/>
                  </a:ext>
                </a:extLst>
              </a:tr>
              <a:tr h="1000142">
                <a:tc>
                  <a:txBody>
                    <a:bodyPr/>
                    <a:lstStyle/>
                    <a:p>
                      <a:pPr algn="ctr"/>
                      <a:r>
                        <a:rPr lang="en-US" sz="3600" dirty="0"/>
                        <a:t>Random Forest</a:t>
                      </a:r>
                      <a:endParaRPr lang="en-IN" sz="3600" dirty="0"/>
                    </a:p>
                  </a:txBody>
                  <a:tcPr/>
                </a:tc>
                <a:tc>
                  <a:txBody>
                    <a:bodyPr/>
                    <a:lstStyle/>
                    <a:p>
                      <a:pPr algn="ctr"/>
                      <a:r>
                        <a:rPr lang="en-US" sz="3600" dirty="0"/>
                        <a:t>0.994966</a:t>
                      </a:r>
                      <a:endParaRPr lang="en-IN" sz="3600" dirty="0"/>
                    </a:p>
                  </a:txBody>
                  <a:tcPr/>
                </a:tc>
                <a:extLst>
                  <a:ext uri="{0D108BD9-81ED-4DB2-BD59-A6C34878D82A}">
                    <a16:rowId xmlns:a16="http://schemas.microsoft.com/office/drawing/2014/main" val="1110046407"/>
                  </a:ext>
                </a:extLst>
              </a:tr>
              <a:tr h="1218537">
                <a:tc>
                  <a:txBody>
                    <a:bodyPr/>
                    <a:lstStyle/>
                    <a:p>
                      <a:r>
                        <a:rPr lang="en-US" sz="3600" dirty="0"/>
                        <a:t>Support Vector Machine </a:t>
                      </a:r>
                    </a:p>
                    <a:p>
                      <a:pPr algn="ctr"/>
                      <a:r>
                        <a:rPr lang="en-US" sz="3600" dirty="0"/>
                        <a:t>(Kernel </a:t>
                      </a:r>
                      <a:r>
                        <a:rPr lang="en-US" sz="3600" dirty="0" err="1"/>
                        <a:t>rbf</a:t>
                      </a:r>
                      <a:r>
                        <a:rPr lang="en-US" sz="3600" dirty="0"/>
                        <a:t>)</a:t>
                      </a:r>
                      <a:endParaRPr lang="en-IN" sz="3600" dirty="0"/>
                    </a:p>
                  </a:txBody>
                  <a:tcPr/>
                </a:tc>
                <a:tc>
                  <a:txBody>
                    <a:bodyPr/>
                    <a:lstStyle/>
                    <a:p>
                      <a:pPr algn="ctr"/>
                      <a:r>
                        <a:rPr lang="en-US" sz="4000" dirty="0"/>
                        <a:t>0.899328</a:t>
                      </a:r>
                      <a:endParaRPr lang="en-IN" sz="4000" dirty="0"/>
                    </a:p>
                  </a:txBody>
                  <a:tcPr/>
                </a:tc>
                <a:extLst>
                  <a:ext uri="{0D108BD9-81ED-4DB2-BD59-A6C34878D82A}">
                    <a16:rowId xmlns:a16="http://schemas.microsoft.com/office/drawing/2014/main" val="1374721864"/>
                  </a:ext>
                </a:extLst>
              </a:tr>
            </a:tbl>
          </a:graphicData>
        </a:graphic>
      </p:graphicFrame>
    </p:spTree>
    <p:extLst>
      <p:ext uri="{BB962C8B-B14F-4D97-AF65-F5344CB8AC3E}">
        <p14:creationId xmlns:p14="http://schemas.microsoft.com/office/powerpoint/2010/main" val="398787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A0DD9-0938-907C-684F-B46D463AA53C}"/>
              </a:ext>
            </a:extLst>
          </p:cNvPr>
          <p:cNvSpPr txBox="1"/>
          <p:nvPr/>
        </p:nvSpPr>
        <p:spPr>
          <a:xfrm>
            <a:off x="275305" y="129757"/>
            <a:ext cx="9507794"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t>Advantages of Traffic Prediction  Dataset</a:t>
            </a:r>
            <a:endParaRPr lang="en-IN" sz="3200" b="1" dirty="0"/>
          </a:p>
        </p:txBody>
      </p:sp>
      <p:sp>
        <p:nvSpPr>
          <p:cNvPr id="5" name="TextBox 4">
            <a:extLst>
              <a:ext uri="{FF2B5EF4-FFF2-40B4-BE49-F238E27FC236}">
                <a16:creationId xmlns:a16="http://schemas.microsoft.com/office/drawing/2014/main" id="{ECAF3685-06DB-A410-BE18-80F850D636D4}"/>
              </a:ext>
            </a:extLst>
          </p:cNvPr>
          <p:cNvSpPr txBox="1"/>
          <p:nvPr/>
        </p:nvSpPr>
        <p:spPr>
          <a:xfrm>
            <a:off x="196646" y="714532"/>
            <a:ext cx="11995354" cy="2862322"/>
          </a:xfrm>
          <a:prstGeom prst="rect">
            <a:avLst/>
          </a:prstGeom>
          <a:noFill/>
        </p:spPr>
        <p:txBody>
          <a:bodyPr wrap="square" rtlCol="0">
            <a:spAutoFit/>
          </a:bodyPr>
          <a:lstStyle/>
          <a:p>
            <a:pPr marL="342900" indent="-342900">
              <a:buAutoNum type="arabicPeriod"/>
            </a:pPr>
            <a:r>
              <a:rPr lang="en-US" sz="2000" b="1" dirty="0"/>
              <a:t>Reduced congestion :- </a:t>
            </a:r>
            <a:r>
              <a:rPr lang="en-US" sz="2000" dirty="0"/>
              <a:t>Real-time traffic monitoring and optimization can minimize traffic jams. </a:t>
            </a:r>
          </a:p>
          <a:p>
            <a:pPr marL="342900" indent="-342900">
              <a:buAutoNum type="arabicPeriod"/>
            </a:pPr>
            <a:r>
              <a:rPr lang="en-US" sz="2000" b="1" dirty="0"/>
              <a:t>Improved safety: - </a:t>
            </a:r>
            <a:r>
              <a:rPr lang="en-US" sz="2000" dirty="0"/>
              <a:t>Advanced systems can detect accidents and alert authorities promptly.</a:t>
            </a:r>
          </a:p>
          <a:p>
            <a:pPr marL="342900" indent="-342900">
              <a:buAutoNum type="arabicPeriod"/>
            </a:pPr>
            <a:r>
              <a:rPr lang="en-US" sz="2000" b="1" dirty="0"/>
              <a:t>Enhanced mobility :- </a:t>
            </a:r>
            <a:r>
              <a:rPr lang="en-US" sz="2000" dirty="0"/>
              <a:t>Smart traffic management can prioritize public transport and optimize routes.</a:t>
            </a:r>
          </a:p>
          <a:p>
            <a:r>
              <a:rPr lang="en-US" sz="2000" dirty="0"/>
              <a:t>4.  </a:t>
            </a:r>
            <a:r>
              <a:rPr lang="en-US" sz="2000" b="1" dirty="0"/>
              <a:t>Environmental benefits :- </a:t>
            </a:r>
            <a:r>
              <a:rPr lang="en-US" sz="2000" dirty="0"/>
              <a:t>Reduced congestion leads to lower emissions and improved air        </a:t>
            </a:r>
          </a:p>
          <a:p>
            <a:r>
              <a:rPr lang="en-US" sz="2000" dirty="0"/>
              <a:t>       quality.</a:t>
            </a:r>
          </a:p>
          <a:p>
            <a:pPr marL="342900" indent="-342900">
              <a:buAutoNum type="arabicPeriod" startAt="5"/>
            </a:pPr>
            <a:r>
              <a:rPr lang="en-US" sz="2000" b="1" dirty="0"/>
              <a:t>Increased efficiency </a:t>
            </a:r>
            <a:r>
              <a:rPr lang="en-US" sz="2000" dirty="0"/>
              <a:t>:- Advanced systems can optimize traffic signal timings and reduce travel time.</a:t>
            </a:r>
          </a:p>
        </p:txBody>
      </p:sp>
      <p:sp>
        <p:nvSpPr>
          <p:cNvPr id="6" name="TextBox 5">
            <a:extLst>
              <a:ext uri="{FF2B5EF4-FFF2-40B4-BE49-F238E27FC236}">
                <a16:creationId xmlns:a16="http://schemas.microsoft.com/office/drawing/2014/main" id="{849DBAA4-8809-75B4-0012-70A67F74E564}"/>
              </a:ext>
            </a:extLst>
          </p:cNvPr>
          <p:cNvSpPr txBox="1"/>
          <p:nvPr/>
        </p:nvSpPr>
        <p:spPr>
          <a:xfrm>
            <a:off x="275305" y="3576854"/>
            <a:ext cx="10520517" cy="584775"/>
          </a:xfrm>
          <a:prstGeom prst="rect">
            <a:avLst/>
          </a:prstGeom>
          <a:noFill/>
        </p:spPr>
        <p:txBody>
          <a:bodyPr wrap="square" rtlCol="0">
            <a:spAutoFit/>
          </a:bodyPr>
          <a:lstStyle/>
          <a:p>
            <a:pPr marL="457200" indent="-457200">
              <a:buFont typeface="Wingdings" panose="05000000000000000000" pitchFamily="2" charset="2"/>
              <a:buChar char="Ø"/>
            </a:pPr>
            <a:r>
              <a:rPr lang="en-US" sz="3200" b="1" dirty="0"/>
              <a:t>Disadvantages of Traffic Prediction  Dataset </a:t>
            </a:r>
            <a:endParaRPr lang="en-IN" sz="3200" b="1" dirty="0"/>
          </a:p>
        </p:txBody>
      </p:sp>
      <p:sp>
        <p:nvSpPr>
          <p:cNvPr id="3" name="TextBox 2">
            <a:extLst>
              <a:ext uri="{FF2B5EF4-FFF2-40B4-BE49-F238E27FC236}">
                <a16:creationId xmlns:a16="http://schemas.microsoft.com/office/drawing/2014/main" id="{480F6D53-6692-74CD-5A5B-E6C9D8A79DFF}"/>
              </a:ext>
            </a:extLst>
          </p:cNvPr>
          <p:cNvSpPr txBox="1"/>
          <p:nvPr/>
        </p:nvSpPr>
        <p:spPr>
          <a:xfrm>
            <a:off x="98323" y="4333013"/>
            <a:ext cx="11995354" cy="2246769"/>
          </a:xfrm>
          <a:prstGeom prst="rect">
            <a:avLst/>
          </a:prstGeom>
          <a:noFill/>
        </p:spPr>
        <p:txBody>
          <a:bodyPr wrap="square" rtlCol="0">
            <a:spAutoFit/>
          </a:bodyPr>
          <a:lstStyle/>
          <a:p>
            <a:pPr marL="457200" indent="-457200">
              <a:buAutoNum type="arabicPeriod"/>
            </a:pPr>
            <a:r>
              <a:rPr lang="en-US" sz="2000" b="1" dirty="0"/>
              <a:t>High implementation costs :- </a:t>
            </a:r>
            <a:r>
              <a:rPr lang="en-US" sz="2000" dirty="0"/>
              <a:t>Setting up advanced traffic management systems can be</a:t>
            </a:r>
          </a:p>
          <a:p>
            <a:r>
              <a:rPr lang="en-US" sz="2000" dirty="0"/>
              <a:t>       expensive. </a:t>
            </a:r>
          </a:p>
          <a:p>
            <a:r>
              <a:rPr lang="en-US" sz="2000" dirty="0"/>
              <a:t>2.   </a:t>
            </a:r>
            <a:r>
              <a:rPr lang="en-US" sz="2000" b="1" dirty="0"/>
              <a:t>Dependence on technology :- </a:t>
            </a:r>
            <a:r>
              <a:rPr lang="en-US" sz="2000" dirty="0"/>
              <a:t>Technical issues can cause system failures.</a:t>
            </a:r>
          </a:p>
          <a:p>
            <a:r>
              <a:rPr lang="en-US" sz="2000" dirty="0"/>
              <a:t>3.   </a:t>
            </a:r>
            <a:r>
              <a:rPr lang="en-US" sz="2000" b="1" dirty="0"/>
              <a:t>Data privacy concerns :- </a:t>
            </a:r>
            <a:r>
              <a:rPr lang="en-US" sz="2000" dirty="0"/>
              <a:t>Collecting and storing traffic data raises privacy concerns.</a:t>
            </a:r>
          </a:p>
          <a:p>
            <a:r>
              <a:rPr lang="en-US" sz="2000" dirty="0"/>
              <a:t>4.   </a:t>
            </a:r>
            <a:r>
              <a:rPr lang="en-US" sz="2000" b="1" dirty="0"/>
              <a:t>Complexity :- </a:t>
            </a:r>
            <a:r>
              <a:rPr lang="en-US" sz="2000" dirty="0"/>
              <a:t>Managing and integrating advanced systems can be challenging.</a:t>
            </a:r>
          </a:p>
          <a:p>
            <a:r>
              <a:rPr lang="en-US" sz="2000" dirty="0"/>
              <a:t>5.   </a:t>
            </a:r>
            <a:r>
              <a:rPr lang="en-US" sz="2000" b="1" dirty="0"/>
              <a:t>Potential for bias :- </a:t>
            </a:r>
            <a:r>
              <a:rPr lang="en-US" sz="2000" dirty="0"/>
              <a:t>Algorithms used in smart traffic management may inadvertently prioritize</a:t>
            </a:r>
          </a:p>
          <a:p>
            <a:r>
              <a:rPr lang="en-US" sz="2000" dirty="0"/>
              <a:t>      certain groups or routes over others. </a:t>
            </a:r>
            <a:endParaRPr lang="en-IN" sz="2000" dirty="0"/>
          </a:p>
        </p:txBody>
      </p:sp>
    </p:spTree>
    <p:extLst>
      <p:ext uri="{BB962C8B-B14F-4D97-AF65-F5344CB8AC3E}">
        <p14:creationId xmlns:p14="http://schemas.microsoft.com/office/powerpoint/2010/main" val="12567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4F4EA7-1093-F68A-F147-88DDD2ED8552}"/>
              </a:ext>
            </a:extLst>
          </p:cNvPr>
          <p:cNvSpPr txBox="1"/>
          <p:nvPr/>
        </p:nvSpPr>
        <p:spPr>
          <a:xfrm>
            <a:off x="2989007" y="427532"/>
            <a:ext cx="4532671" cy="830997"/>
          </a:xfrm>
          <a:prstGeom prst="rect">
            <a:avLst/>
          </a:prstGeom>
          <a:noFill/>
        </p:spPr>
        <p:txBody>
          <a:bodyPr wrap="square" rtlCol="0">
            <a:spAutoFit/>
          </a:bodyPr>
          <a:lstStyle/>
          <a:p>
            <a:pPr marL="685800" indent="-685800">
              <a:buFont typeface="Wingdings" panose="05000000000000000000" pitchFamily="2" charset="2"/>
              <a:buChar char="v"/>
            </a:pPr>
            <a:r>
              <a:rPr lang="en-IN" sz="4800" b="1" dirty="0"/>
              <a:t>REFERENCE</a:t>
            </a:r>
          </a:p>
        </p:txBody>
      </p:sp>
      <p:cxnSp>
        <p:nvCxnSpPr>
          <p:cNvPr id="4" name="Straight Connector 3">
            <a:extLst>
              <a:ext uri="{FF2B5EF4-FFF2-40B4-BE49-F238E27FC236}">
                <a16:creationId xmlns:a16="http://schemas.microsoft.com/office/drawing/2014/main" id="{E28660EB-E4E4-830B-5C10-2C4149E90D80}"/>
              </a:ext>
            </a:extLst>
          </p:cNvPr>
          <p:cNvCxnSpPr>
            <a:cxnSpLocks/>
          </p:cNvCxnSpPr>
          <p:nvPr/>
        </p:nvCxnSpPr>
        <p:spPr>
          <a:xfrm>
            <a:off x="44245" y="1435509"/>
            <a:ext cx="1210351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A7AC215-0E22-9689-11DD-0134BF92A025}"/>
              </a:ext>
            </a:extLst>
          </p:cNvPr>
          <p:cNvSpPr txBox="1"/>
          <p:nvPr/>
        </p:nvSpPr>
        <p:spPr>
          <a:xfrm>
            <a:off x="658761" y="2153265"/>
            <a:ext cx="7403691" cy="769441"/>
          </a:xfrm>
          <a:prstGeom prst="rect">
            <a:avLst/>
          </a:prstGeom>
          <a:noFill/>
        </p:spPr>
        <p:txBody>
          <a:bodyPr wrap="square" rtlCol="0">
            <a:spAutoFit/>
          </a:bodyPr>
          <a:lstStyle/>
          <a:p>
            <a:r>
              <a:rPr lang="en-IN" sz="2400" dirty="0"/>
              <a:t>Kaggle link :-  </a:t>
            </a:r>
            <a:r>
              <a:rPr lang="en-IN" sz="2000" dirty="0">
                <a:solidFill>
                  <a:srgbClr val="00B0F0"/>
                </a:solidFill>
              </a:rPr>
              <a:t>https://www.kaggle.com/.         </a:t>
            </a:r>
          </a:p>
          <a:p>
            <a:r>
              <a:rPr lang="en-IN" sz="2000" dirty="0">
                <a:solidFill>
                  <a:srgbClr val="00B0F0"/>
                </a:solidFill>
              </a:rPr>
              <a:t>                             https:// www.com.github. </a:t>
            </a:r>
          </a:p>
        </p:txBody>
      </p:sp>
    </p:spTree>
    <p:extLst>
      <p:ext uri="{BB962C8B-B14F-4D97-AF65-F5344CB8AC3E}">
        <p14:creationId xmlns:p14="http://schemas.microsoft.com/office/powerpoint/2010/main" val="2977951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349CE2-1602-1443-5544-91EA05CAF422}"/>
              </a:ext>
            </a:extLst>
          </p:cNvPr>
          <p:cNvSpPr txBox="1"/>
          <p:nvPr/>
        </p:nvSpPr>
        <p:spPr>
          <a:xfrm>
            <a:off x="186812" y="0"/>
            <a:ext cx="5535561" cy="4262705"/>
          </a:xfrm>
          <a:prstGeom prst="rect">
            <a:avLst/>
          </a:prstGeom>
          <a:noFill/>
        </p:spPr>
        <p:txBody>
          <a:bodyPr wrap="square" rtlCol="0">
            <a:spAutoFit/>
          </a:bodyPr>
          <a:lstStyle/>
          <a:p>
            <a:r>
              <a:rPr lang="en-US" sz="19900" b="1" dirty="0">
                <a:latin typeface="Edwardian Script ITC" panose="030303020407070D0804" pitchFamily="66" charset="0"/>
              </a:rPr>
              <a:t>Thank </a:t>
            </a:r>
          </a:p>
          <a:p>
            <a:endParaRPr lang="en-US" sz="2400" dirty="0"/>
          </a:p>
          <a:p>
            <a:r>
              <a:rPr lang="en-US" sz="2400" dirty="0"/>
              <a:t>       </a:t>
            </a:r>
          </a:p>
          <a:p>
            <a:endParaRPr lang="en-IN" sz="2400" dirty="0"/>
          </a:p>
        </p:txBody>
      </p:sp>
      <p:sp>
        <p:nvSpPr>
          <p:cNvPr id="4" name="TextBox 3">
            <a:extLst>
              <a:ext uri="{FF2B5EF4-FFF2-40B4-BE49-F238E27FC236}">
                <a16:creationId xmlns:a16="http://schemas.microsoft.com/office/drawing/2014/main" id="{4D952821-3646-135C-1AAE-75A00D02AD65}"/>
              </a:ext>
            </a:extLst>
          </p:cNvPr>
          <p:cNvSpPr txBox="1"/>
          <p:nvPr/>
        </p:nvSpPr>
        <p:spPr>
          <a:xfrm>
            <a:off x="5456904" y="2773840"/>
            <a:ext cx="4906298" cy="3154710"/>
          </a:xfrm>
          <a:prstGeom prst="rect">
            <a:avLst/>
          </a:prstGeom>
          <a:noFill/>
        </p:spPr>
        <p:txBody>
          <a:bodyPr wrap="square" rtlCol="0">
            <a:spAutoFit/>
          </a:bodyPr>
          <a:lstStyle/>
          <a:p>
            <a:r>
              <a:rPr lang="en-US" sz="19900" b="1" dirty="0">
                <a:latin typeface="Edwardian Script ITC" panose="030303020407070D0804" pitchFamily="66" charset="0"/>
              </a:rPr>
              <a:t>You</a:t>
            </a:r>
            <a:endParaRPr lang="en-IN" sz="19900" b="1" dirty="0">
              <a:latin typeface="Edwardian Script ITC" panose="030303020407070D0804" pitchFamily="66" charset="0"/>
            </a:endParaRPr>
          </a:p>
        </p:txBody>
      </p:sp>
    </p:spTree>
    <p:extLst>
      <p:ext uri="{BB962C8B-B14F-4D97-AF65-F5344CB8AC3E}">
        <p14:creationId xmlns:p14="http://schemas.microsoft.com/office/powerpoint/2010/main" val="2672069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DB21-AB21-DB4D-6DF1-87786183E8BB}"/>
              </a:ext>
            </a:extLst>
          </p:cNvPr>
          <p:cNvSpPr txBox="1"/>
          <p:nvPr/>
        </p:nvSpPr>
        <p:spPr>
          <a:xfrm flipH="1">
            <a:off x="1119835" y="222112"/>
            <a:ext cx="11545156" cy="830997"/>
          </a:xfrm>
          <a:prstGeom prst="rect">
            <a:avLst/>
          </a:prstGeom>
          <a:noFill/>
        </p:spPr>
        <p:txBody>
          <a:bodyPr wrap="square" rtlCol="0">
            <a:spAutoFit/>
          </a:bodyPr>
          <a:lstStyle/>
          <a:p>
            <a:r>
              <a:rPr lang="en-US" sz="4800" b="1" dirty="0">
                <a:latin typeface="Algerian" panose="04020705040A02060702" pitchFamily="82" charset="0"/>
              </a:rPr>
              <a:t>Traffic  Prediction dataset</a:t>
            </a:r>
            <a:endParaRPr lang="en-IN" sz="4800" b="1" dirty="0">
              <a:latin typeface="Algerian" panose="04020705040A02060702" pitchFamily="82" charset="0"/>
            </a:endParaRPr>
          </a:p>
        </p:txBody>
      </p:sp>
      <p:sp>
        <p:nvSpPr>
          <p:cNvPr id="3" name="TextBox 2">
            <a:extLst>
              <a:ext uri="{FF2B5EF4-FFF2-40B4-BE49-F238E27FC236}">
                <a16:creationId xmlns:a16="http://schemas.microsoft.com/office/drawing/2014/main" id="{BF1BD043-A9ED-17BC-C7ED-AB399337EF63}"/>
              </a:ext>
            </a:extLst>
          </p:cNvPr>
          <p:cNvSpPr txBox="1"/>
          <p:nvPr/>
        </p:nvSpPr>
        <p:spPr>
          <a:xfrm>
            <a:off x="2399071" y="1539774"/>
            <a:ext cx="9370143" cy="646331"/>
          </a:xfrm>
          <a:prstGeom prst="rect">
            <a:avLst/>
          </a:prstGeom>
          <a:noFill/>
        </p:spPr>
        <p:txBody>
          <a:bodyPr wrap="square" rtlCol="0">
            <a:spAutoFit/>
          </a:bodyPr>
          <a:lstStyle/>
          <a:p>
            <a:r>
              <a:rPr lang="en-US" sz="3600" b="1" dirty="0">
                <a:latin typeface="Algerian" panose="04020705040A02060702" pitchFamily="82" charset="0"/>
              </a:rPr>
              <a:t>Machine  learning  Project</a:t>
            </a:r>
            <a:endParaRPr lang="en-IN" sz="3600" b="1" dirty="0">
              <a:latin typeface="Algerian" panose="04020705040A02060702" pitchFamily="82" charset="0"/>
            </a:endParaRPr>
          </a:p>
        </p:txBody>
      </p:sp>
      <p:pic>
        <p:nvPicPr>
          <p:cNvPr id="8" name="Picture 7">
            <a:extLst>
              <a:ext uri="{FF2B5EF4-FFF2-40B4-BE49-F238E27FC236}">
                <a16:creationId xmlns:a16="http://schemas.microsoft.com/office/drawing/2014/main" id="{B253BE96-6842-E457-58C7-9CFC78E4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762" y="2403102"/>
            <a:ext cx="7612352" cy="4281948"/>
          </a:xfrm>
          <a:prstGeom prst="rect">
            <a:avLst/>
          </a:prstGeom>
        </p:spPr>
      </p:pic>
    </p:spTree>
    <p:extLst>
      <p:ext uri="{BB962C8B-B14F-4D97-AF65-F5344CB8AC3E}">
        <p14:creationId xmlns:p14="http://schemas.microsoft.com/office/powerpoint/2010/main" val="3937944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68B9E-C5A9-C374-8CC1-AEF34B34AC03}"/>
              </a:ext>
            </a:extLst>
          </p:cNvPr>
          <p:cNvSpPr txBox="1"/>
          <p:nvPr/>
        </p:nvSpPr>
        <p:spPr>
          <a:xfrm>
            <a:off x="207819" y="93518"/>
            <a:ext cx="11232573" cy="1477328"/>
          </a:xfrm>
          <a:prstGeom prst="rect">
            <a:avLst/>
          </a:prstGeom>
          <a:noFill/>
        </p:spPr>
        <p:txBody>
          <a:bodyPr wrap="square" rtlCol="0">
            <a:spAutoFit/>
          </a:bodyPr>
          <a:lstStyle/>
          <a:p>
            <a:r>
              <a:rPr lang="en-US" sz="3600" b="1" i="1" u="sng" dirty="0">
                <a:solidFill>
                  <a:srgbClr val="FFFF00"/>
                </a:solidFill>
                <a:latin typeface="Algerian" panose="04020705040A02060702" pitchFamily="82" charset="0"/>
              </a:rPr>
              <a:t>Symbiosis Skills and Professional</a:t>
            </a:r>
          </a:p>
          <a:p>
            <a:r>
              <a:rPr lang="en-US" sz="3600" b="1" i="1" u="sng" dirty="0">
                <a:solidFill>
                  <a:srgbClr val="FFFF00"/>
                </a:solidFill>
                <a:latin typeface="Algerian" panose="04020705040A02060702" pitchFamily="82" charset="0"/>
              </a:rPr>
              <a:t>University (SSPU)</a:t>
            </a:r>
            <a:endParaRPr lang="en-IN" sz="3600" b="1" i="1" u="sng" dirty="0">
              <a:solidFill>
                <a:srgbClr val="FFFF00"/>
              </a:solidFill>
              <a:latin typeface="Algerian" panose="04020705040A02060702" pitchFamily="82" charset="0"/>
            </a:endParaRPr>
          </a:p>
          <a:p>
            <a:endParaRPr lang="en-IN" dirty="0"/>
          </a:p>
        </p:txBody>
      </p:sp>
      <p:sp>
        <p:nvSpPr>
          <p:cNvPr id="3" name="TextBox 2">
            <a:extLst>
              <a:ext uri="{FF2B5EF4-FFF2-40B4-BE49-F238E27FC236}">
                <a16:creationId xmlns:a16="http://schemas.microsoft.com/office/drawing/2014/main" id="{DA6ECF02-23C2-19DC-ACEC-2081542B6C62}"/>
              </a:ext>
            </a:extLst>
          </p:cNvPr>
          <p:cNvSpPr txBox="1"/>
          <p:nvPr/>
        </p:nvSpPr>
        <p:spPr>
          <a:xfrm>
            <a:off x="207819" y="1633192"/>
            <a:ext cx="10318173" cy="861774"/>
          </a:xfrm>
          <a:prstGeom prst="rect">
            <a:avLst/>
          </a:prstGeom>
          <a:noFill/>
        </p:spPr>
        <p:txBody>
          <a:bodyPr wrap="square" rtlCol="0">
            <a:spAutoFit/>
          </a:bodyPr>
          <a:lstStyle/>
          <a:p>
            <a:r>
              <a:rPr lang="it-IT" sz="3200" b="1" u="sng" dirty="0">
                <a:latin typeface="Algerian" panose="04020705040A02060702" pitchFamily="82" charset="0"/>
              </a:rPr>
              <a:t>Certificate course in Data Associate</a:t>
            </a:r>
            <a:endParaRPr lang="en-IN" sz="3200" b="1" u="sng" dirty="0">
              <a:latin typeface="Algerian" panose="04020705040A02060702" pitchFamily="82" charset="0"/>
            </a:endParaRPr>
          </a:p>
          <a:p>
            <a:endParaRPr lang="en-IN" dirty="0"/>
          </a:p>
        </p:txBody>
      </p:sp>
      <p:sp>
        <p:nvSpPr>
          <p:cNvPr id="4" name="TextBox 3">
            <a:extLst>
              <a:ext uri="{FF2B5EF4-FFF2-40B4-BE49-F238E27FC236}">
                <a16:creationId xmlns:a16="http://schemas.microsoft.com/office/drawing/2014/main" id="{7038A246-F167-374C-F460-21096123268B}"/>
              </a:ext>
            </a:extLst>
          </p:cNvPr>
          <p:cNvSpPr txBox="1"/>
          <p:nvPr/>
        </p:nvSpPr>
        <p:spPr>
          <a:xfrm>
            <a:off x="207819" y="2784763"/>
            <a:ext cx="9237517" cy="861774"/>
          </a:xfrm>
          <a:prstGeom prst="rect">
            <a:avLst/>
          </a:prstGeom>
          <a:noFill/>
        </p:spPr>
        <p:txBody>
          <a:bodyPr wrap="square" rtlCol="0">
            <a:spAutoFit/>
          </a:bodyPr>
          <a:lstStyle/>
          <a:p>
            <a:r>
              <a:rPr lang="en-IN" sz="3200" dirty="0">
                <a:latin typeface="Algerian" panose="04020705040A02060702" pitchFamily="82" charset="0"/>
              </a:rPr>
              <a:t>Project</a:t>
            </a:r>
            <a:r>
              <a:rPr lang="en-IN" sz="3200" dirty="0"/>
              <a:t> :-</a:t>
            </a:r>
            <a:r>
              <a:rPr lang="en-US" sz="3200" b="1" dirty="0">
                <a:latin typeface="Algerian" panose="04020705040A02060702" pitchFamily="82" charset="0"/>
              </a:rPr>
              <a:t>Traffic  Prediction dataset</a:t>
            </a:r>
            <a:endParaRPr lang="en-IN" sz="1800" b="1" dirty="0">
              <a:latin typeface="Algerian" panose="04020705040A02060702" pitchFamily="82" charset="0"/>
            </a:endParaRPr>
          </a:p>
          <a:p>
            <a:endParaRPr lang="en-IN" dirty="0"/>
          </a:p>
        </p:txBody>
      </p:sp>
      <p:sp>
        <p:nvSpPr>
          <p:cNvPr id="7" name="TextBox 6">
            <a:extLst>
              <a:ext uri="{FF2B5EF4-FFF2-40B4-BE49-F238E27FC236}">
                <a16:creationId xmlns:a16="http://schemas.microsoft.com/office/drawing/2014/main" id="{78CCA903-6825-EDDF-E6C3-66D73FCF65CF}"/>
              </a:ext>
            </a:extLst>
          </p:cNvPr>
          <p:cNvSpPr txBox="1"/>
          <p:nvPr/>
        </p:nvSpPr>
        <p:spPr>
          <a:xfrm>
            <a:off x="290947" y="3936334"/>
            <a:ext cx="6431972" cy="584775"/>
          </a:xfrm>
          <a:prstGeom prst="rect">
            <a:avLst/>
          </a:prstGeom>
          <a:noFill/>
        </p:spPr>
        <p:txBody>
          <a:bodyPr wrap="square" rtlCol="0">
            <a:spAutoFit/>
          </a:bodyPr>
          <a:lstStyle/>
          <a:p>
            <a:r>
              <a:rPr lang="en-IN" sz="3200" b="1" dirty="0">
                <a:latin typeface="Algerian" panose="04020705040A02060702" pitchFamily="82" charset="0"/>
              </a:rPr>
              <a:t>Guided By :- Ashwini </a:t>
            </a:r>
            <a:r>
              <a:rPr lang="en-IN" sz="3200" b="1" dirty="0" err="1">
                <a:latin typeface="Algerian" panose="04020705040A02060702" pitchFamily="82" charset="0"/>
              </a:rPr>
              <a:t>Kakde</a:t>
            </a:r>
            <a:endParaRPr lang="en-IN" sz="3200" b="1" dirty="0">
              <a:latin typeface="Algerian" panose="04020705040A02060702" pitchFamily="82" charset="0"/>
            </a:endParaRPr>
          </a:p>
        </p:txBody>
      </p:sp>
    </p:spTree>
    <p:extLst>
      <p:ext uri="{BB962C8B-B14F-4D97-AF65-F5344CB8AC3E}">
        <p14:creationId xmlns:p14="http://schemas.microsoft.com/office/powerpoint/2010/main" val="2778393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FFA1CD-4ADB-944F-E7A9-AE53E8CE46A7}"/>
              </a:ext>
            </a:extLst>
          </p:cNvPr>
          <p:cNvSpPr txBox="1"/>
          <p:nvPr/>
        </p:nvSpPr>
        <p:spPr>
          <a:xfrm>
            <a:off x="304800" y="255638"/>
            <a:ext cx="11415252" cy="1754326"/>
          </a:xfrm>
          <a:prstGeom prst="rect">
            <a:avLst/>
          </a:prstGeom>
          <a:noFill/>
        </p:spPr>
        <p:txBody>
          <a:bodyPr wrap="square" rtlCol="0">
            <a:spAutoFit/>
          </a:bodyPr>
          <a:lstStyle/>
          <a:p>
            <a:r>
              <a:rPr lang="en-US" sz="5400" b="1" dirty="0">
                <a:latin typeface="Algerian" panose="04020705040A02060702" pitchFamily="82" charset="0"/>
              </a:rPr>
              <a:t>Traffic  Prediction dataset</a:t>
            </a:r>
            <a:endParaRPr lang="en-IN" sz="5400" b="1" dirty="0">
              <a:latin typeface="Algerian" panose="04020705040A02060702" pitchFamily="82" charset="0"/>
            </a:endParaRPr>
          </a:p>
          <a:p>
            <a:endParaRPr lang="en-IN" sz="5400" b="1" dirty="0">
              <a:latin typeface="Algerian" panose="04020705040A02060702" pitchFamily="82" charset="0"/>
            </a:endParaRPr>
          </a:p>
        </p:txBody>
      </p:sp>
      <p:cxnSp>
        <p:nvCxnSpPr>
          <p:cNvPr id="10" name="Straight Connector 9">
            <a:extLst>
              <a:ext uri="{FF2B5EF4-FFF2-40B4-BE49-F238E27FC236}">
                <a16:creationId xmlns:a16="http://schemas.microsoft.com/office/drawing/2014/main" id="{74800CBF-A079-77D4-2242-788B480D9E98}"/>
              </a:ext>
            </a:extLst>
          </p:cNvPr>
          <p:cNvCxnSpPr>
            <a:cxnSpLocks/>
          </p:cNvCxnSpPr>
          <p:nvPr/>
        </p:nvCxnSpPr>
        <p:spPr>
          <a:xfrm>
            <a:off x="0" y="1366684"/>
            <a:ext cx="121133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B80C67B-E656-5CD6-EA69-D9DF88183717}"/>
              </a:ext>
            </a:extLst>
          </p:cNvPr>
          <p:cNvSpPr txBox="1"/>
          <p:nvPr/>
        </p:nvSpPr>
        <p:spPr>
          <a:xfrm>
            <a:off x="304800" y="1691148"/>
            <a:ext cx="9438968" cy="769441"/>
          </a:xfrm>
          <a:prstGeom prst="rect">
            <a:avLst/>
          </a:prstGeom>
          <a:noFill/>
        </p:spPr>
        <p:txBody>
          <a:bodyPr wrap="square" rtlCol="0">
            <a:spAutoFit/>
          </a:bodyPr>
          <a:lstStyle/>
          <a:p>
            <a:r>
              <a:rPr lang="en-US" sz="4400" b="1" dirty="0">
                <a:latin typeface="Bahnschrift Condensed" panose="020B0502040204020203" pitchFamily="34" charset="0"/>
              </a:rPr>
              <a:t>Course  :-  Data Associate</a:t>
            </a:r>
            <a:endParaRPr lang="en-IN" sz="4400" b="1" dirty="0">
              <a:latin typeface="Bahnschrift Condensed" panose="020B0502040204020203" pitchFamily="34" charset="0"/>
            </a:endParaRPr>
          </a:p>
        </p:txBody>
      </p:sp>
      <p:sp>
        <p:nvSpPr>
          <p:cNvPr id="7" name="TextBox 6">
            <a:extLst>
              <a:ext uri="{FF2B5EF4-FFF2-40B4-BE49-F238E27FC236}">
                <a16:creationId xmlns:a16="http://schemas.microsoft.com/office/drawing/2014/main" id="{765B7337-2079-0F95-131A-0F06691F66E1}"/>
              </a:ext>
            </a:extLst>
          </p:cNvPr>
          <p:cNvSpPr txBox="1"/>
          <p:nvPr/>
        </p:nvSpPr>
        <p:spPr>
          <a:xfrm>
            <a:off x="304800" y="2785052"/>
            <a:ext cx="5201265" cy="3108543"/>
          </a:xfrm>
          <a:prstGeom prst="rect">
            <a:avLst/>
          </a:prstGeom>
          <a:noFill/>
        </p:spPr>
        <p:txBody>
          <a:bodyPr wrap="square" rtlCol="0">
            <a:spAutoFit/>
          </a:bodyPr>
          <a:lstStyle/>
          <a:p>
            <a:r>
              <a:rPr lang="en-US" sz="4800" b="1" dirty="0">
                <a:latin typeface="Bahnschrift Condensed" panose="020B0502040204020203" pitchFamily="34" charset="0"/>
              </a:rPr>
              <a:t>Represent By </a:t>
            </a:r>
          </a:p>
          <a:p>
            <a:pPr marL="1143000" lvl="1" indent="-685800">
              <a:buFont typeface="Arial" panose="020B0604020202020204" pitchFamily="34" charset="0"/>
              <a:buChar char="•"/>
            </a:pPr>
            <a:endParaRPr lang="en-US" sz="4000" b="1" dirty="0">
              <a:latin typeface="Bahnschrift Condensed" panose="020B0502040204020203" pitchFamily="34" charset="0"/>
            </a:endParaRPr>
          </a:p>
          <a:p>
            <a:pPr marL="571500" indent="-571500">
              <a:buFont typeface="Arial" panose="020B0604020202020204" pitchFamily="34" charset="0"/>
              <a:buChar char="•"/>
            </a:pPr>
            <a:r>
              <a:rPr lang="en-US" sz="3600" b="1" dirty="0" err="1">
                <a:latin typeface="Bahnschrift Condensed" panose="020B0502040204020203" pitchFamily="34" charset="0"/>
              </a:rPr>
              <a:t>Aashwini</a:t>
            </a:r>
            <a:r>
              <a:rPr lang="en-US" sz="3600" b="1" dirty="0">
                <a:latin typeface="Bahnschrift Condensed" panose="020B0502040204020203" pitchFamily="34" charset="0"/>
              </a:rPr>
              <a:t>  </a:t>
            </a:r>
            <a:r>
              <a:rPr lang="en-US" sz="3600" b="1" dirty="0" err="1">
                <a:latin typeface="Bahnschrift Condensed" panose="020B0502040204020203" pitchFamily="34" charset="0"/>
              </a:rPr>
              <a:t>Salunke</a:t>
            </a:r>
            <a:r>
              <a:rPr lang="en-US" sz="3600" b="1" dirty="0">
                <a:latin typeface="Bahnschrift Condensed" panose="020B0502040204020203" pitchFamily="34" charset="0"/>
              </a:rPr>
              <a:t> (D-17)</a:t>
            </a:r>
          </a:p>
          <a:p>
            <a:pPr marL="571500" indent="-571500">
              <a:buFont typeface="Arial" panose="020B0604020202020204" pitchFamily="34" charset="0"/>
              <a:buChar char="•"/>
            </a:pPr>
            <a:r>
              <a:rPr lang="en-US" sz="3600" b="1" dirty="0">
                <a:latin typeface="Bahnschrift Condensed" panose="020B0502040204020203" pitchFamily="34" charset="0"/>
              </a:rPr>
              <a:t>Nehal Jadhav  (D-16)</a:t>
            </a:r>
          </a:p>
          <a:p>
            <a:pPr marL="571500" indent="-571500">
              <a:buFont typeface="Arial" panose="020B0604020202020204" pitchFamily="34" charset="0"/>
              <a:buChar char="•"/>
            </a:pPr>
            <a:r>
              <a:rPr lang="en-US" sz="3600" b="1" dirty="0">
                <a:latin typeface="Bahnschrift Condensed" panose="020B0502040204020203" pitchFamily="34" charset="0"/>
              </a:rPr>
              <a:t>Priyanka  Patil  (D-16)</a:t>
            </a:r>
          </a:p>
        </p:txBody>
      </p:sp>
      <p:pic>
        <p:nvPicPr>
          <p:cNvPr id="4" name="Picture 3">
            <a:extLst>
              <a:ext uri="{FF2B5EF4-FFF2-40B4-BE49-F238E27FC236}">
                <a16:creationId xmlns:a16="http://schemas.microsoft.com/office/drawing/2014/main" id="{4D749F83-B0F5-7279-05C5-A595D2337A0E}"/>
              </a:ext>
            </a:extLst>
          </p:cNvPr>
          <p:cNvPicPr>
            <a:picLocks noChangeAspect="1"/>
          </p:cNvPicPr>
          <p:nvPr/>
        </p:nvPicPr>
        <p:blipFill rotWithShape="1">
          <a:blip r:embed="rId2">
            <a:extLst>
              <a:ext uri="{28A0092B-C50C-407E-A947-70E740481C1C}">
                <a14:useLocalDpi xmlns:a14="http://schemas.microsoft.com/office/drawing/2010/main" val="0"/>
              </a:ext>
            </a:extLst>
          </a:blip>
          <a:srcRect r="15027"/>
          <a:stretch/>
        </p:blipFill>
        <p:spPr>
          <a:xfrm>
            <a:off x="5506065" y="2411362"/>
            <a:ext cx="6282813" cy="4159045"/>
          </a:xfrm>
          <a:prstGeom prst="rect">
            <a:avLst/>
          </a:prstGeom>
        </p:spPr>
      </p:pic>
    </p:spTree>
    <p:extLst>
      <p:ext uri="{BB962C8B-B14F-4D97-AF65-F5344CB8AC3E}">
        <p14:creationId xmlns:p14="http://schemas.microsoft.com/office/powerpoint/2010/main" val="1024149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43760-A128-1773-B5D5-FE66E210D5E0}"/>
              </a:ext>
            </a:extLst>
          </p:cNvPr>
          <p:cNvSpPr txBox="1"/>
          <p:nvPr/>
        </p:nvSpPr>
        <p:spPr>
          <a:xfrm>
            <a:off x="491613" y="327044"/>
            <a:ext cx="5604387" cy="830997"/>
          </a:xfrm>
          <a:prstGeom prst="rect">
            <a:avLst/>
          </a:prstGeom>
          <a:noFill/>
        </p:spPr>
        <p:txBody>
          <a:bodyPr wrap="square" rtlCol="0">
            <a:spAutoFit/>
          </a:bodyPr>
          <a:lstStyle/>
          <a:p>
            <a:pPr marL="685800" indent="-685800">
              <a:buFont typeface="Wingdings" panose="05000000000000000000" pitchFamily="2" charset="2"/>
              <a:buChar char="v"/>
            </a:pPr>
            <a:r>
              <a:rPr lang="en-US" sz="4800" b="1" dirty="0">
                <a:latin typeface="Bahnschrift Condensed" panose="020B0502040204020203" pitchFamily="34" charset="0"/>
              </a:rPr>
              <a:t>Contents</a:t>
            </a:r>
            <a:endParaRPr lang="en-IN" sz="4800" b="1" dirty="0">
              <a:latin typeface="Bahnschrift Condensed" panose="020B0502040204020203" pitchFamily="34" charset="0"/>
            </a:endParaRPr>
          </a:p>
        </p:txBody>
      </p:sp>
      <p:sp>
        <p:nvSpPr>
          <p:cNvPr id="4" name="TextBox 3">
            <a:extLst>
              <a:ext uri="{FF2B5EF4-FFF2-40B4-BE49-F238E27FC236}">
                <a16:creationId xmlns:a16="http://schemas.microsoft.com/office/drawing/2014/main" id="{FDFFA1FF-2323-37BB-078E-5946BD647B5E}"/>
              </a:ext>
            </a:extLst>
          </p:cNvPr>
          <p:cNvSpPr txBox="1"/>
          <p:nvPr/>
        </p:nvSpPr>
        <p:spPr>
          <a:xfrm>
            <a:off x="344130" y="1425677"/>
            <a:ext cx="9586451" cy="4524315"/>
          </a:xfrm>
          <a:prstGeom prst="rect">
            <a:avLst/>
          </a:prstGeom>
          <a:noFill/>
        </p:spPr>
        <p:txBody>
          <a:bodyPr wrap="square" rtlCol="0">
            <a:spAutoFit/>
          </a:bodyPr>
          <a:lstStyle/>
          <a:p>
            <a:pPr marL="571500" indent="-571500">
              <a:buFont typeface="Arial" panose="020B0604020202020204" pitchFamily="34" charset="0"/>
              <a:buChar char="•"/>
            </a:pPr>
            <a:r>
              <a:rPr lang="en-US" sz="3600" b="1" dirty="0">
                <a:latin typeface="Bahnschrift Condensed" panose="020B0502040204020203" pitchFamily="34" charset="0"/>
              </a:rPr>
              <a:t>Introduction</a:t>
            </a:r>
          </a:p>
          <a:p>
            <a:pPr marL="571500" indent="-571500">
              <a:buFont typeface="Arial" panose="020B0604020202020204" pitchFamily="34" charset="0"/>
              <a:buChar char="•"/>
            </a:pPr>
            <a:r>
              <a:rPr lang="en-US" sz="3600" b="1" dirty="0">
                <a:latin typeface="Bahnschrift Condensed" panose="020B0502040204020203" pitchFamily="34" charset="0"/>
              </a:rPr>
              <a:t>import libraries                              </a:t>
            </a:r>
          </a:p>
          <a:p>
            <a:pPr marL="571500" indent="-571500">
              <a:buFont typeface="Arial" panose="020B0604020202020204" pitchFamily="34" charset="0"/>
              <a:buChar char="•"/>
            </a:pPr>
            <a:r>
              <a:rPr lang="en-US" sz="3600" b="1" dirty="0">
                <a:latin typeface="Bahnschrift Condensed" panose="020B0502040204020203" pitchFamily="34" charset="0"/>
              </a:rPr>
              <a:t>Dataset and tools                   </a:t>
            </a:r>
          </a:p>
          <a:p>
            <a:pPr marL="571500" indent="-571500">
              <a:buFont typeface="Arial" panose="020B0604020202020204" pitchFamily="34" charset="0"/>
              <a:buChar char="•"/>
            </a:pPr>
            <a:r>
              <a:rPr lang="en-US" sz="3600" b="1" dirty="0">
                <a:latin typeface="Bahnschrift Condensed" panose="020B0502040204020203" pitchFamily="34" charset="0"/>
              </a:rPr>
              <a:t>Data Preprocessing                      </a:t>
            </a:r>
          </a:p>
          <a:p>
            <a:pPr marL="571500" indent="-571500">
              <a:buFont typeface="Arial" panose="020B0604020202020204" pitchFamily="34" charset="0"/>
              <a:buChar char="•"/>
            </a:pPr>
            <a:r>
              <a:rPr lang="en-US" sz="3600" b="1" dirty="0">
                <a:latin typeface="Bahnschrift Condensed" panose="020B0502040204020203" pitchFamily="34" charset="0"/>
              </a:rPr>
              <a:t>Algorithms                                     </a:t>
            </a:r>
          </a:p>
          <a:p>
            <a:pPr marL="571500" indent="-571500">
              <a:buFont typeface="Arial" panose="020B0604020202020204" pitchFamily="34" charset="0"/>
              <a:buChar char="•"/>
            </a:pPr>
            <a:r>
              <a:rPr lang="en-US" sz="3600" b="1" dirty="0">
                <a:latin typeface="Bahnschrift Condensed" panose="020B0502040204020203" pitchFamily="34" charset="0"/>
              </a:rPr>
              <a:t>Advantages and disadvantages                   </a:t>
            </a:r>
          </a:p>
          <a:p>
            <a:pPr marL="571500" indent="-571500">
              <a:buFont typeface="Arial" panose="020B0604020202020204" pitchFamily="34" charset="0"/>
              <a:buChar char="•"/>
            </a:pPr>
            <a:r>
              <a:rPr lang="en-US" sz="3600" b="1" dirty="0">
                <a:latin typeface="Bahnschrift Condensed" panose="020B0502040204020203" pitchFamily="34" charset="0"/>
              </a:rPr>
              <a:t>CSV file             </a:t>
            </a:r>
          </a:p>
          <a:p>
            <a:pPr marL="571500" indent="-571500">
              <a:buFont typeface="Arial" panose="020B0604020202020204" pitchFamily="34" charset="0"/>
              <a:buChar char="•"/>
            </a:pPr>
            <a:r>
              <a:rPr lang="en-US" sz="3600" b="1" dirty="0">
                <a:latin typeface="Bahnschrift Condensed" panose="020B0502040204020203" pitchFamily="34" charset="0"/>
              </a:rPr>
              <a:t>Reference</a:t>
            </a:r>
          </a:p>
        </p:txBody>
      </p:sp>
      <p:pic>
        <p:nvPicPr>
          <p:cNvPr id="8" name="Picture 7">
            <a:extLst>
              <a:ext uri="{FF2B5EF4-FFF2-40B4-BE49-F238E27FC236}">
                <a16:creationId xmlns:a16="http://schemas.microsoft.com/office/drawing/2014/main" id="{6CC0F65C-440C-EE4D-49A9-FD06FA7B4B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8437" y="38100"/>
            <a:ext cx="4519433" cy="6781799"/>
          </a:xfrm>
          <a:prstGeom prst="rect">
            <a:avLst/>
          </a:prstGeom>
        </p:spPr>
      </p:pic>
    </p:spTree>
    <p:extLst>
      <p:ext uri="{BB962C8B-B14F-4D97-AF65-F5344CB8AC3E}">
        <p14:creationId xmlns:p14="http://schemas.microsoft.com/office/powerpoint/2010/main" val="849628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187962-0BE5-56B4-0E4F-081B5CDF91AE}"/>
              </a:ext>
            </a:extLst>
          </p:cNvPr>
          <p:cNvSpPr txBox="1"/>
          <p:nvPr/>
        </p:nvSpPr>
        <p:spPr>
          <a:xfrm>
            <a:off x="2713704" y="95381"/>
            <a:ext cx="6597445" cy="1015663"/>
          </a:xfrm>
          <a:prstGeom prst="rect">
            <a:avLst/>
          </a:prstGeom>
          <a:noFill/>
        </p:spPr>
        <p:txBody>
          <a:bodyPr wrap="square" rtlCol="0">
            <a:spAutoFit/>
          </a:bodyPr>
          <a:lstStyle/>
          <a:p>
            <a:pPr marL="857250" indent="-857250">
              <a:buFont typeface="Wingdings" panose="05000000000000000000" pitchFamily="2" charset="2"/>
              <a:buChar char="v"/>
            </a:pPr>
            <a:r>
              <a:rPr lang="en-US" sz="6000" b="1" dirty="0">
                <a:latin typeface="Bahnschrift Condensed" panose="020B0502040204020203" pitchFamily="34" charset="0"/>
              </a:rPr>
              <a:t>Introduction</a:t>
            </a:r>
            <a:endParaRPr lang="en-IN" sz="6000" b="1" dirty="0">
              <a:latin typeface="Bahnschrift Condensed" panose="020B0502040204020203" pitchFamily="34" charset="0"/>
            </a:endParaRPr>
          </a:p>
        </p:txBody>
      </p:sp>
      <p:cxnSp>
        <p:nvCxnSpPr>
          <p:cNvPr id="6" name="Straight Connector 5">
            <a:extLst>
              <a:ext uri="{FF2B5EF4-FFF2-40B4-BE49-F238E27FC236}">
                <a16:creationId xmlns:a16="http://schemas.microsoft.com/office/drawing/2014/main" id="{2C7E06FA-2559-1A86-5AD7-FFA75B41AE81}"/>
              </a:ext>
            </a:extLst>
          </p:cNvPr>
          <p:cNvCxnSpPr>
            <a:cxnSpLocks/>
          </p:cNvCxnSpPr>
          <p:nvPr/>
        </p:nvCxnSpPr>
        <p:spPr>
          <a:xfrm>
            <a:off x="88491" y="1120876"/>
            <a:ext cx="12103509"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05520EA-98A8-DF10-40A5-3BE386593D3C}"/>
              </a:ext>
            </a:extLst>
          </p:cNvPr>
          <p:cNvSpPr txBox="1"/>
          <p:nvPr/>
        </p:nvSpPr>
        <p:spPr>
          <a:xfrm>
            <a:off x="255639" y="1268363"/>
            <a:ext cx="11680721" cy="5632311"/>
          </a:xfrm>
          <a:prstGeom prst="rect">
            <a:avLst/>
          </a:prstGeom>
          <a:noFill/>
        </p:spPr>
        <p:txBody>
          <a:bodyPr wrap="square" rtlCol="0">
            <a:spAutoFit/>
          </a:bodyPr>
          <a:lstStyle/>
          <a:p>
            <a:r>
              <a:rPr lang="en-US" sz="2400" b="1" dirty="0"/>
              <a:t>Traffic congestion is rising in cities around the world. Contributing factors include expanding urban </a:t>
            </a:r>
            <a:r>
              <a:rPr lang="en-US" sz="2400" b="1" dirty="0" err="1"/>
              <a:t>populations,uncoordinated</a:t>
            </a:r>
            <a:r>
              <a:rPr lang="en-US" sz="2400" b="1" dirty="0"/>
              <a:t> traffic signal timing and a lack of real-time </a:t>
            </a:r>
            <a:r>
              <a:rPr lang="en-US" sz="2400" b="1" dirty="0" err="1"/>
              <a:t>data.The</a:t>
            </a:r>
            <a:r>
              <a:rPr lang="en-US" sz="2400" b="1" dirty="0"/>
              <a:t> impacts are significant. Traffic data and analytics company INRIX estimates that traffic congestion cost U.S. commuters $305 billion in 2017 due to wasted fuel, lost time and the increased cost of transporting goods through congested areas. Given the physical and financial limitations around building additional roads, cities must use new strategies and technologies to improve traffic conditions.   </a:t>
            </a:r>
          </a:p>
          <a:p>
            <a:r>
              <a:rPr lang="en-US" sz="2400" b="1" dirty="0"/>
              <a:t> </a:t>
            </a:r>
          </a:p>
          <a:p>
            <a:r>
              <a:rPr lang="en-US" sz="2400" b="1" dirty="0"/>
              <a:t>      The traffic dataset   we will  observations of the number of vehicles each hour in four   different  categories:</a:t>
            </a:r>
          </a:p>
          <a:p>
            <a:pPr marL="457200" indent="-457200">
              <a:buAutoNum type="arabicParenR"/>
            </a:pPr>
            <a:r>
              <a:rPr lang="en-US" sz="2400" b="1" dirty="0" err="1"/>
              <a:t>DateTime</a:t>
            </a:r>
            <a:endParaRPr lang="en-US" sz="2400" b="1" dirty="0"/>
          </a:p>
          <a:p>
            <a:pPr marL="457200" indent="-457200">
              <a:buAutoNum type="arabicParenR"/>
            </a:pPr>
            <a:r>
              <a:rPr lang="en-US" sz="2400" b="1" dirty="0"/>
              <a:t>Vehicles ID</a:t>
            </a:r>
          </a:p>
          <a:p>
            <a:r>
              <a:rPr lang="en-US" sz="2400" b="1" dirty="0"/>
              <a:t>3)   Day of the week</a:t>
            </a:r>
          </a:p>
          <a:p>
            <a:r>
              <a:rPr lang="en-US" sz="2400" b="1" dirty="0"/>
              <a:t>4)   Traffic situation                       </a:t>
            </a:r>
            <a:r>
              <a:rPr lang="en-US" sz="2000" b="1" dirty="0"/>
              <a:t>                               </a:t>
            </a:r>
            <a:endParaRPr lang="en-IN" sz="2000" b="1" dirty="0"/>
          </a:p>
        </p:txBody>
      </p:sp>
    </p:spTree>
    <p:extLst>
      <p:ext uri="{BB962C8B-B14F-4D97-AF65-F5344CB8AC3E}">
        <p14:creationId xmlns:p14="http://schemas.microsoft.com/office/powerpoint/2010/main" val="227231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1BFE1-5E9D-C894-6915-AC134A59597B}"/>
              </a:ext>
            </a:extLst>
          </p:cNvPr>
          <p:cNvSpPr txBox="1"/>
          <p:nvPr/>
        </p:nvSpPr>
        <p:spPr>
          <a:xfrm>
            <a:off x="3451122" y="206478"/>
            <a:ext cx="4041058" cy="1015663"/>
          </a:xfrm>
          <a:prstGeom prst="rect">
            <a:avLst/>
          </a:prstGeom>
          <a:noFill/>
        </p:spPr>
        <p:txBody>
          <a:bodyPr wrap="square" rtlCol="0">
            <a:spAutoFit/>
          </a:bodyPr>
          <a:lstStyle/>
          <a:p>
            <a:pPr marL="857250" indent="-857250">
              <a:buFont typeface="Wingdings" panose="05000000000000000000" pitchFamily="2" charset="2"/>
              <a:buChar char="v"/>
            </a:pPr>
            <a:r>
              <a:rPr lang="en-US" sz="6000" b="1" dirty="0">
                <a:latin typeface="Bahnschrift Condensed" panose="020B0502040204020203" pitchFamily="34" charset="0"/>
              </a:rPr>
              <a:t>Libraries</a:t>
            </a:r>
            <a:endParaRPr lang="en-IN" sz="6000" b="1" dirty="0">
              <a:latin typeface="Bahnschrift Condensed" panose="020B0502040204020203" pitchFamily="34" charset="0"/>
            </a:endParaRPr>
          </a:p>
        </p:txBody>
      </p:sp>
      <p:sp>
        <p:nvSpPr>
          <p:cNvPr id="4" name="TextBox 3">
            <a:extLst>
              <a:ext uri="{FF2B5EF4-FFF2-40B4-BE49-F238E27FC236}">
                <a16:creationId xmlns:a16="http://schemas.microsoft.com/office/drawing/2014/main" id="{272DC916-5F9D-82A2-584B-80F7D6CCDA31}"/>
              </a:ext>
            </a:extLst>
          </p:cNvPr>
          <p:cNvSpPr txBox="1"/>
          <p:nvPr/>
        </p:nvSpPr>
        <p:spPr>
          <a:xfrm>
            <a:off x="49161" y="1899406"/>
            <a:ext cx="12093677" cy="4154984"/>
          </a:xfrm>
          <a:prstGeom prst="rect">
            <a:avLst/>
          </a:prstGeom>
          <a:noFill/>
        </p:spPr>
        <p:txBody>
          <a:bodyPr wrap="square" rtlCol="0">
            <a:spAutoFit/>
          </a:bodyPr>
          <a:lstStyle/>
          <a:p>
            <a:pPr marL="457200" indent="-457200">
              <a:buFont typeface="Arial" panose="020B0604020202020204" pitchFamily="34" charset="0"/>
              <a:buChar char="•"/>
            </a:pPr>
            <a:r>
              <a:rPr lang="en-US" sz="2400" dirty="0"/>
              <a:t>import pandas as pd</a:t>
            </a:r>
          </a:p>
          <a:p>
            <a:pPr marL="457200" indent="-457200">
              <a:buFont typeface="Arial" panose="020B0604020202020204" pitchFamily="34" charset="0"/>
              <a:buChar char="•"/>
            </a:pPr>
            <a:r>
              <a:rPr lang="en-US" sz="2400" dirty="0"/>
              <a:t>import </a:t>
            </a:r>
            <a:r>
              <a:rPr lang="en-US" sz="2400" dirty="0" err="1"/>
              <a:t>numpy</a:t>
            </a:r>
            <a:r>
              <a:rPr lang="en-US" sz="2400" dirty="0"/>
              <a:t> as np</a:t>
            </a:r>
          </a:p>
          <a:p>
            <a:pPr marL="457200" indent="-457200">
              <a:buFont typeface="Arial" panose="020B0604020202020204" pitchFamily="34" charset="0"/>
              <a:buChar char="•"/>
            </a:pPr>
            <a:r>
              <a:rPr lang="en-US" sz="2400" dirty="0"/>
              <a:t>import </a:t>
            </a:r>
            <a:r>
              <a:rPr lang="en-US" sz="2400" dirty="0" err="1"/>
              <a:t>matplotlib.pyplot</a:t>
            </a:r>
            <a:r>
              <a:rPr lang="en-US" sz="2400" dirty="0"/>
              <a:t> as </a:t>
            </a:r>
            <a:r>
              <a:rPr lang="en-US" sz="2400" dirty="0" err="1"/>
              <a:t>plt</a:t>
            </a:r>
            <a:endParaRPr lang="en-US" sz="2400" dirty="0"/>
          </a:p>
          <a:p>
            <a:pPr marL="457200" indent="-457200">
              <a:buFont typeface="Arial" panose="020B0604020202020204" pitchFamily="34" charset="0"/>
              <a:buChar char="•"/>
            </a:pPr>
            <a:r>
              <a:rPr lang="en-US" sz="2400" dirty="0"/>
              <a:t>import seaborn as </a:t>
            </a:r>
            <a:r>
              <a:rPr lang="en-US" sz="2400" dirty="0" err="1"/>
              <a:t>sns</a:t>
            </a:r>
            <a:r>
              <a:rPr lang="en-US" sz="2400" dirty="0"/>
              <a:t> from </a:t>
            </a:r>
            <a:r>
              <a:rPr lang="en-US" sz="2400" dirty="0" err="1"/>
              <a:t>sklearn.model_selection</a:t>
            </a:r>
            <a:r>
              <a:rPr lang="en-US" sz="2400" dirty="0"/>
              <a:t> import </a:t>
            </a:r>
            <a:r>
              <a:rPr lang="en-US" sz="2400" dirty="0" err="1"/>
              <a:t>train_test_split</a:t>
            </a:r>
            <a:endParaRPr lang="en-US" sz="2400" dirty="0"/>
          </a:p>
          <a:p>
            <a:pPr marL="457200" indent="-457200">
              <a:buFont typeface="Arial" panose="020B0604020202020204" pitchFamily="34" charset="0"/>
              <a:buChar char="•"/>
            </a:pPr>
            <a:r>
              <a:rPr lang="en-US" sz="2400" dirty="0"/>
              <a:t>from </a:t>
            </a:r>
            <a:r>
              <a:rPr lang="en-US" sz="2400" dirty="0" err="1"/>
              <a:t>sklearn.preprocessing</a:t>
            </a:r>
            <a:r>
              <a:rPr lang="en-US" sz="2400" dirty="0"/>
              <a:t> import </a:t>
            </a:r>
            <a:r>
              <a:rPr lang="en-US" sz="2400" dirty="0" err="1"/>
              <a:t>StandardScaler</a:t>
            </a:r>
            <a:endParaRPr lang="en-US" sz="2400" dirty="0"/>
          </a:p>
          <a:p>
            <a:pPr marL="457200" indent="-457200">
              <a:buFont typeface="Arial" panose="020B0604020202020204" pitchFamily="34" charset="0"/>
              <a:buChar char="•"/>
            </a:pPr>
            <a:r>
              <a:rPr lang="en-US" sz="2400" dirty="0"/>
              <a:t>from </a:t>
            </a:r>
            <a:r>
              <a:rPr lang="en-US" sz="2400" dirty="0" err="1"/>
              <a:t>sklearn.linear_model</a:t>
            </a:r>
            <a:r>
              <a:rPr lang="en-US" sz="2400" dirty="0"/>
              <a:t> import </a:t>
            </a:r>
            <a:r>
              <a:rPr lang="en-US" sz="2400" dirty="0" err="1"/>
              <a:t>LogisticRegression</a:t>
            </a:r>
            <a:endParaRPr lang="en-US" sz="2400" dirty="0"/>
          </a:p>
          <a:p>
            <a:pPr marL="457200" indent="-457200">
              <a:buFont typeface="Arial" panose="020B0604020202020204" pitchFamily="34" charset="0"/>
              <a:buChar char="•"/>
            </a:pPr>
            <a:r>
              <a:rPr lang="en-US" sz="2400" dirty="0"/>
              <a:t>from </a:t>
            </a:r>
            <a:r>
              <a:rPr lang="en-US" sz="2400" dirty="0" err="1"/>
              <a:t>sklearn.ensemble</a:t>
            </a:r>
            <a:r>
              <a:rPr lang="en-US" sz="2400" dirty="0"/>
              <a:t> import </a:t>
            </a:r>
            <a:r>
              <a:rPr lang="en-US" sz="2400" dirty="0" err="1"/>
              <a:t>RandomForestClassifier</a:t>
            </a:r>
            <a:r>
              <a:rPr lang="en-US" sz="2400" dirty="0"/>
              <a:t> </a:t>
            </a:r>
          </a:p>
          <a:p>
            <a:pPr marL="342900" indent="-342900">
              <a:buFont typeface="Arial" panose="020B0604020202020204" pitchFamily="34" charset="0"/>
              <a:buChar char="•"/>
            </a:pPr>
            <a:r>
              <a:rPr lang="en-US" sz="2400" dirty="0"/>
              <a:t>  from </a:t>
            </a:r>
            <a:r>
              <a:rPr lang="en-US" sz="2400" dirty="0" err="1"/>
              <a:t>sklearn.tree</a:t>
            </a:r>
            <a:r>
              <a:rPr lang="en-US" sz="2400" dirty="0"/>
              <a:t> import </a:t>
            </a:r>
            <a:r>
              <a:rPr lang="en-US" sz="2400" dirty="0" err="1"/>
              <a:t>DecisionTreeClassifier</a:t>
            </a:r>
            <a:r>
              <a:rPr lang="en-US" sz="2400" dirty="0"/>
              <a:t> </a:t>
            </a:r>
          </a:p>
          <a:p>
            <a:pPr marL="457200" indent="-457200">
              <a:buFont typeface="Arial" panose="020B0604020202020204" pitchFamily="34" charset="0"/>
              <a:buChar char="•"/>
            </a:pPr>
            <a:r>
              <a:rPr lang="en-US" sz="2400" dirty="0"/>
              <a:t>from </a:t>
            </a:r>
            <a:r>
              <a:rPr lang="en-US" sz="2400" dirty="0" err="1"/>
              <a:t>sklearn.svm</a:t>
            </a:r>
            <a:r>
              <a:rPr lang="en-US" sz="2400" dirty="0"/>
              <a:t> import SVC </a:t>
            </a:r>
          </a:p>
          <a:p>
            <a:pPr marL="457200" indent="-457200">
              <a:buFont typeface="Arial" panose="020B0604020202020204" pitchFamily="34" charset="0"/>
              <a:buChar char="•"/>
            </a:pPr>
            <a:r>
              <a:rPr lang="en-US" sz="2400" dirty="0"/>
              <a:t>from </a:t>
            </a:r>
            <a:r>
              <a:rPr lang="en-US" sz="2400" dirty="0" err="1"/>
              <a:t>sklearn.metrics</a:t>
            </a:r>
            <a:r>
              <a:rPr lang="en-US" sz="2400" dirty="0"/>
              <a:t> import </a:t>
            </a:r>
            <a:r>
              <a:rPr lang="en-US" sz="2400" dirty="0" err="1"/>
              <a:t>confusion_matrix</a:t>
            </a:r>
            <a:endParaRPr lang="en-US" sz="2400" dirty="0"/>
          </a:p>
          <a:p>
            <a:pPr marL="457200" indent="-457200">
              <a:buFont typeface="Arial" panose="020B0604020202020204" pitchFamily="34" charset="0"/>
              <a:buChar char="•"/>
            </a:pPr>
            <a:r>
              <a:rPr lang="en-US" sz="2400" dirty="0"/>
              <a:t>from </a:t>
            </a:r>
            <a:r>
              <a:rPr lang="en-US" sz="2400" dirty="0" err="1"/>
              <a:t>sklearn.model_selection</a:t>
            </a:r>
            <a:r>
              <a:rPr lang="en-US" sz="2400" dirty="0"/>
              <a:t> import </a:t>
            </a:r>
            <a:r>
              <a:rPr lang="en-US" sz="2400" dirty="0" err="1"/>
              <a:t>KFold</a:t>
            </a:r>
            <a:endParaRPr lang="en-US" sz="2400" dirty="0"/>
          </a:p>
        </p:txBody>
      </p:sp>
      <p:cxnSp>
        <p:nvCxnSpPr>
          <p:cNvPr id="6" name="Straight Connector 5">
            <a:extLst>
              <a:ext uri="{FF2B5EF4-FFF2-40B4-BE49-F238E27FC236}">
                <a16:creationId xmlns:a16="http://schemas.microsoft.com/office/drawing/2014/main" id="{11A34352-FFDE-BDD7-274A-574060D9CCD3}"/>
              </a:ext>
            </a:extLst>
          </p:cNvPr>
          <p:cNvCxnSpPr>
            <a:cxnSpLocks/>
          </p:cNvCxnSpPr>
          <p:nvPr/>
        </p:nvCxnSpPr>
        <p:spPr>
          <a:xfrm>
            <a:off x="0" y="1389289"/>
            <a:ext cx="1214283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27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46BA52-D87C-E5DC-AE9B-5D82AE8BB667}"/>
              </a:ext>
            </a:extLst>
          </p:cNvPr>
          <p:cNvSpPr txBox="1"/>
          <p:nvPr/>
        </p:nvSpPr>
        <p:spPr>
          <a:xfrm>
            <a:off x="176980" y="3453720"/>
            <a:ext cx="7030064" cy="2246769"/>
          </a:xfrm>
          <a:prstGeom prst="rect">
            <a:avLst/>
          </a:prstGeom>
          <a:noFill/>
        </p:spPr>
        <p:txBody>
          <a:bodyPr wrap="square" rtlCol="0">
            <a:spAutoFit/>
          </a:bodyPr>
          <a:lstStyle/>
          <a:p>
            <a:pPr marL="457200" indent="-457200">
              <a:buFont typeface="Arial" panose="020B0604020202020204" pitchFamily="34" charset="0"/>
              <a:buChar char="•"/>
            </a:pPr>
            <a:r>
              <a:rPr lang="en-IN" sz="2800" dirty="0" err="1">
                <a:latin typeface="Bahnschrift Condensed" panose="020B0502040204020203" pitchFamily="34" charset="0"/>
              </a:rPr>
              <a:t>Numpy</a:t>
            </a:r>
            <a:r>
              <a:rPr lang="en-IN" sz="2800" dirty="0">
                <a:latin typeface="Bahnschrift Condensed" panose="020B0502040204020203" pitchFamily="34" charset="0"/>
              </a:rPr>
              <a:t>:- for numeric data  set </a:t>
            </a:r>
          </a:p>
          <a:p>
            <a:pPr marL="457200" indent="-457200">
              <a:buFont typeface="Arial" panose="020B0604020202020204" pitchFamily="34" charset="0"/>
              <a:buChar char="•"/>
            </a:pPr>
            <a:r>
              <a:rPr lang="en-IN" sz="2800" dirty="0">
                <a:latin typeface="Bahnschrift Condensed" panose="020B0502040204020203" pitchFamily="34" charset="0"/>
              </a:rPr>
              <a:t>Pandas :- for Data analysis</a:t>
            </a:r>
          </a:p>
          <a:p>
            <a:pPr marL="457200" indent="-457200">
              <a:buFont typeface="Arial" panose="020B0604020202020204" pitchFamily="34" charset="0"/>
              <a:buChar char="•"/>
            </a:pPr>
            <a:r>
              <a:rPr lang="en-IN" sz="2800" dirty="0">
                <a:latin typeface="Bahnschrift Condensed" panose="020B0502040204020203" pitchFamily="34" charset="0"/>
              </a:rPr>
              <a:t>matplotlib:- for Data Visualization    </a:t>
            </a:r>
          </a:p>
          <a:p>
            <a:pPr marL="457200" indent="-457200">
              <a:buFont typeface="Arial" panose="020B0604020202020204" pitchFamily="34" charset="0"/>
              <a:buChar char="•"/>
            </a:pPr>
            <a:r>
              <a:rPr lang="en-IN" sz="2800" dirty="0">
                <a:latin typeface="Bahnschrift Condensed" panose="020B0502040204020203" pitchFamily="34" charset="0"/>
              </a:rPr>
              <a:t>Seabourn:-  for Data </a:t>
            </a:r>
            <a:r>
              <a:rPr lang="en-IN" sz="2800" dirty="0" err="1">
                <a:latin typeface="Bahnschrift Condensed" panose="020B0502040204020203" pitchFamily="34" charset="0"/>
              </a:rPr>
              <a:t>visulization</a:t>
            </a:r>
            <a:r>
              <a:rPr lang="en-IN" sz="2800" dirty="0">
                <a:latin typeface="Bahnschrift Condensed" panose="020B0502040204020203" pitchFamily="34" charset="0"/>
              </a:rPr>
              <a:t>   </a:t>
            </a:r>
          </a:p>
          <a:p>
            <a:pPr marL="457200" indent="-457200">
              <a:buFont typeface="Arial" panose="020B0604020202020204" pitchFamily="34" charset="0"/>
              <a:buChar char="•"/>
            </a:pPr>
            <a:r>
              <a:rPr lang="en-IN" sz="2800" dirty="0" err="1">
                <a:latin typeface="Bahnschrift Condensed" panose="020B0502040204020203" pitchFamily="34" charset="0"/>
              </a:rPr>
              <a:t>Sklearn</a:t>
            </a:r>
            <a:r>
              <a:rPr lang="en-IN" sz="2800" dirty="0">
                <a:latin typeface="Bahnschrift Condensed" panose="020B0502040204020203" pitchFamily="34" charset="0"/>
              </a:rPr>
              <a:t> :- for making statistic of  graphics </a:t>
            </a:r>
          </a:p>
        </p:txBody>
      </p:sp>
      <p:sp>
        <p:nvSpPr>
          <p:cNvPr id="3" name="TextBox 2">
            <a:extLst>
              <a:ext uri="{FF2B5EF4-FFF2-40B4-BE49-F238E27FC236}">
                <a16:creationId xmlns:a16="http://schemas.microsoft.com/office/drawing/2014/main" id="{D9107476-7E39-2F26-9098-18FB09A97DB8}"/>
              </a:ext>
            </a:extLst>
          </p:cNvPr>
          <p:cNvSpPr txBox="1"/>
          <p:nvPr/>
        </p:nvSpPr>
        <p:spPr>
          <a:xfrm>
            <a:off x="3451122" y="145807"/>
            <a:ext cx="5899354" cy="830997"/>
          </a:xfrm>
          <a:prstGeom prst="rect">
            <a:avLst/>
          </a:prstGeom>
          <a:noFill/>
        </p:spPr>
        <p:txBody>
          <a:bodyPr wrap="square" rtlCol="0">
            <a:spAutoFit/>
          </a:bodyPr>
          <a:lstStyle/>
          <a:p>
            <a:pPr marL="685800" indent="-685800">
              <a:buFont typeface="Wingdings" panose="05000000000000000000" pitchFamily="2" charset="2"/>
              <a:buChar char="v"/>
            </a:pPr>
            <a:r>
              <a:rPr lang="en-IN" sz="4800" b="1" dirty="0" err="1">
                <a:latin typeface="Bahnschrift Condensed" panose="020B0502040204020203" pitchFamily="34" charset="0"/>
              </a:rPr>
              <a:t>DataSet</a:t>
            </a:r>
            <a:r>
              <a:rPr lang="en-IN" sz="4800" b="1" dirty="0">
                <a:latin typeface="Bahnschrift Condensed" panose="020B0502040204020203" pitchFamily="34" charset="0"/>
              </a:rPr>
              <a:t>  and Tools  </a:t>
            </a:r>
          </a:p>
        </p:txBody>
      </p:sp>
      <p:sp>
        <p:nvSpPr>
          <p:cNvPr id="4" name="TextBox 3">
            <a:extLst>
              <a:ext uri="{FF2B5EF4-FFF2-40B4-BE49-F238E27FC236}">
                <a16:creationId xmlns:a16="http://schemas.microsoft.com/office/drawing/2014/main" id="{56063FFB-EED0-3B66-D185-8CCF32A713D1}"/>
              </a:ext>
            </a:extLst>
          </p:cNvPr>
          <p:cNvSpPr txBox="1"/>
          <p:nvPr/>
        </p:nvSpPr>
        <p:spPr>
          <a:xfrm>
            <a:off x="176980" y="1880974"/>
            <a:ext cx="6223819" cy="800219"/>
          </a:xfrm>
          <a:prstGeom prst="rect">
            <a:avLst/>
          </a:prstGeom>
          <a:noFill/>
        </p:spPr>
        <p:txBody>
          <a:bodyPr wrap="square" rtlCol="0">
            <a:spAutoFit/>
          </a:bodyPr>
          <a:lstStyle/>
          <a:p>
            <a:r>
              <a:rPr lang="en-IN" sz="2800" b="1" dirty="0"/>
              <a:t>Dataset from the :-  kaggle.com  </a:t>
            </a:r>
          </a:p>
          <a:p>
            <a:endParaRPr lang="en-IN" dirty="0"/>
          </a:p>
        </p:txBody>
      </p:sp>
      <p:sp>
        <p:nvSpPr>
          <p:cNvPr id="5" name="TextBox 4">
            <a:extLst>
              <a:ext uri="{FF2B5EF4-FFF2-40B4-BE49-F238E27FC236}">
                <a16:creationId xmlns:a16="http://schemas.microsoft.com/office/drawing/2014/main" id="{084D54C9-9AA3-50C4-32A5-FC09A3FE6549}"/>
              </a:ext>
            </a:extLst>
          </p:cNvPr>
          <p:cNvSpPr txBox="1"/>
          <p:nvPr/>
        </p:nvSpPr>
        <p:spPr>
          <a:xfrm>
            <a:off x="176980" y="2530390"/>
            <a:ext cx="4316362" cy="923330"/>
          </a:xfrm>
          <a:prstGeom prst="rect">
            <a:avLst/>
          </a:prstGeom>
          <a:noFill/>
        </p:spPr>
        <p:txBody>
          <a:bodyPr wrap="square" rtlCol="0">
            <a:spAutoFit/>
          </a:bodyPr>
          <a:lstStyle/>
          <a:p>
            <a:r>
              <a:rPr lang="en-IN" sz="3600" b="1" dirty="0">
                <a:latin typeface="Bahnschrift Condensed" panose="020B0502040204020203" pitchFamily="34" charset="0"/>
              </a:rPr>
              <a:t>Tool used:- python</a:t>
            </a:r>
            <a:r>
              <a:rPr lang="en-IN" dirty="0"/>
              <a:t>.  </a:t>
            </a:r>
          </a:p>
          <a:p>
            <a:endParaRPr lang="en-IN" dirty="0"/>
          </a:p>
        </p:txBody>
      </p:sp>
      <p:cxnSp>
        <p:nvCxnSpPr>
          <p:cNvPr id="7" name="Straight Connector 6">
            <a:extLst>
              <a:ext uri="{FF2B5EF4-FFF2-40B4-BE49-F238E27FC236}">
                <a16:creationId xmlns:a16="http://schemas.microsoft.com/office/drawing/2014/main" id="{EA9C660D-1576-A642-3F71-7DEB8BB0D893}"/>
              </a:ext>
            </a:extLst>
          </p:cNvPr>
          <p:cNvCxnSpPr>
            <a:cxnSpLocks/>
          </p:cNvCxnSpPr>
          <p:nvPr/>
        </p:nvCxnSpPr>
        <p:spPr>
          <a:xfrm>
            <a:off x="19665" y="1278194"/>
            <a:ext cx="1217233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3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4CF81E-958E-633D-FEBB-9F9E7999B1E0}"/>
              </a:ext>
            </a:extLst>
          </p:cNvPr>
          <p:cNvSpPr txBox="1"/>
          <p:nvPr/>
        </p:nvSpPr>
        <p:spPr>
          <a:xfrm>
            <a:off x="324464" y="1406013"/>
            <a:ext cx="9134167" cy="830997"/>
          </a:xfrm>
          <a:prstGeom prst="rect">
            <a:avLst/>
          </a:prstGeom>
          <a:noFill/>
        </p:spPr>
        <p:txBody>
          <a:bodyPr wrap="square" rtlCol="0">
            <a:spAutoFit/>
          </a:bodyPr>
          <a:lstStyle/>
          <a:p>
            <a:r>
              <a:rPr lang="en-US" sz="4800" b="1" dirty="0">
                <a:latin typeface="Bahnschrift Condensed" panose="020B0502040204020203" pitchFamily="34" charset="0"/>
              </a:rPr>
              <a:t>Supervised machine learning</a:t>
            </a:r>
          </a:p>
        </p:txBody>
      </p:sp>
      <p:sp>
        <p:nvSpPr>
          <p:cNvPr id="4" name="TextBox 3">
            <a:extLst>
              <a:ext uri="{FF2B5EF4-FFF2-40B4-BE49-F238E27FC236}">
                <a16:creationId xmlns:a16="http://schemas.microsoft.com/office/drawing/2014/main" id="{2BD33A24-9922-4CAF-5E9C-C8B4BF7044FE}"/>
              </a:ext>
            </a:extLst>
          </p:cNvPr>
          <p:cNvSpPr txBox="1"/>
          <p:nvPr/>
        </p:nvSpPr>
        <p:spPr>
          <a:xfrm>
            <a:off x="324464" y="2419742"/>
            <a:ext cx="7236542" cy="923330"/>
          </a:xfrm>
          <a:prstGeom prst="rect">
            <a:avLst/>
          </a:prstGeom>
          <a:noFill/>
        </p:spPr>
        <p:txBody>
          <a:bodyPr wrap="square" rtlCol="0">
            <a:spAutoFit/>
          </a:bodyPr>
          <a:lstStyle/>
          <a:p>
            <a:pPr marL="457200" indent="-457200">
              <a:buFont typeface="Arial" panose="020B0604020202020204" pitchFamily="34" charset="0"/>
              <a:buChar char="•"/>
            </a:pPr>
            <a:r>
              <a:rPr lang="en-US" sz="3600" b="1" dirty="0">
                <a:latin typeface="Bahnschrift Condensed" panose="020B0502040204020203" pitchFamily="34" charset="0"/>
              </a:rPr>
              <a:t>Types  :-  </a:t>
            </a:r>
            <a:r>
              <a:rPr lang="en-IN" sz="3200" b="1" dirty="0">
                <a:latin typeface="Bahnschrift Condensed" panose="020B0502040204020203" pitchFamily="34" charset="0"/>
              </a:rPr>
              <a:t>Regression  and  classification</a:t>
            </a:r>
            <a:endParaRPr lang="en-IN" sz="2800" b="1" dirty="0">
              <a:latin typeface="Bahnschrift Condensed" panose="020B0502040204020203" pitchFamily="34" charset="0"/>
            </a:endParaRPr>
          </a:p>
          <a:p>
            <a:endParaRPr lang="en-IN" dirty="0"/>
          </a:p>
        </p:txBody>
      </p:sp>
      <p:sp>
        <p:nvSpPr>
          <p:cNvPr id="5" name="TextBox 4">
            <a:extLst>
              <a:ext uri="{FF2B5EF4-FFF2-40B4-BE49-F238E27FC236}">
                <a16:creationId xmlns:a16="http://schemas.microsoft.com/office/drawing/2014/main" id="{67A65033-02C7-7478-4BA9-DE0A7F4E5D99}"/>
              </a:ext>
            </a:extLst>
          </p:cNvPr>
          <p:cNvSpPr txBox="1"/>
          <p:nvPr/>
        </p:nvSpPr>
        <p:spPr>
          <a:xfrm>
            <a:off x="835740" y="3242187"/>
            <a:ext cx="7698658" cy="2215991"/>
          </a:xfrm>
          <a:prstGeom prst="rect">
            <a:avLst/>
          </a:prstGeom>
          <a:noFill/>
        </p:spPr>
        <p:txBody>
          <a:bodyPr wrap="square" rtlCol="0">
            <a:spAutoFit/>
          </a:bodyPr>
          <a:lstStyle/>
          <a:p>
            <a:r>
              <a:rPr lang="en-US" sz="2400" dirty="0">
                <a:latin typeface="Bahnschrift Condensed" panose="020B0502040204020203" pitchFamily="34" charset="0"/>
              </a:rPr>
              <a:t>1. Regression: Predict continuous output values (e.g., Linear Regression,   Ridge Regression).</a:t>
            </a:r>
          </a:p>
          <a:p>
            <a:endParaRPr lang="en-US" sz="2400" dirty="0">
              <a:latin typeface="Bahnschrift Condensed" panose="020B0502040204020203" pitchFamily="34" charset="0"/>
            </a:endParaRPr>
          </a:p>
          <a:p>
            <a:r>
              <a:rPr lang="en-US" sz="2400" dirty="0">
                <a:latin typeface="Bahnschrift Condensed" panose="020B0502040204020203" pitchFamily="34" charset="0"/>
              </a:rPr>
              <a:t>2. Classification: Predict categorical output labels (e.g., Logistic Regression, Decision Trees , Random Forest ,Support Vector Machine)</a:t>
            </a:r>
            <a:endParaRPr lang="en-IN" sz="2400" dirty="0">
              <a:latin typeface="Bahnschrift Condensed" panose="020B0502040204020203" pitchFamily="34" charset="0"/>
            </a:endParaRPr>
          </a:p>
          <a:p>
            <a:endParaRPr lang="en-IN" dirty="0"/>
          </a:p>
        </p:txBody>
      </p:sp>
    </p:spTree>
    <p:extLst>
      <p:ext uri="{BB962C8B-B14F-4D97-AF65-F5344CB8AC3E}">
        <p14:creationId xmlns:p14="http://schemas.microsoft.com/office/powerpoint/2010/main" val="201200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318</TotalTime>
  <Words>939</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Bahnschrift Condensed</vt:lpstr>
      <vt:lpstr>Century Gothic</vt:lpstr>
      <vt:lpstr>Edwardian Script ITC</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kavereepatil16@gmail.com</dc:creator>
  <cp:lastModifiedBy>kavereepatil16@gmail.com</cp:lastModifiedBy>
  <cp:revision>6</cp:revision>
  <dcterms:created xsi:type="dcterms:W3CDTF">2024-07-31T19:37:21Z</dcterms:created>
  <dcterms:modified xsi:type="dcterms:W3CDTF">2024-08-05T05:02:07Z</dcterms:modified>
</cp:coreProperties>
</file>