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57" r:id="rId4"/>
    <p:sldId id="262" r:id="rId5"/>
    <p:sldId id="266" r:id="rId6"/>
    <p:sldId id="258" r:id="rId7"/>
    <p:sldId id="267" r:id="rId8"/>
    <p:sldId id="268" r:id="rId9"/>
    <p:sldId id="263" r:id="rId10"/>
    <p:sldId id="265" r:id="rId11"/>
    <p:sldId id="271"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BB1DA38-3D0C-4B8E-B553-F624F0367A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DA38-3D0C-4B8E-B553-F624F0367A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DA38-3D0C-4B8E-B553-F624F0367A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DA38-3D0C-4B8E-B553-F624F0367A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DA38-3D0C-4B8E-B553-F624F0367A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1DA38-3D0C-4B8E-B553-F624F0367A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1DA38-3D0C-4B8E-B553-F624F0367A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1DA38-3D0C-4B8E-B553-F624F0367A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1DA38-3D0C-4B8E-B553-F624F0367A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1DA38-3D0C-4B8E-B553-F624F0367A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48F4603-1BAC-4670-99B4-F78D16EC7CAF}"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BB1DA38-3D0C-4B8E-B553-F624F0367A0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48F4603-1BAC-4670-99B4-F78D16EC7CAF}" type="datetimeFigureOut">
              <a:rPr lang="en-US" smtClean="0"/>
              <a:pPr/>
              <a:t>10/28/2020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BB1DA38-3D0C-4B8E-B553-F624F0367A0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BASICS OF OS AND KERNEL</a:t>
            </a:r>
          </a:p>
        </p:txBody>
      </p:sp>
      <p:sp>
        <p:nvSpPr>
          <p:cNvPr id="3" name="Subtitle 2"/>
          <p:cNvSpPr>
            <a:spLocks noGrp="1"/>
          </p:cNvSpPr>
          <p:nvPr>
            <p:ph type="subTitle" idx="1"/>
          </p:nvPr>
        </p:nvSpPr>
        <p:spPr>
          <a:xfrm>
            <a:off x="2286000" y="3962400"/>
            <a:ext cx="6400800" cy="2438400"/>
          </a:xfrm>
        </p:spPr>
        <p:txBody>
          <a:bodyPr>
            <a:normAutofit/>
          </a:bodyPr>
          <a:lstStyle/>
          <a:p>
            <a:r>
              <a:rPr lang="en-US" sz="1900" dirty="0">
                <a:latin typeface="Times New Roman" pitchFamily="18" charset="0"/>
                <a:cs typeface="Times New Roman" pitchFamily="18" charset="0"/>
              </a:rPr>
              <a:t>Mohammed </a:t>
            </a:r>
            <a:r>
              <a:rPr lang="en-US" sz="1900" dirty="0" err="1">
                <a:latin typeface="Times New Roman" pitchFamily="18" charset="0"/>
                <a:cs typeface="Times New Roman" pitchFamily="18" charset="0"/>
              </a:rPr>
              <a:t>Aasif</a:t>
            </a:r>
            <a:r>
              <a:rPr lang="en-US" sz="1900" dirty="0">
                <a:latin typeface="Times New Roman" pitchFamily="18" charset="0"/>
                <a:cs typeface="Times New Roman" pitchFamily="18" charset="0"/>
              </a:rPr>
              <a:t> – ENG18CS1003</a:t>
            </a:r>
          </a:p>
          <a:p>
            <a:r>
              <a:rPr lang="en-US" sz="1900" dirty="0" err="1">
                <a:latin typeface="Times New Roman" pitchFamily="18" charset="0"/>
                <a:cs typeface="Times New Roman" pitchFamily="18" charset="0"/>
              </a:rPr>
              <a:t>Yash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Advani</a:t>
            </a:r>
            <a:r>
              <a:rPr lang="en-US" sz="1900" dirty="0">
                <a:latin typeface="Times New Roman" pitchFamily="18" charset="0"/>
                <a:cs typeface="Times New Roman" pitchFamily="18" charset="0"/>
              </a:rPr>
              <a:t> – ENG17CS0254</a:t>
            </a:r>
          </a:p>
          <a:p>
            <a:r>
              <a:rPr lang="en-US" sz="1900" dirty="0" err="1">
                <a:latin typeface="Times New Roman" pitchFamily="18" charset="0"/>
                <a:cs typeface="Times New Roman" pitchFamily="18" charset="0"/>
              </a:rPr>
              <a:t>Sahana</a:t>
            </a:r>
            <a:r>
              <a:rPr lang="en-US" sz="1900" dirty="0">
                <a:latin typeface="Times New Roman" pitchFamily="18" charset="0"/>
                <a:cs typeface="Times New Roman" pitchFamily="18" charset="0"/>
              </a:rPr>
              <a:t> N – ENG16CS0134</a:t>
            </a:r>
          </a:p>
          <a:p>
            <a:r>
              <a:rPr lang="en-US" sz="1900" dirty="0">
                <a:latin typeface="Times New Roman" pitchFamily="18" charset="0"/>
                <a:cs typeface="Times New Roman" pitchFamily="18" charset="0"/>
              </a:rPr>
              <a:t>V </a:t>
            </a:r>
            <a:r>
              <a:rPr lang="en-US" sz="1900" dirty="0" err="1">
                <a:latin typeface="Times New Roman" pitchFamily="18" charset="0"/>
                <a:cs typeface="Times New Roman" pitchFamily="18" charset="0"/>
              </a:rPr>
              <a:t>Maheshwari</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Sanjana</a:t>
            </a:r>
            <a:r>
              <a:rPr lang="en-US" sz="1900" dirty="0">
                <a:latin typeface="Times New Roman" pitchFamily="18" charset="0"/>
                <a:cs typeface="Times New Roman" pitchFamily="18" charset="0"/>
              </a:rPr>
              <a:t> – ENG17CS0236</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381000" y="1066800"/>
            <a:ext cx="3886200" cy="5181600"/>
          </a:xfrm>
        </p:spPr>
        <p:txBody>
          <a:bodyPr/>
          <a:lstStyle/>
          <a:p>
            <a:pPr algn="just"/>
            <a:r>
              <a:rPr lang="en-US" sz="2000" dirty="0">
                <a:latin typeface="Times New Roman" pitchFamily="18" charset="0"/>
                <a:cs typeface="Times New Roman" pitchFamily="18" charset="0"/>
              </a:rPr>
              <a:t>In contrast, application programs like browsers, word processors, or audio or video players use a separate area of memory, </a:t>
            </a:r>
            <a:r>
              <a:rPr lang="en-US" sz="2000" b="1" dirty="0">
                <a:latin typeface="Times New Roman" pitchFamily="18" charset="0"/>
                <a:cs typeface="Times New Roman" pitchFamily="18" charset="0"/>
              </a:rPr>
              <a:t>user space</a:t>
            </a:r>
            <a:r>
              <a:rPr lang="en-US" sz="2000" dirty="0">
                <a:latin typeface="Times New Roman" pitchFamily="18" charset="0"/>
                <a:cs typeface="Times New Roman" pitchFamily="18" charset="0"/>
              </a:rPr>
              <a:t>. This separation prevents user data and kernel data from interfering with each other and causing instability and slowness,</a:t>
            </a: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as well as preventing malfunctioning application programs from crashing the entire operating system.</a:t>
            </a:r>
          </a:p>
          <a:p>
            <a:endParaRPr lang="en-US" sz="2000" dirty="0">
              <a:latin typeface="Times New Roman" pitchFamily="18" charset="0"/>
              <a:cs typeface="Times New Roman" pitchFamily="18" charset="0"/>
            </a:endParaRPr>
          </a:p>
        </p:txBody>
      </p:sp>
      <p:pic>
        <p:nvPicPr>
          <p:cNvPr id="5" name="Content Placeholder 4" descr="user-space-vs-kernel-space.png"/>
          <p:cNvPicPr>
            <a:picLocks noGrp="1" noChangeAspect="1"/>
          </p:cNvPicPr>
          <p:nvPr>
            <p:ph sz="half" idx="1"/>
          </p:nvPr>
        </p:nvPicPr>
        <p:blipFill>
          <a:blip r:embed="rId2" cstate="print"/>
          <a:stretch>
            <a:fillRect/>
          </a:stretch>
        </p:blipFill>
        <p:spPr>
          <a:xfrm>
            <a:off x="4267200" y="1600200"/>
            <a:ext cx="4419600" cy="292968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066800"/>
            <a:ext cx="8001000" cy="5105400"/>
          </a:xfrm>
        </p:spPr>
      </p:pic>
    </p:spTree>
    <p:extLst>
      <p:ext uri="{BB962C8B-B14F-4D97-AF65-F5344CB8AC3E}">
        <p14:creationId xmlns:p14="http://schemas.microsoft.com/office/powerpoint/2010/main" val="3928931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pPr algn="just">
              <a:buFont typeface="Wingdings" pitchFamily="2" charset="2"/>
              <a:buChar char="v"/>
            </a:pPr>
            <a:r>
              <a:rPr lang="en-US" sz="2000" dirty="0">
                <a:latin typeface="Times New Roman" pitchFamily="18" charset="0"/>
                <a:cs typeface="Times New Roman" pitchFamily="18" charset="0"/>
              </a:rPr>
              <a:t>The partitioning of memory into kernel and user space is purely </a:t>
            </a:r>
            <a:r>
              <a:rPr lang="en-US" sz="2000" dirty="0" err="1">
                <a:latin typeface="Times New Roman" pitchFamily="18" charset="0"/>
                <a:cs typeface="Times New Roman" pitchFamily="18" charset="0"/>
              </a:rPr>
              <a:t>os</a:t>
            </a:r>
            <a:r>
              <a:rPr lang="en-US" sz="2000" dirty="0">
                <a:latin typeface="Times New Roman" pitchFamily="18" charset="0"/>
                <a:cs typeface="Times New Roman" pitchFamily="18" charset="0"/>
              </a:rPr>
              <a:t> dependent.</a:t>
            </a:r>
          </a:p>
          <a:p>
            <a:pPr algn="just">
              <a:buFont typeface="Wingdings" pitchFamily="2" charset="2"/>
              <a:buChar char="v"/>
            </a:pPr>
            <a:r>
              <a:rPr lang="en-US" sz="2000" dirty="0">
                <a:latin typeface="Times New Roman" pitchFamily="18" charset="0"/>
                <a:cs typeface="Times New Roman" pitchFamily="18" charset="0"/>
              </a:rPr>
              <a:t>Some </a:t>
            </a:r>
            <a:r>
              <a:rPr lang="en-US" sz="2000" dirty="0" err="1">
                <a:latin typeface="Times New Roman" pitchFamily="18" charset="0"/>
                <a:cs typeface="Times New Roman" pitchFamily="18" charset="0"/>
              </a:rPr>
              <a:t>os</a:t>
            </a:r>
            <a:r>
              <a:rPr lang="en-US" sz="2000" dirty="0">
                <a:latin typeface="Times New Roman" pitchFamily="18" charset="0"/>
                <a:cs typeface="Times New Roman" pitchFamily="18" charset="0"/>
              </a:rPr>
              <a:t> implement this kind of partitioning  whereas some do not segregate the kernel and user application code.</a:t>
            </a:r>
          </a:p>
          <a:p>
            <a:pPr algn="just">
              <a:buFont typeface="Wingdings" pitchFamily="2" charset="2"/>
              <a:buChar char="v"/>
            </a:pPr>
            <a:r>
              <a:rPr lang="en-US" sz="2000" dirty="0">
                <a:latin typeface="Times New Roman" pitchFamily="18" charset="0"/>
                <a:cs typeface="Times New Roman" pitchFamily="18" charset="0"/>
              </a:rPr>
              <a:t>In operating system with virtual memory support, the user applications are loaded into its corresponding virtual memory space with demand paging technique.</a:t>
            </a:r>
          </a:p>
          <a:p>
            <a:endParaRPr lang="en-US" sz="20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305800" cy="1828800"/>
          </a:xfrm>
        </p:spPr>
        <p:txBody>
          <a:bodyPr>
            <a:normAutofit/>
          </a:bodyPr>
          <a:lstStyle/>
          <a:p>
            <a:r>
              <a:rPr lang="en-US" sz="4400" dirty="0"/>
              <a:t>                     </a:t>
            </a:r>
            <a:r>
              <a:rPr lang="en-US" sz="4400" b="1"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8001000" cy="1162050"/>
          </a:xfrm>
        </p:spPr>
        <p:txBody>
          <a:bodyPr/>
          <a:lstStyle/>
          <a:p>
            <a:r>
              <a:rPr lang="en-US" sz="4000" b="1" dirty="0">
                <a:latin typeface="Times New Roman" pitchFamily="18" charset="0"/>
                <a:cs typeface="Times New Roman" pitchFamily="18" charset="0"/>
              </a:rPr>
              <a:t>Basics Of Operating System</a:t>
            </a:r>
          </a:p>
        </p:txBody>
      </p:sp>
      <p:sp>
        <p:nvSpPr>
          <p:cNvPr id="3" name="Text Placeholder 2"/>
          <p:cNvSpPr>
            <a:spLocks noGrp="1"/>
          </p:cNvSpPr>
          <p:nvPr>
            <p:ph type="body" idx="2"/>
          </p:nvPr>
        </p:nvSpPr>
        <p:spPr>
          <a:xfrm>
            <a:off x="304800" y="2057400"/>
            <a:ext cx="4191000" cy="3733800"/>
          </a:xfrm>
        </p:spPr>
        <p:txBody>
          <a:bodyPr>
            <a:normAutofit/>
          </a:bodyPr>
          <a:lstStyle/>
          <a:p>
            <a:pPr algn="just">
              <a:buFont typeface="Wingdings" pitchFamily="2" charset="2"/>
              <a:buChar char="v"/>
            </a:pPr>
            <a:r>
              <a:rPr lang="en-US" sz="2000" dirty="0">
                <a:latin typeface="Times New Roman" pitchFamily="18" charset="0"/>
                <a:cs typeface="Times New Roman" pitchFamily="18" charset="0"/>
              </a:rPr>
              <a:t>An Operating System (OS) is an interface between a computer user and computer hardware and controls the execution of all kinds of programs..</a:t>
            </a:r>
          </a:p>
          <a:p>
            <a:pPr algn="just">
              <a:buFont typeface="Wingdings" pitchFamily="2" charset="2"/>
              <a:buChar char="v"/>
            </a:pPr>
            <a:r>
              <a:rPr lang="en-US" sz="2000" dirty="0">
                <a:latin typeface="Times New Roman" pitchFamily="18" charset="0"/>
                <a:cs typeface="Times New Roman" pitchFamily="18" charset="0"/>
              </a:rPr>
              <a:t> An operating system is a software which performs all the basic tasks like file management, memory management, process management, handling input and output, and controlling peripheral devices such as disk drives and printers.</a:t>
            </a:r>
          </a:p>
          <a:p>
            <a:endParaRPr lang="en-US" sz="2000" dirty="0">
              <a:latin typeface="Times New Roman" pitchFamily="18" charset="0"/>
              <a:cs typeface="Times New Roman" pitchFamily="18" charset="0"/>
            </a:endParaRPr>
          </a:p>
        </p:txBody>
      </p:sp>
      <p:pic>
        <p:nvPicPr>
          <p:cNvPr id="5" name="Content Placeholder 4" descr="1.PNG"/>
          <p:cNvPicPr>
            <a:picLocks noGrp="1" noChangeAspect="1"/>
          </p:cNvPicPr>
          <p:nvPr>
            <p:ph sz="half" idx="1"/>
          </p:nvPr>
        </p:nvPicPr>
        <p:blipFill>
          <a:blip r:embed="rId2" cstate="print"/>
          <a:stretch>
            <a:fillRect/>
          </a:stretch>
        </p:blipFill>
        <p:spPr>
          <a:xfrm>
            <a:off x="4743186" y="2252445"/>
            <a:ext cx="3772427" cy="311511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00600"/>
          </a:xfrm>
        </p:spPr>
        <p:txBody>
          <a:bodyPr>
            <a:normAutofit/>
          </a:bodyPr>
          <a:lstStyle/>
          <a:p>
            <a:pPr algn="just">
              <a:buFont typeface="Wingdings" pitchFamily="2" charset="2"/>
              <a:buChar char="v"/>
            </a:pPr>
            <a:r>
              <a:rPr lang="en-US" sz="2000" dirty="0">
                <a:latin typeface="Times New Roman" pitchFamily="18" charset="0"/>
                <a:cs typeface="Times New Roman" pitchFamily="18" charset="0"/>
              </a:rPr>
              <a:t>The operating system acts as a bridge between the user applications/tasks and the underlying system resources through a set of system functionalities and services. </a:t>
            </a:r>
          </a:p>
          <a:p>
            <a:pPr algn="just">
              <a:buFont typeface="Wingdings" pitchFamily="2" charset="2"/>
              <a:buChar char="v"/>
            </a:pPr>
            <a:r>
              <a:rPr lang="en-US" sz="2000" dirty="0">
                <a:latin typeface="Times New Roman" pitchFamily="18" charset="0"/>
                <a:cs typeface="Times New Roman" pitchFamily="18" charset="0"/>
              </a:rPr>
              <a:t>The OS manages the system resources and makes them available to the user applications/tasks on a need basis. </a:t>
            </a:r>
          </a:p>
          <a:p>
            <a:pPr algn="just">
              <a:buFont typeface="Wingdings" pitchFamily="2" charset="2"/>
              <a:buChar char="v"/>
            </a:pPr>
            <a:r>
              <a:rPr lang="en-US" sz="2000" dirty="0">
                <a:latin typeface="Times New Roman" pitchFamily="18" charset="0"/>
                <a:cs typeface="Times New Roman" pitchFamily="18" charset="0"/>
              </a:rPr>
              <a:t>Some popular Operating Systems include Linux Operating System, Windows Operating System, VMS, OS/400, AIX, z/OS, etc.</a:t>
            </a:r>
          </a:p>
          <a:p>
            <a:pPr algn="just">
              <a:buNone/>
            </a:pPr>
            <a:r>
              <a:rPr lang="en-US" sz="2000" dirty="0">
                <a:latin typeface="Times New Roman" pitchFamily="18" charset="0"/>
                <a:cs typeface="Times New Roman" pitchFamily="18" charset="0"/>
              </a:rPr>
              <a:t>The primary functions of an operating system are:</a:t>
            </a:r>
          </a:p>
          <a:p>
            <a:pPr algn="just">
              <a:buFont typeface="Wingdings" pitchFamily="2" charset="2"/>
              <a:buChar char="v"/>
            </a:pPr>
            <a:r>
              <a:rPr lang="en-US" sz="2000" dirty="0">
                <a:latin typeface="Times New Roman" pitchFamily="18" charset="0"/>
                <a:cs typeface="Times New Roman" pitchFamily="18" charset="0"/>
              </a:rPr>
              <a:t> Make the system convenient to use </a:t>
            </a:r>
          </a:p>
          <a:p>
            <a:pPr algn="just">
              <a:buFont typeface="Wingdings" pitchFamily="2" charset="2"/>
              <a:buChar char="v"/>
            </a:pPr>
            <a:r>
              <a:rPr lang="en-US" sz="2000" dirty="0">
                <a:latin typeface="Times New Roman" pitchFamily="18" charset="0"/>
                <a:cs typeface="Times New Roman" pitchFamily="18" charset="0"/>
              </a:rPr>
              <a:t>Organize and manage the system resources efficiently and correctly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pPr>
              <a:buNone/>
            </a:pPr>
            <a:r>
              <a:rPr lang="en-US" dirty="0"/>
              <a:t> </a:t>
            </a:r>
            <a:r>
              <a:rPr lang="en-US" sz="2000" dirty="0">
                <a:latin typeface="Times New Roman" pitchFamily="18" charset="0"/>
                <a:cs typeface="Times New Roman" pitchFamily="18" charset="0"/>
              </a:rPr>
              <a:t>Some of important functions of an operating System</a:t>
            </a:r>
          </a:p>
          <a:p>
            <a:r>
              <a:rPr lang="en-US" sz="2000" dirty="0">
                <a:latin typeface="Times New Roman" pitchFamily="18" charset="0"/>
                <a:cs typeface="Times New Roman" pitchFamily="18" charset="0"/>
              </a:rPr>
              <a:t>Memory Management</a:t>
            </a:r>
          </a:p>
          <a:p>
            <a:r>
              <a:rPr lang="en-US" sz="2000" dirty="0">
                <a:latin typeface="Times New Roman" pitchFamily="18" charset="0"/>
                <a:cs typeface="Times New Roman" pitchFamily="18" charset="0"/>
              </a:rPr>
              <a:t>Processor Management</a:t>
            </a:r>
          </a:p>
          <a:p>
            <a:r>
              <a:rPr lang="en-US" sz="2000" dirty="0">
                <a:latin typeface="Times New Roman" pitchFamily="18" charset="0"/>
                <a:cs typeface="Times New Roman" pitchFamily="18" charset="0"/>
              </a:rPr>
              <a:t>Device Management</a:t>
            </a:r>
          </a:p>
          <a:p>
            <a:r>
              <a:rPr lang="en-US" sz="2000" dirty="0">
                <a:latin typeface="Times New Roman" pitchFamily="18" charset="0"/>
                <a:cs typeface="Times New Roman" pitchFamily="18" charset="0"/>
              </a:rPr>
              <a:t>File Management</a:t>
            </a:r>
          </a:p>
          <a:p>
            <a:r>
              <a:rPr lang="en-US" sz="2000" dirty="0">
                <a:latin typeface="Times New Roman" pitchFamily="18" charset="0"/>
                <a:cs typeface="Times New Roman" pitchFamily="18" charset="0"/>
              </a:rPr>
              <a:t>Security</a:t>
            </a:r>
          </a:p>
          <a:p>
            <a:r>
              <a:rPr lang="en-US" sz="2000" dirty="0">
                <a:latin typeface="Times New Roman" pitchFamily="18" charset="0"/>
                <a:cs typeface="Times New Roman" pitchFamily="18" charset="0"/>
              </a:rPr>
              <a:t>Control over system performance</a:t>
            </a:r>
          </a:p>
          <a:p>
            <a:r>
              <a:rPr lang="en-US" sz="2000" dirty="0">
                <a:latin typeface="Times New Roman" pitchFamily="18" charset="0"/>
                <a:cs typeface="Times New Roman" pitchFamily="18" charset="0"/>
              </a:rPr>
              <a:t>Job accounting</a:t>
            </a:r>
          </a:p>
          <a:p>
            <a:r>
              <a:rPr lang="en-US" sz="2000" dirty="0">
                <a:latin typeface="Times New Roman" pitchFamily="18" charset="0"/>
                <a:cs typeface="Times New Roman" pitchFamily="18" charset="0"/>
              </a:rPr>
              <a:t>Error detecting aids</a:t>
            </a:r>
          </a:p>
          <a:p>
            <a:r>
              <a:rPr lang="en-US" sz="2000" dirty="0">
                <a:latin typeface="Times New Roman" pitchFamily="18" charset="0"/>
                <a:cs typeface="Times New Roman" pitchFamily="18" charset="0"/>
              </a:rPr>
              <a:t>Coordination between other software and users</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4352"/>
            <a:ext cx="8305800" cy="1466848"/>
          </a:xfrm>
        </p:spPr>
        <p:txBody>
          <a:bodyPr/>
          <a:lstStyle/>
          <a:p>
            <a:r>
              <a:rPr lang="en-US" sz="4000" dirty="0">
                <a:latin typeface="Times New Roman" pitchFamily="18" charset="0"/>
                <a:cs typeface="Times New Roman" pitchFamily="18" charset="0"/>
              </a:rPr>
              <a:t>The Kernel</a:t>
            </a:r>
          </a:p>
        </p:txBody>
      </p:sp>
      <p:sp>
        <p:nvSpPr>
          <p:cNvPr id="3" name="Text Placeholder 2"/>
          <p:cNvSpPr>
            <a:spLocks noGrp="1"/>
          </p:cNvSpPr>
          <p:nvPr>
            <p:ph type="body" idx="2"/>
          </p:nvPr>
        </p:nvSpPr>
        <p:spPr>
          <a:xfrm>
            <a:off x="304800" y="2362200"/>
            <a:ext cx="4343400" cy="3200400"/>
          </a:xfrm>
        </p:spPr>
        <p:txBody>
          <a:bodyPr>
            <a:normAutofit/>
          </a:bodyPr>
          <a:lstStyle/>
          <a:p>
            <a:pPr algn="just">
              <a:buFont typeface="Wingdings" pitchFamily="2" charset="2"/>
              <a:buChar char="v"/>
            </a:pPr>
            <a:r>
              <a:rPr lang="en-US" sz="2000" dirty="0">
                <a:latin typeface="Times New Roman" pitchFamily="18" charset="0"/>
                <a:cs typeface="Times New Roman" pitchFamily="18" charset="0"/>
              </a:rPr>
              <a:t>kernel forms the heart of an operating system.</a:t>
            </a:r>
          </a:p>
          <a:p>
            <a:pPr algn="just">
              <a:buFont typeface="Wingdings" pitchFamily="2" charset="2"/>
              <a:buChar char="v"/>
            </a:pPr>
            <a:r>
              <a:rPr lang="en-US" sz="2000" dirty="0">
                <a:latin typeface="Times New Roman" pitchFamily="18" charset="0"/>
                <a:cs typeface="Times New Roman" pitchFamily="18" charset="0"/>
              </a:rPr>
              <a:t>The kernel is the core of the operating system and is responsible for managing the system resources and the communication among the hardware and other system services. </a:t>
            </a:r>
          </a:p>
          <a:p>
            <a:endParaRPr lang="en-US" sz="1800" dirty="0"/>
          </a:p>
          <a:p>
            <a:endParaRPr lang="en-US" sz="1800" dirty="0"/>
          </a:p>
          <a:p>
            <a:endParaRPr lang="en-US" sz="1800" dirty="0">
              <a:latin typeface="Times New Roman" pitchFamily="18" charset="0"/>
              <a:cs typeface="Times New Roman" pitchFamily="18" charset="0"/>
            </a:endParaRPr>
          </a:p>
        </p:txBody>
      </p:sp>
      <p:pic>
        <p:nvPicPr>
          <p:cNvPr id="5" name="Content Placeholder 4" descr="1200px-Kernel_Layout.svg.png"/>
          <p:cNvPicPr>
            <a:picLocks noGrp="1" noChangeAspect="1"/>
          </p:cNvPicPr>
          <p:nvPr>
            <p:ph sz="half" idx="1"/>
          </p:nvPr>
        </p:nvPicPr>
        <p:blipFill>
          <a:blip r:embed="rId2" cstate="print"/>
          <a:stretch>
            <a:fillRect/>
          </a:stretch>
        </p:blipFill>
        <p:spPr>
          <a:xfrm>
            <a:off x="4724400" y="2294699"/>
            <a:ext cx="3962400" cy="348780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153400" cy="5334000"/>
          </a:xfrm>
        </p:spPr>
        <p:txBody>
          <a:bodyPr>
            <a:normAutofit/>
          </a:bodyPr>
          <a:lstStyle/>
          <a:p>
            <a:pPr algn="just">
              <a:buFont typeface="Wingdings" pitchFamily="2" charset="2"/>
              <a:buChar char="v"/>
            </a:pPr>
            <a:r>
              <a:rPr lang="en-US" sz="2000" dirty="0">
                <a:latin typeface="Times New Roman" pitchFamily="18" charset="0"/>
                <a:cs typeface="Times New Roman" pitchFamily="18" charset="0"/>
              </a:rPr>
              <a:t> It is an integral part of any operating system.</a:t>
            </a:r>
          </a:p>
          <a:p>
            <a:pPr algn="just">
              <a:buFont typeface="Wingdings" pitchFamily="2" charset="2"/>
              <a:buChar char="v"/>
            </a:pPr>
            <a:r>
              <a:rPr lang="en-US" sz="2000" dirty="0">
                <a:latin typeface="Times New Roman" pitchFamily="18" charset="0"/>
                <a:cs typeface="Times New Roman" pitchFamily="18" charset="0"/>
              </a:rPr>
              <a:t>It is one of the first programs loaded on startup after the </a:t>
            </a:r>
            <a:r>
              <a:rPr lang="en-US" sz="2000" dirty="0" err="1">
                <a:latin typeface="Times New Roman" pitchFamily="18" charset="0"/>
                <a:cs typeface="Times New Roman" pitchFamily="18" charset="0"/>
              </a:rPr>
              <a:t>bootloader</a:t>
            </a:r>
            <a:r>
              <a:rPr lang="en-US" sz="2000" dirty="0">
                <a:latin typeface="Times New Roman" pitchFamily="18" charset="0"/>
                <a:cs typeface="Times New Roman" pitchFamily="18" charset="0"/>
              </a:rPr>
              <a:t> . It handles the rest of startup as well as (I/O) requests from software, translating them into data-processing instructions for the </a:t>
            </a:r>
            <a:r>
              <a:rPr lang="en-US" sz="2000" dirty="0" err="1">
                <a:latin typeface="Times New Roman" pitchFamily="18" charset="0"/>
                <a:cs typeface="Times New Roman" pitchFamily="18" charset="0"/>
              </a:rPr>
              <a:t>cpu</a:t>
            </a:r>
            <a:r>
              <a:rPr lang="en-US" sz="2000" dirty="0">
                <a:latin typeface="Times New Roman" pitchFamily="18" charset="0"/>
                <a:cs typeface="Times New Roman" pitchFamily="18" charset="0"/>
              </a:rPr>
              <a:t>. </a:t>
            </a:r>
          </a:p>
          <a:p>
            <a:pPr algn="just">
              <a:buFont typeface="Wingdings" pitchFamily="2" charset="2"/>
              <a:buChar char="v"/>
            </a:pPr>
            <a:r>
              <a:rPr lang="en-US" sz="2000" dirty="0">
                <a:latin typeface="Times New Roman" pitchFamily="18" charset="0"/>
                <a:cs typeface="Times New Roman" pitchFamily="18" charset="0"/>
              </a:rPr>
              <a:t>It handles memory and peripherals like keyboards, monitors, printers, and speakers.</a:t>
            </a:r>
          </a:p>
          <a:p>
            <a:pPr algn="just">
              <a:buFont typeface="Wingdings" pitchFamily="2" charset="2"/>
              <a:buChar char="v"/>
            </a:pPr>
            <a:r>
              <a:rPr lang="en-US" sz="2000" dirty="0">
                <a:latin typeface="Times New Roman" pitchFamily="18" charset="0"/>
                <a:cs typeface="Times New Roman" pitchFamily="18" charset="0"/>
              </a:rPr>
              <a:t> Kernel acts as the low level abstraction layer between system resources and user applications. </a:t>
            </a:r>
          </a:p>
          <a:p>
            <a:pPr algn="just">
              <a:buFont typeface="Wingdings" pitchFamily="2" charset="2"/>
              <a:buChar char="v"/>
            </a:pPr>
            <a:r>
              <a:rPr lang="en-US" sz="2000" dirty="0">
                <a:latin typeface="Times New Roman" pitchFamily="18" charset="0"/>
                <a:cs typeface="Times New Roman" pitchFamily="18" charset="0"/>
              </a:rPr>
              <a:t>Kernel contains a set of system libraries and services.</a:t>
            </a:r>
          </a:p>
          <a:p>
            <a:pPr algn="just">
              <a:buNone/>
            </a:pPr>
            <a:r>
              <a:rPr lang="en-US" sz="2000" dirty="0">
                <a:latin typeface="Times New Roman" pitchFamily="18" charset="0"/>
                <a:cs typeface="Times New Roman" pitchFamily="18" charset="0"/>
              </a:rPr>
              <a:t>There are different kernel architecture designs which are classified into </a:t>
            </a:r>
          </a:p>
          <a:p>
            <a:pPr algn="just">
              <a:buFont typeface="Wingdings" pitchFamily="2" charset="2"/>
              <a:buChar char="v"/>
            </a:pPr>
            <a:r>
              <a:rPr lang="en-US" sz="2000" dirty="0">
                <a:latin typeface="Times New Roman" pitchFamily="18" charset="0"/>
                <a:cs typeface="Times New Roman" pitchFamily="18" charset="0"/>
              </a:rPr>
              <a:t>Monolithic Kernel</a:t>
            </a:r>
          </a:p>
          <a:p>
            <a:pPr algn="just">
              <a:buFont typeface="Wingdings" pitchFamily="2" charset="2"/>
              <a:buChar char="v"/>
            </a:pPr>
            <a:r>
              <a:rPr lang="en-US" sz="2000" dirty="0">
                <a:latin typeface="Times New Roman" pitchFamily="18" charset="0"/>
                <a:cs typeface="Times New Roman" pitchFamily="18" charset="0"/>
              </a:rPr>
              <a:t>Microkernel</a:t>
            </a: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305800" cy="1295400"/>
          </a:xfrm>
        </p:spPr>
        <p:txBody>
          <a:bodyPr/>
          <a:lstStyle/>
          <a:p>
            <a:r>
              <a:rPr lang="en-US" sz="4000" dirty="0">
                <a:latin typeface="Times New Roman" pitchFamily="18" charset="0"/>
                <a:cs typeface="Times New Roman" pitchFamily="18" charset="0"/>
              </a:rPr>
              <a:t>Monolithic Kernel</a:t>
            </a:r>
          </a:p>
        </p:txBody>
      </p:sp>
      <p:sp>
        <p:nvSpPr>
          <p:cNvPr id="3" name="Text Placeholder 2"/>
          <p:cNvSpPr>
            <a:spLocks noGrp="1"/>
          </p:cNvSpPr>
          <p:nvPr>
            <p:ph type="body" idx="2"/>
          </p:nvPr>
        </p:nvSpPr>
        <p:spPr>
          <a:xfrm>
            <a:off x="304800" y="2133600"/>
            <a:ext cx="4191000" cy="4114800"/>
          </a:xfrm>
        </p:spPr>
        <p:txBody>
          <a:bodyPr/>
          <a:lstStyle/>
          <a:p>
            <a:pPr algn="just">
              <a:buFont typeface="Wingdings" pitchFamily="2" charset="2"/>
              <a:buChar char="v"/>
            </a:pPr>
            <a:r>
              <a:rPr lang="en-US" dirty="0"/>
              <a:t> </a:t>
            </a:r>
            <a:r>
              <a:rPr lang="en-US" sz="2000" dirty="0">
                <a:latin typeface="Times New Roman" pitchFamily="18" charset="0"/>
                <a:cs typeface="Times New Roman" pitchFamily="18" charset="0"/>
              </a:rPr>
              <a:t>Monolithic Kernel run entirely in a single address space with the CPU executing in supervisor mode, mainly for speed.</a:t>
            </a:r>
          </a:p>
          <a:p>
            <a:pPr algn="just">
              <a:buFont typeface="Wingdings" pitchFamily="2" charset="2"/>
              <a:buChar char="v"/>
            </a:pPr>
            <a:r>
              <a:rPr lang="en-US" sz="2000" dirty="0">
                <a:latin typeface="Times New Roman" pitchFamily="18" charset="0"/>
                <a:cs typeface="Times New Roman" pitchFamily="18" charset="0"/>
              </a:rPr>
              <a:t>The major drawback of monolithic kernel is that any error or failure in any one of the kernel module leads to crashing of the entire kernel applications.</a:t>
            </a:r>
          </a:p>
          <a:p>
            <a:pPr algn="just">
              <a:buFont typeface="Wingdings" pitchFamily="2" charset="2"/>
              <a:buChar char="v"/>
            </a:pPr>
            <a:r>
              <a:rPr lang="en-US" sz="2000" dirty="0">
                <a:latin typeface="Times New Roman" pitchFamily="18" charset="0"/>
                <a:cs typeface="Times New Roman" pitchFamily="18" charset="0"/>
              </a:rPr>
              <a:t>LINUX,SOLARIS ,MS-DOS kernels are example of monolithic kernel</a:t>
            </a:r>
          </a:p>
        </p:txBody>
      </p:sp>
      <p:pic>
        <p:nvPicPr>
          <p:cNvPr id="5" name="Content Placeholder 4" descr="2.PNG"/>
          <p:cNvPicPr>
            <a:picLocks noGrp="1" noChangeAspect="1"/>
          </p:cNvPicPr>
          <p:nvPr>
            <p:ph sz="half" idx="1"/>
          </p:nvPr>
        </p:nvPicPr>
        <p:blipFill>
          <a:blip r:embed="rId2" cstate="print"/>
          <a:stretch>
            <a:fillRect/>
          </a:stretch>
        </p:blipFill>
        <p:spPr>
          <a:xfrm>
            <a:off x="4495801" y="2286000"/>
            <a:ext cx="4114800" cy="3962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001000" cy="1219200"/>
          </a:xfrm>
        </p:spPr>
        <p:txBody>
          <a:bodyPr/>
          <a:lstStyle/>
          <a:p>
            <a:r>
              <a:rPr lang="en-US" sz="4000" dirty="0">
                <a:latin typeface="Times New Roman" pitchFamily="18" charset="0"/>
                <a:cs typeface="Times New Roman" pitchFamily="18" charset="0"/>
              </a:rPr>
              <a:t>Microkernel</a:t>
            </a:r>
          </a:p>
        </p:txBody>
      </p:sp>
      <p:sp>
        <p:nvSpPr>
          <p:cNvPr id="3" name="Text Placeholder 2"/>
          <p:cNvSpPr>
            <a:spLocks noGrp="1"/>
          </p:cNvSpPr>
          <p:nvPr>
            <p:ph type="body" idx="2"/>
          </p:nvPr>
        </p:nvSpPr>
        <p:spPr>
          <a:xfrm>
            <a:off x="685800" y="2057400"/>
            <a:ext cx="4191000" cy="4191000"/>
          </a:xfrm>
        </p:spPr>
        <p:txBody>
          <a:bodyPr/>
          <a:lstStyle/>
          <a:p>
            <a:pPr algn="just">
              <a:buFont typeface="Wingdings" pitchFamily="2" charset="2"/>
              <a:buChar char="v"/>
            </a:pPr>
            <a:r>
              <a:rPr lang="en-US" dirty="0"/>
              <a:t> </a:t>
            </a:r>
            <a:r>
              <a:rPr lang="en-US" sz="2000" dirty="0">
                <a:latin typeface="Times New Roman" pitchFamily="18" charset="0"/>
                <a:cs typeface="Times New Roman" pitchFamily="18" charset="0"/>
              </a:rPr>
              <a:t>Microkernel run most but not all of their services in user space,</a:t>
            </a: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like user processes do.</a:t>
            </a:r>
          </a:p>
          <a:p>
            <a:pPr algn="just">
              <a:buFont typeface="Wingdings" pitchFamily="2" charset="2"/>
              <a:buChar char="v"/>
            </a:pPr>
            <a:r>
              <a:rPr lang="en-US" sz="2000" dirty="0">
                <a:latin typeface="Times New Roman" pitchFamily="18" charset="0"/>
                <a:cs typeface="Times New Roman" pitchFamily="18" charset="0"/>
              </a:rPr>
              <a:t>This design incorporates only essential set of operating system services into the kernel.</a:t>
            </a:r>
          </a:p>
          <a:p>
            <a:pPr algn="just">
              <a:buFont typeface="Wingdings" pitchFamily="2" charset="2"/>
              <a:buChar char="v"/>
            </a:pPr>
            <a:r>
              <a:rPr lang="en-US" sz="2000" dirty="0">
                <a:latin typeface="Times New Roman" pitchFamily="18" charset="0"/>
                <a:cs typeface="Times New Roman" pitchFamily="18" charset="0"/>
              </a:rPr>
              <a:t>The rest of the services are implemented in servers  which run in user space.</a:t>
            </a:r>
          </a:p>
          <a:p>
            <a:pPr algn="just">
              <a:buFont typeface="Wingdings" pitchFamily="2" charset="2"/>
              <a:buChar char="v"/>
            </a:pPr>
            <a:r>
              <a:rPr lang="en-US" sz="2000" dirty="0">
                <a:latin typeface="Times New Roman" pitchFamily="18" charset="0"/>
                <a:cs typeface="Times New Roman" pitchFamily="18" charset="0"/>
              </a:rPr>
              <a:t>QNX,MINIX 3 kernels are example of microkernel.</a:t>
            </a:r>
          </a:p>
          <a:p>
            <a:pPr>
              <a:buFont typeface="Wingdings" pitchFamily="2" charset="2"/>
              <a:buChar char="v"/>
            </a:pPr>
            <a:endParaRPr lang="en-US" sz="2000" dirty="0">
              <a:latin typeface="Times New Roman" pitchFamily="18" charset="0"/>
              <a:cs typeface="Times New Roman" pitchFamily="18" charset="0"/>
            </a:endParaRPr>
          </a:p>
        </p:txBody>
      </p:sp>
      <p:pic>
        <p:nvPicPr>
          <p:cNvPr id="5" name="Content Placeholder 4" descr="3.PNG"/>
          <p:cNvPicPr>
            <a:picLocks noGrp="1" noChangeAspect="1"/>
          </p:cNvPicPr>
          <p:nvPr>
            <p:ph sz="half" idx="1"/>
          </p:nvPr>
        </p:nvPicPr>
        <p:blipFill>
          <a:blip r:embed="rId2" cstate="print"/>
          <a:stretch>
            <a:fillRect/>
          </a:stretch>
        </p:blipFill>
        <p:spPr>
          <a:xfrm>
            <a:off x="4876800" y="2209800"/>
            <a:ext cx="3886199" cy="4114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space &amp; user space</a:t>
            </a:r>
          </a:p>
        </p:txBody>
      </p:sp>
      <p:sp>
        <p:nvSpPr>
          <p:cNvPr id="3" name="Content Placeholder 2"/>
          <p:cNvSpPr>
            <a:spLocks noGrp="1"/>
          </p:cNvSpPr>
          <p:nvPr>
            <p:ph idx="1"/>
          </p:nvPr>
        </p:nvSpPr>
        <p:spPr>
          <a:xfrm>
            <a:off x="457200" y="2057400"/>
            <a:ext cx="8229600" cy="4267200"/>
          </a:xfrm>
        </p:spPr>
        <p:txBody>
          <a:bodyPr>
            <a:normAutofit/>
          </a:bodyPr>
          <a:lstStyle/>
          <a:p>
            <a:endParaRPr lang="en-US" sz="2000" dirty="0">
              <a:latin typeface="Times New Roman" pitchFamily="18" charset="0"/>
              <a:cs typeface="Times New Roman" pitchFamily="18" charset="0"/>
            </a:endParaRPr>
          </a:p>
          <a:p>
            <a:pPr algn="just">
              <a:buFont typeface="Wingdings" pitchFamily="2" charset="2"/>
              <a:buChar char="v"/>
            </a:pPr>
            <a:r>
              <a:rPr lang="en-US" sz="2000" dirty="0">
                <a:latin typeface="Times New Roman" pitchFamily="18" charset="0"/>
                <a:cs typeface="Times New Roman" pitchFamily="18" charset="0"/>
              </a:rPr>
              <a:t>The applications/services are classified into two categories</a:t>
            </a:r>
          </a:p>
          <a:p>
            <a:pPr algn="just">
              <a:buNone/>
            </a:pPr>
            <a:r>
              <a:rPr lang="en-US" sz="2000" dirty="0">
                <a:latin typeface="Times New Roman" pitchFamily="18" charset="0"/>
                <a:cs typeface="Times New Roman" pitchFamily="18" charset="0"/>
              </a:rPr>
              <a:t>       User  Applications</a:t>
            </a:r>
          </a:p>
          <a:p>
            <a:pPr algn="just">
              <a:buNone/>
            </a:pPr>
            <a:r>
              <a:rPr lang="en-US" sz="2000" dirty="0">
                <a:latin typeface="Times New Roman" pitchFamily="18" charset="0"/>
                <a:cs typeface="Times New Roman" pitchFamily="18" charset="0"/>
              </a:rPr>
              <a:t>       Kernel Applications </a:t>
            </a:r>
          </a:p>
          <a:p>
            <a:pPr algn="just">
              <a:buFont typeface="Wingdings" pitchFamily="2" charset="2"/>
              <a:buChar char="v"/>
            </a:pPr>
            <a:r>
              <a:rPr lang="en-US" sz="2000" dirty="0">
                <a:latin typeface="Times New Roman" pitchFamily="18" charset="0"/>
                <a:cs typeface="Times New Roman" pitchFamily="18" charset="0"/>
              </a:rPr>
              <a:t>The critical code of the kernel is usually loaded into a separate area of memory, which is protected from access by application programs or other, less critical parts of the operating system. The kernel performs its tasks, such as running processes, managing hardware devices such as the hard disk, and handling interrupts, in this protected </a:t>
            </a:r>
            <a:r>
              <a:rPr lang="en-US" sz="2000" b="1" dirty="0">
                <a:latin typeface="Times New Roman" pitchFamily="18" charset="0"/>
                <a:cs typeface="Times New Roman" pitchFamily="18" charset="0"/>
              </a:rPr>
              <a:t>kernel space</a:t>
            </a:r>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264</TotalTime>
  <Words>328</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Constantia</vt:lpstr>
      <vt:lpstr>Times New Roman</vt:lpstr>
      <vt:lpstr>Wingdings</vt:lpstr>
      <vt:lpstr>Wingdings 2</vt:lpstr>
      <vt:lpstr>Flow</vt:lpstr>
      <vt:lpstr>BASICS OF OS AND KERNEL</vt:lpstr>
      <vt:lpstr>Basics Of Operating System</vt:lpstr>
      <vt:lpstr>PowerPoint Presentation</vt:lpstr>
      <vt:lpstr>PowerPoint Presentation</vt:lpstr>
      <vt:lpstr>The Kernel</vt:lpstr>
      <vt:lpstr>PowerPoint Presentation</vt:lpstr>
      <vt:lpstr>Monolithic Kernel</vt:lpstr>
      <vt:lpstr>Microkernel</vt:lpstr>
      <vt:lpstr>Kernel space &amp; user space</vt:lpstr>
      <vt:lpstr>PowerPoint Presentation</vt:lpstr>
      <vt:lpstr>PowerPoint Presentation</vt:lpstr>
      <vt:lpstr>PowerPoint Presentation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OS AND KERNEL</dc:title>
  <dc:creator>SAHANA</dc:creator>
  <cp:lastModifiedBy>asif chouhan</cp:lastModifiedBy>
  <cp:revision>27</cp:revision>
  <dcterms:created xsi:type="dcterms:W3CDTF">2020-10-19T16:53:37Z</dcterms:created>
  <dcterms:modified xsi:type="dcterms:W3CDTF">2020-10-28T05:37:36Z</dcterms:modified>
</cp:coreProperties>
</file>