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7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2504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32160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237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638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5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241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3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108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469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862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3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28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60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0AD0-D8DC-4282-B6BE-62E5239779E0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B37261-5F53-4A3F-A451-3CAC3F0D36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39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E18E-5D66-486C-A092-0343E51B46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561976" y="2571784"/>
            <a:ext cx="9472157" cy="1314416"/>
          </a:xfrm>
        </p:spPr>
        <p:txBody>
          <a:bodyPr/>
          <a:lstStyle/>
          <a:p>
            <a:r>
              <a:rPr lang="en-US" sz="4800" b="1" dirty="0"/>
              <a:t>SK MART CUSTOMER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2F116-8892-4C62-AD15-8EE7F810C5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/>
              <a:t>Detailed report</a:t>
            </a:r>
          </a:p>
        </p:txBody>
      </p:sp>
    </p:spTree>
    <p:extLst>
      <p:ext uri="{BB962C8B-B14F-4D97-AF65-F5344CB8AC3E}">
        <p14:creationId xmlns:p14="http://schemas.microsoft.com/office/powerpoint/2010/main" val="648396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5B50-1180-471F-8B6B-91B809D1C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546" y="744456"/>
            <a:ext cx="9613861" cy="1080938"/>
          </a:xfrm>
        </p:spPr>
        <p:txBody>
          <a:bodyPr>
            <a:normAutofit/>
          </a:bodyPr>
          <a:lstStyle/>
          <a:p>
            <a:r>
              <a:rPr lang="en-US" sz="4000" b="1" dirty="0"/>
              <a:t>Analysis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04D0-C703-4444-A844-A43974B37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45645"/>
            <a:ext cx="9959104" cy="37678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total sales?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total profit after discount?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What is the sales </a:t>
            </a:r>
            <a:r>
              <a:rPr lang="en-US" dirty="0" err="1"/>
              <a:t>quarterwise</a:t>
            </a:r>
            <a:r>
              <a:rPr lang="en-US" dirty="0"/>
              <a:t>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payment mode is preferred the most by the customers?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channel is contributing the most sales?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category is contributing the most profit?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Which region make the most sales?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713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98D5-0074-46F7-9DC1-E8D5BD684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4FC0-8188-49F8-A36B-F9CDA996C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00301"/>
            <a:ext cx="10635379" cy="3829050"/>
          </a:xfrm>
        </p:spPr>
        <p:txBody>
          <a:bodyPr>
            <a:normAutofit/>
          </a:bodyPr>
          <a:lstStyle/>
          <a:p>
            <a:r>
              <a:rPr lang="en-US" dirty="0"/>
              <a:t>Store make the </a:t>
            </a:r>
            <a:fld id="{A2841F54-B82A-4AAA-95AF-394D1BA93D87}" type="TxLink">
              <a:rPr lang="en-US" b="1" smtClean="0">
                <a:latin typeface="Calibri"/>
                <a:ea typeface="Calibri"/>
                <a:cs typeface="Calibri"/>
              </a:rPr>
              <a:pPr/>
              <a:t> 30,592,560.50 </a:t>
            </a:fld>
            <a:r>
              <a:rPr lang="en-US" dirty="0">
                <a:latin typeface="Calibri"/>
                <a:ea typeface="Calibri"/>
                <a:cs typeface="Calibri"/>
              </a:rPr>
              <a:t>of sales with the total profit of </a:t>
            </a:r>
            <a:fld id="{0F719B54-A6F5-4AC2-B3E4-D5CADF9CE371}" type="TxLink">
              <a:rPr lang="en-US" b="1" smtClean="0">
                <a:latin typeface="Calibri"/>
                <a:ea typeface="Calibri"/>
                <a:cs typeface="Calibri"/>
              </a:rPr>
              <a:pPr/>
              <a:t> 6,546,998.49 </a:t>
            </a:fld>
            <a:endParaRPr lang="en-US" b="1" dirty="0">
              <a:latin typeface="Calibri"/>
              <a:ea typeface="Calibri"/>
              <a:cs typeface="Calibri"/>
            </a:endParaRPr>
          </a:p>
          <a:p>
            <a:r>
              <a:rPr lang="en-US" dirty="0">
                <a:latin typeface="Calibri"/>
                <a:ea typeface="Calibri"/>
                <a:cs typeface="Calibri"/>
              </a:rPr>
              <a:t>The west region contributed the most net sales among all region.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Customer prefer both channel equally with 50% online and offline both equally.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We can see a slight down trend on sales quarter wise with q1 with the most sales.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Among all category home decor has contributed the most profit, then after that beauty, clothing, electronics.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Customer preferred the payment mode equally with 25% each in </a:t>
            </a:r>
            <a:r>
              <a:rPr lang="en-US" dirty="0" err="1">
                <a:latin typeface="Calibri"/>
                <a:ea typeface="Calibri"/>
                <a:cs typeface="Calibri"/>
              </a:rPr>
              <a:t>cash,card,upi</a:t>
            </a:r>
            <a:r>
              <a:rPr lang="en-US" dirty="0">
                <a:latin typeface="Calibri"/>
                <a:ea typeface="Calibri"/>
                <a:cs typeface="Calibri"/>
              </a:rPr>
              <a:t>, and wallet.</a:t>
            </a:r>
          </a:p>
          <a:p>
            <a:r>
              <a:rPr lang="en-US" dirty="0">
                <a:latin typeface="Calibri"/>
                <a:ea typeface="Calibri"/>
                <a:cs typeface="Calibri"/>
              </a:rPr>
              <a:t>Delivery status has seen 25%  each in </a:t>
            </a:r>
            <a:r>
              <a:rPr lang="en-US" dirty="0" err="1">
                <a:latin typeface="Calibri"/>
                <a:ea typeface="Calibri"/>
                <a:cs typeface="Calibri"/>
              </a:rPr>
              <a:t>delivered,cancelled,in-transit,returned</a:t>
            </a:r>
            <a:r>
              <a:rPr lang="en-US" dirty="0">
                <a:latin typeface="Calibri"/>
                <a:ea typeface="Calibri"/>
                <a:cs typeface="Calibri"/>
              </a:rPr>
              <a:t>.</a:t>
            </a:r>
          </a:p>
          <a:p>
            <a:endParaRPr lang="en-US" sz="4800" b="1" dirty="0"/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8474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CF81-CDF2-4876-A2BB-562F557F0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171" y="715128"/>
            <a:ext cx="9613861" cy="10809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239AEAD-0F86-4BB1-BFF7-204FCA3F07AB}"/>
              </a:ext>
            </a:extLst>
          </p:cNvPr>
          <p:cNvSpPr/>
          <p:nvPr/>
        </p:nvSpPr>
        <p:spPr>
          <a:xfrm>
            <a:off x="0" y="440719"/>
            <a:ext cx="12192000" cy="597656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85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83B83-5027-4C56-9C09-5930AACDF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Recommendations for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9111F-669D-4BE1-BDD9-944883079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421845"/>
            <a:ext cx="9613861" cy="39884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Focus on High-Performing Regions</a:t>
            </a:r>
          </a:p>
          <a:p>
            <a:pPr marL="0" indent="0">
              <a:buNone/>
            </a:pPr>
            <a:r>
              <a:rPr lang="en-US" b="1" dirty="0"/>
              <a:t>West region</a:t>
            </a:r>
            <a:r>
              <a:rPr lang="en-US" dirty="0"/>
              <a:t> leads in net sales. Consider allocating more marketing budget and inventory to this region to capitalize on demand.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Optimize Channel Strategy</a:t>
            </a:r>
          </a:p>
          <a:p>
            <a:pPr marL="0" indent="0">
              <a:buNone/>
            </a:pPr>
            <a:r>
              <a:rPr lang="en-US" dirty="0"/>
              <a:t>With </a:t>
            </a:r>
            <a:r>
              <a:rPr lang="en-US" b="1" dirty="0"/>
              <a:t>50% of customers preferring both online and offline channels</a:t>
            </a:r>
            <a:r>
              <a:rPr lang="en-US" dirty="0"/>
              <a:t>, maintain a balanced omnichannel presence.</a:t>
            </a:r>
          </a:p>
          <a:p>
            <a:pPr marL="0" indent="0">
              <a:buNone/>
            </a:pPr>
            <a:r>
              <a:rPr lang="en-US" dirty="0"/>
              <a:t>Invest in seamless integration between online and offline experiences to boost customer satisfaction.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0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ED3BB-25EF-4FA0-BDD2-CB98155A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F142-C65C-4509-B3C1-B31AA13DE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39877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3. Address Quarterly Sales Decline</a:t>
            </a:r>
          </a:p>
          <a:p>
            <a:pPr marL="0" indent="0">
              <a:buNone/>
            </a:pPr>
            <a:r>
              <a:rPr lang="en-US" b="1" dirty="0"/>
              <a:t>Q1 shows peak sales</a:t>
            </a:r>
            <a:r>
              <a:rPr lang="en-US" dirty="0"/>
              <a:t>, followed by a gradual decline. Launch seasonal campaigns and promotions in Q2–Q4 to stabilize revenue flow.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Prioritize Profitable Categories</a:t>
            </a:r>
          </a:p>
          <a:p>
            <a:pPr marL="0" indent="0">
              <a:buNone/>
            </a:pPr>
            <a:r>
              <a:rPr lang="en-US" b="1" dirty="0"/>
              <a:t>Home Decor</a:t>
            </a:r>
            <a:r>
              <a:rPr lang="en-US" dirty="0"/>
              <a:t> is the top profit-generating category, followed by </a:t>
            </a:r>
            <a:r>
              <a:rPr lang="en-US" b="1" dirty="0"/>
              <a:t>Beauty, Clothing, and Electronics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Expand product range and marketing efforts in these categories to maximize profitability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120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4D28C-78FD-436F-A2AF-EDEA14966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Recommendation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947BE-512F-4743-8EAF-2B799249A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9613861" cy="390200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5. Diversify Payment Experience</a:t>
            </a:r>
          </a:p>
          <a:p>
            <a:pPr marL="0" indent="0">
              <a:buNone/>
            </a:pPr>
            <a:r>
              <a:rPr lang="en-US" dirty="0"/>
              <a:t>Customers show </a:t>
            </a:r>
            <a:r>
              <a:rPr lang="en-US" b="1" dirty="0"/>
              <a:t>equal preference (25%)</a:t>
            </a:r>
            <a:r>
              <a:rPr lang="en-US" dirty="0"/>
              <a:t> for Cash, Card, UPI, and Wallet.</a:t>
            </a:r>
          </a:p>
          <a:p>
            <a:pPr marL="0" indent="0">
              <a:buNone/>
            </a:pPr>
            <a:r>
              <a:rPr lang="en-US" dirty="0"/>
              <a:t>Continue supporting all payment modes and explore loyalty programs linked to digital payments.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6. Improve Delivery Outcomes</a:t>
            </a:r>
          </a:p>
          <a:p>
            <a:pPr marL="0" indent="0">
              <a:buNone/>
            </a:pPr>
            <a:r>
              <a:rPr lang="en-US" dirty="0"/>
              <a:t>Delivery statuses are evenly split across </a:t>
            </a:r>
            <a:r>
              <a:rPr lang="en-US" b="1" dirty="0"/>
              <a:t>Delivered, Cancelled, In-Transit, and Returned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Investigate reasons for cancellations and returns to reduce losses and improve customer experience.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97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C2CF-4411-4B88-A4BA-6D4B7A6A2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696" y="2953502"/>
            <a:ext cx="5358529" cy="1618497"/>
          </a:xfrm>
        </p:spPr>
        <p:txBody>
          <a:bodyPr>
            <a:normAutofit/>
          </a:bodyPr>
          <a:lstStyle/>
          <a:p>
            <a:r>
              <a:rPr lang="en-US" sz="8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3161542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59</TotalTime>
  <Words>384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Trebuchet MS</vt:lpstr>
      <vt:lpstr>Wingdings</vt:lpstr>
      <vt:lpstr>Berlin</vt:lpstr>
      <vt:lpstr>SK MART CUSTOMER ANALYSIS</vt:lpstr>
      <vt:lpstr>Analysis Questions</vt:lpstr>
      <vt:lpstr>INSIGHTS</vt:lpstr>
      <vt:lpstr>PowerPoint Presentation</vt:lpstr>
      <vt:lpstr>Recommendations for business</vt:lpstr>
      <vt:lpstr>Recommendation</vt:lpstr>
      <vt:lpstr>Recommendation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 MART CUSTOMER ANALYSIS</dc:title>
  <dc:creator>User</dc:creator>
  <cp:lastModifiedBy>User</cp:lastModifiedBy>
  <cp:revision>7</cp:revision>
  <dcterms:created xsi:type="dcterms:W3CDTF">2025-10-22T05:19:07Z</dcterms:created>
  <dcterms:modified xsi:type="dcterms:W3CDTF">2025-10-22T06:18:09Z</dcterms:modified>
</cp:coreProperties>
</file>