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3399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F4E1436-1AB0-4FFB-A2B8-08277C38F7CA}" type="datetimeFigureOut">
              <a:rPr lang="en-IN" smtClean="0"/>
              <a:t>12-11-2019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391035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19822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13942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1238070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288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2379413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302941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103922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2581051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4E1436-1AB0-4FFB-A2B8-08277C38F7CA}" type="datetimeFigureOut">
              <a:rPr lang="en-IN" smtClean="0"/>
              <a:t>12-11-2019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316957116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4E1436-1AB0-4FFB-A2B8-08277C38F7CA}" type="datetimeFigureOut">
              <a:rPr lang="en-IN" smtClean="0"/>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284337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4E1436-1AB0-4FFB-A2B8-08277C38F7CA}" type="datetimeFigureOut">
              <a:rPr lang="en-IN" smtClean="0"/>
              <a:t>12-11-2019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415080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4E1436-1AB0-4FFB-A2B8-08277C38F7CA}" type="datetimeFigureOut">
              <a:rPr lang="en-IN" smtClean="0"/>
              <a:t>12-11-2019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17960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E1436-1AB0-4FFB-A2B8-08277C38F7CA}" type="datetimeFigureOut">
              <a:rPr lang="en-IN" smtClean="0"/>
              <a:t>12-11-2019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427968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4E1436-1AB0-4FFB-A2B8-08277C38F7CA}" type="datetimeFigureOut">
              <a:rPr lang="en-IN" smtClean="0"/>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420233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4E1436-1AB0-4FFB-A2B8-08277C38F7CA}" type="datetimeFigureOut">
              <a:rPr lang="en-IN" smtClean="0"/>
              <a:t>12-11-2019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F3A054-8490-4A57-B4AD-E45EF8F198AC}" type="slidenum">
              <a:rPr lang="en-IN" smtClean="0"/>
              <a:t>‹#›</a:t>
            </a:fld>
            <a:endParaRPr lang="en-IN"/>
          </a:p>
        </p:txBody>
      </p:sp>
    </p:spTree>
    <p:extLst>
      <p:ext uri="{BB962C8B-B14F-4D97-AF65-F5344CB8AC3E}">
        <p14:creationId xmlns:p14="http://schemas.microsoft.com/office/powerpoint/2010/main" val="409523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F4E1436-1AB0-4FFB-A2B8-08277C38F7CA}" type="datetimeFigureOut">
              <a:rPr lang="en-IN" smtClean="0"/>
              <a:t>12-11-2019</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9F3A054-8490-4A57-B4AD-E45EF8F198AC}" type="slidenum">
              <a:rPr lang="en-IN" smtClean="0"/>
              <a:t>‹#›</a:t>
            </a:fld>
            <a:endParaRPr lang="en-IN"/>
          </a:p>
        </p:txBody>
      </p:sp>
    </p:spTree>
    <p:extLst>
      <p:ext uri="{BB962C8B-B14F-4D97-AF65-F5344CB8AC3E}">
        <p14:creationId xmlns:p14="http://schemas.microsoft.com/office/powerpoint/2010/main" val="2642642441"/>
      </p:ext>
    </p:extLst>
  </p:cSld>
  <p:clrMap bg1="dk1" tx1="lt1" bg2="dk2" tx2="lt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 id="21474840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w2schools.com/" TargetMode="External"/><Relationship Id="rId2" Type="http://schemas.openxmlformats.org/officeDocument/2006/relationships/hyperlink" Target="http://www.php.net/" TargetMode="External"/><Relationship Id="rId1" Type="http://schemas.openxmlformats.org/officeDocument/2006/relationships/slideLayout" Target="../slideLayouts/slideLayout3.xml"/><Relationship Id="rId6" Type="http://schemas.openxmlformats.org/officeDocument/2006/relationships/hyperlink" Target="http://www.w3schools.com/php/php_mysql_intro.asp" TargetMode="External"/><Relationship Id="rId5" Type="http://schemas.openxmlformats.org/officeDocument/2006/relationships/hyperlink" Target="https://www.geeksforgeeks.org/" TargetMode="External"/><Relationship Id="rId4" Type="http://schemas.openxmlformats.org/officeDocument/2006/relationships/hyperlink" Target="https://getbootstrap.com/docs/4.2/components/carouse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3D65-4A49-4CE7-B3B5-CE1A732147F3}"/>
              </a:ext>
            </a:extLst>
          </p:cNvPr>
          <p:cNvSpPr>
            <a:spLocks noGrp="1"/>
          </p:cNvSpPr>
          <p:nvPr>
            <p:ph type="ctrTitle"/>
          </p:nvPr>
        </p:nvSpPr>
        <p:spPr>
          <a:xfrm>
            <a:off x="2632678" y="417250"/>
            <a:ext cx="6926644" cy="2053144"/>
          </a:xfrm>
        </p:spPr>
        <p:txBody>
          <a:bodyPr>
            <a:normAutofit/>
          </a:bodyPr>
          <a:lstStyle/>
          <a:p>
            <a:r>
              <a:rPr lang="en-US" b="1" dirty="0">
                <a:solidFill>
                  <a:schemeClr val="accent6">
                    <a:lumMod val="75000"/>
                  </a:schemeClr>
                </a:solidFill>
                <a:latin typeface="Algerian" panose="04020705040A02060702" pitchFamily="82" charset="0"/>
              </a:rPr>
              <a:t>Summer training project report</a:t>
            </a:r>
            <a:endParaRPr lang="en-IN" b="1" dirty="0">
              <a:solidFill>
                <a:schemeClr val="accent6">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1A769574-8E30-4C5A-9D9B-800D9D7BF631}"/>
              </a:ext>
            </a:extLst>
          </p:cNvPr>
          <p:cNvSpPr>
            <a:spLocks noGrp="1"/>
          </p:cNvSpPr>
          <p:nvPr>
            <p:ph type="subTitle" idx="1"/>
          </p:nvPr>
        </p:nvSpPr>
        <p:spPr>
          <a:xfrm>
            <a:off x="887891" y="2837306"/>
            <a:ext cx="10416218" cy="3603444"/>
          </a:xfrm>
        </p:spPr>
        <p:txBody>
          <a:bodyPr>
            <a:normAutofit/>
          </a:bodyPr>
          <a:lstStyle/>
          <a:p>
            <a:r>
              <a:rPr lang="en-US" b="1" dirty="0">
                <a:solidFill>
                  <a:schemeClr val="accent6">
                    <a:lumMod val="75000"/>
                  </a:schemeClr>
                </a:solidFill>
                <a:effectLst>
                  <a:outerShdw blurRad="38100" dist="38100" dir="2700000" algn="tl">
                    <a:srgbClr val="000000">
                      <a:alpha val="43137"/>
                    </a:srgbClr>
                  </a:outerShdw>
                </a:effectLst>
              </a:rPr>
              <a:t>                                                     </a:t>
            </a:r>
            <a:r>
              <a:rPr lang="en-US" sz="3600" b="1" dirty="0">
                <a:solidFill>
                  <a:srgbClr val="002060"/>
                </a:solidFill>
                <a:effectLst>
                  <a:outerShdw blurRad="38100" dist="38100" dir="2700000" algn="tl">
                    <a:srgbClr val="000000">
                      <a:alpha val="43137"/>
                    </a:srgbClr>
                  </a:outerShdw>
                </a:effectLst>
                <a:latin typeface="Bahnschrift SemiBold Condensed" panose="020B0502040204020203" pitchFamily="34" charset="0"/>
              </a:rPr>
              <a:t>MY FEEDBACK SYSTEM</a:t>
            </a:r>
          </a:p>
          <a:p>
            <a:endParaRPr lang="en-US" dirty="0"/>
          </a:p>
          <a:p>
            <a:r>
              <a:rPr lang="en-US" sz="2800" b="1" dirty="0">
                <a:solidFill>
                  <a:schemeClr val="accent6">
                    <a:lumMod val="50000"/>
                  </a:schemeClr>
                </a:solidFill>
                <a:latin typeface="Source Sans Pro Black" panose="020B0803030403020204" pitchFamily="34" charset="0"/>
              </a:rPr>
              <a:t>                                        Presented By:</a:t>
            </a:r>
          </a:p>
          <a:p>
            <a:r>
              <a:rPr lang="en-US" sz="2800" b="1" dirty="0">
                <a:solidFill>
                  <a:srgbClr val="C00000"/>
                </a:solidFill>
                <a:latin typeface="Source Sans Pro Black" panose="020B0803030403020204" pitchFamily="34" charset="0"/>
              </a:rPr>
              <a:t>                                                                 </a:t>
            </a:r>
            <a:r>
              <a:rPr lang="en-US" sz="2800" b="1" dirty="0">
                <a:solidFill>
                  <a:schemeClr val="accent1"/>
                </a:solidFill>
                <a:latin typeface="Source Sans Pro Black" panose="020B0803030403020204" pitchFamily="34" charset="0"/>
              </a:rPr>
              <a:t>ARJUMAND NISSAR</a:t>
            </a:r>
          </a:p>
          <a:p>
            <a:r>
              <a:rPr lang="en-US" sz="2800" b="1" dirty="0">
                <a:solidFill>
                  <a:schemeClr val="accent1"/>
                </a:solidFill>
                <a:latin typeface="Source Sans Pro Black" panose="020B0803030403020204" pitchFamily="34" charset="0"/>
              </a:rPr>
              <a:t>                                                                  </a:t>
            </a:r>
            <a:r>
              <a:rPr lang="en-US" sz="2800" b="1" dirty="0" err="1">
                <a:solidFill>
                  <a:schemeClr val="accent1"/>
                </a:solidFill>
                <a:latin typeface="Source Sans Pro Black" panose="020B0803030403020204" pitchFamily="34" charset="0"/>
              </a:rPr>
              <a:t>Btech</a:t>
            </a:r>
            <a:r>
              <a:rPr lang="en-US" sz="2800" b="1" dirty="0">
                <a:solidFill>
                  <a:schemeClr val="accent1"/>
                </a:solidFill>
                <a:latin typeface="Source Sans Pro Black" panose="020B0803030403020204" pitchFamily="34" charset="0"/>
              </a:rPr>
              <a:t> CSE 5</a:t>
            </a:r>
            <a:r>
              <a:rPr lang="en-US" sz="2800" b="1" baseline="30000" dirty="0">
                <a:solidFill>
                  <a:schemeClr val="accent1"/>
                </a:solidFill>
                <a:latin typeface="Source Sans Pro Black" panose="020B0803030403020204" pitchFamily="34" charset="0"/>
              </a:rPr>
              <a:t>th</a:t>
            </a:r>
            <a:r>
              <a:rPr lang="en-US" sz="2800" b="1" dirty="0">
                <a:solidFill>
                  <a:schemeClr val="accent1"/>
                </a:solidFill>
                <a:latin typeface="Source Sans Pro Black" panose="020B0803030403020204" pitchFamily="34" charset="0"/>
              </a:rPr>
              <a:t> semester</a:t>
            </a:r>
          </a:p>
          <a:p>
            <a:r>
              <a:rPr lang="en-US" sz="2800" b="1" dirty="0">
                <a:solidFill>
                  <a:schemeClr val="accent1"/>
                </a:solidFill>
                <a:latin typeface="Source Sans Pro Black" panose="020B0803030403020204" pitchFamily="34" charset="0"/>
              </a:rPr>
              <a:t>                                                                              1704059</a:t>
            </a:r>
            <a:endParaRPr lang="en-IN" sz="2800" b="1" dirty="0">
              <a:solidFill>
                <a:schemeClr val="accent1"/>
              </a:solidFill>
              <a:latin typeface="Source Sans Pro Black" panose="020B0803030403020204" pitchFamily="34" charset="0"/>
            </a:endParaRPr>
          </a:p>
        </p:txBody>
      </p:sp>
    </p:spTree>
    <p:extLst>
      <p:ext uri="{BB962C8B-B14F-4D97-AF65-F5344CB8AC3E}">
        <p14:creationId xmlns:p14="http://schemas.microsoft.com/office/powerpoint/2010/main" val="70155342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D7BA-EA0C-40C0-954A-5E19A462649E}"/>
              </a:ext>
            </a:extLst>
          </p:cNvPr>
          <p:cNvSpPr>
            <a:spLocks noGrp="1"/>
          </p:cNvSpPr>
          <p:nvPr>
            <p:ph type="title"/>
          </p:nvPr>
        </p:nvSpPr>
        <p:spPr>
          <a:xfrm>
            <a:off x="364615" y="231066"/>
            <a:ext cx="8534401" cy="1091707"/>
          </a:xfrm>
        </p:spPr>
        <p:txBody>
          <a:bodyPr>
            <a:normAutofit fontScale="90000"/>
          </a:bodyPr>
          <a:lstStyle/>
          <a:p>
            <a:r>
              <a:rPr lang="en-US" dirty="0">
                <a:solidFill>
                  <a:srgbClr val="FFFF00"/>
                </a:solidFill>
                <a:latin typeface="Arial Black" panose="020B0A04020102020204" pitchFamily="34" charset="0"/>
              </a:rPr>
              <a:t>Module features</a:t>
            </a:r>
            <a:br>
              <a:rPr lang="en-US" dirty="0">
                <a:solidFill>
                  <a:srgbClr val="FFFF00"/>
                </a:solidFill>
                <a:latin typeface="Arial Black" panose="020B0A04020102020204" pitchFamily="34" charset="0"/>
              </a:rPr>
            </a:br>
            <a:endParaRPr lang="en-IN" dirty="0"/>
          </a:p>
        </p:txBody>
      </p:sp>
      <p:sp>
        <p:nvSpPr>
          <p:cNvPr id="3" name="Text Placeholder 2">
            <a:extLst>
              <a:ext uri="{FF2B5EF4-FFF2-40B4-BE49-F238E27FC236}">
                <a16:creationId xmlns:a16="http://schemas.microsoft.com/office/drawing/2014/main" id="{4CF94DB0-7B20-4BDF-9360-A1B91E290418}"/>
              </a:ext>
            </a:extLst>
          </p:cNvPr>
          <p:cNvSpPr>
            <a:spLocks noGrp="1"/>
          </p:cNvSpPr>
          <p:nvPr>
            <p:ph type="body" idx="1"/>
          </p:nvPr>
        </p:nvSpPr>
        <p:spPr>
          <a:xfrm>
            <a:off x="603683" y="958788"/>
            <a:ext cx="10244830" cy="5504156"/>
          </a:xfrm>
        </p:spPr>
        <p:style>
          <a:lnRef idx="1">
            <a:schemeClr val="accent4"/>
          </a:lnRef>
          <a:fillRef idx="3">
            <a:schemeClr val="accent4"/>
          </a:fillRef>
          <a:effectRef idx="2">
            <a:schemeClr val="accent4"/>
          </a:effectRef>
          <a:fontRef idx="minor">
            <a:schemeClr val="lt1"/>
          </a:fontRef>
        </p:style>
        <p:txBody>
          <a:bodyPr>
            <a:normAutofit fontScale="70000" lnSpcReduction="20000"/>
          </a:bodyPr>
          <a:lstStyle/>
          <a:p>
            <a:r>
              <a:rPr lang="en-US" sz="3400" b="1" dirty="0"/>
              <a:t>Admin Features</a:t>
            </a:r>
            <a:endParaRPr lang="en-IN" sz="3400" b="1" u="sng" dirty="0"/>
          </a:p>
          <a:p>
            <a:pPr lvl="0"/>
            <a:r>
              <a:rPr lang="en-US" b="1" dirty="0">
                <a:solidFill>
                  <a:schemeClr val="tx1"/>
                </a:solidFill>
                <a:latin typeface="Times New Roman" panose="02020603050405020304" pitchFamily="18" charset="0"/>
                <a:cs typeface="Times New Roman" panose="02020603050405020304" pitchFamily="18" charset="0"/>
              </a:rPr>
              <a:t>Admin Login</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Admin can add new faculty</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Admin can View faculty list</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Admin can Update faculty data</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Admin can Delete faculty</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Admin can Manage Student</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Admin can Check feedback given by student</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Admin can check average feedback for faculty</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Admin can update the contact details dynamically</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Admin can update password</a:t>
            </a:r>
            <a:endParaRPr lang="en-IN" sz="1600" b="1" dirty="0">
              <a:solidFill>
                <a:schemeClr val="tx1"/>
              </a:solidFill>
              <a:latin typeface="Times New Roman" panose="02020603050405020304" pitchFamily="18" charset="0"/>
              <a:cs typeface="Times New Roman" panose="02020603050405020304" pitchFamily="18" charset="0"/>
            </a:endParaRPr>
          </a:p>
          <a:p>
            <a:r>
              <a:rPr lang="en-US" b="1" dirty="0"/>
              <a:t> </a:t>
            </a:r>
            <a:r>
              <a:rPr lang="en-US" sz="3200" b="1" dirty="0"/>
              <a:t>Faculty Features</a:t>
            </a:r>
            <a:endParaRPr lang="en-IN" sz="3200" b="1" u="sng" dirty="0"/>
          </a:p>
          <a:p>
            <a:pPr lvl="0"/>
            <a:r>
              <a:rPr lang="en-US" b="1" dirty="0">
                <a:solidFill>
                  <a:schemeClr val="tx1"/>
                </a:solidFill>
                <a:latin typeface="Times New Roman" panose="02020603050405020304" pitchFamily="18" charset="0"/>
                <a:cs typeface="Times New Roman" panose="02020603050405020304" pitchFamily="18" charset="0"/>
              </a:rPr>
              <a:t>Faculty can login</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Faculty can update their profile</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Faculty can update Password</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Faculty can Check feedback given by students</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Faculty can check average feedback given by students</a:t>
            </a:r>
            <a:endParaRPr lang="en-IN" sz="1600" b="1" dirty="0">
              <a:solidFill>
                <a:schemeClr val="tx1"/>
              </a:solidFill>
              <a:latin typeface="Times New Roman" panose="02020603050405020304" pitchFamily="18" charset="0"/>
              <a:cs typeface="Times New Roman" panose="02020603050405020304" pitchFamily="18" charset="0"/>
            </a:endParaRPr>
          </a:p>
          <a:p>
            <a:pPr lvl="0"/>
            <a:r>
              <a:rPr lang="en-US" b="1" dirty="0">
                <a:solidFill>
                  <a:schemeClr val="tx1"/>
                </a:solidFill>
                <a:latin typeface="Times New Roman" panose="02020603050405020304" pitchFamily="18" charset="0"/>
                <a:cs typeface="Times New Roman" panose="02020603050405020304" pitchFamily="18" charset="0"/>
              </a:rPr>
              <a:t>Logout</a:t>
            </a:r>
            <a:endParaRPr lang="en-IN" sz="16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6449913"/>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A5E7CA-11F4-46C5-81B3-F2FCEBBF5AEB}"/>
              </a:ext>
            </a:extLst>
          </p:cNvPr>
          <p:cNvSpPr>
            <a:spLocks noGrp="1"/>
          </p:cNvSpPr>
          <p:nvPr>
            <p:ph type="body" idx="1"/>
          </p:nvPr>
        </p:nvSpPr>
        <p:spPr>
          <a:xfrm>
            <a:off x="684213" y="976544"/>
            <a:ext cx="9320921" cy="5017856"/>
          </a:xfrm>
        </p:spPr>
        <p:style>
          <a:lnRef idx="1">
            <a:schemeClr val="accent4"/>
          </a:lnRef>
          <a:fillRef idx="3">
            <a:schemeClr val="accent4"/>
          </a:fillRef>
          <a:effectRef idx="2">
            <a:schemeClr val="accent4"/>
          </a:effectRef>
          <a:fontRef idx="minor">
            <a:schemeClr val="lt1"/>
          </a:fontRef>
        </p:style>
        <p:txBody>
          <a:bodyPr>
            <a:normAutofit fontScale="92500" lnSpcReduction="20000"/>
          </a:bodyPr>
          <a:lstStyle/>
          <a:p>
            <a:r>
              <a:rPr lang="en-US" sz="3000" b="1" dirty="0"/>
              <a:t>Student Features</a:t>
            </a:r>
            <a:endParaRPr lang="en-IN" sz="3000" b="1" u="sng" dirty="0"/>
          </a:p>
          <a:p>
            <a:pPr lvl="0"/>
            <a:r>
              <a:rPr lang="en-US" dirty="0"/>
              <a:t>Student can Register</a:t>
            </a:r>
            <a:endParaRPr lang="en-IN" dirty="0"/>
          </a:p>
          <a:p>
            <a:pPr lvl="0"/>
            <a:r>
              <a:rPr lang="en-US" dirty="0"/>
              <a:t>Student can Login</a:t>
            </a:r>
            <a:endParaRPr lang="en-IN" sz="1600" dirty="0"/>
          </a:p>
          <a:p>
            <a:pPr lvl="0"/>
            <a:r>
              <a:rPr lang="en-US" dirty="0"/>
              <a:t>Student can view profile</a:t>
            </a:r>
            <a:endParaRPr lang="en-IN" sz="1600" dirty="0"/>
          </a:p>
          <a:p>
            <a:pPr lvl="0"/>
            <a:r>
              <a:rPr lang="en-US" dirty="0"/>
              <a:t>Student can update profile</a:t>
            </a:r>
            <a:endParaRPr lang="en-IN" sz="1600" dirty="0"/>
          </a:p>
          <a:p>
            <a:pPr lvl="0"/>
            <a:r>
              <a:rPr lang="en-US" dirty="0"/>
              <a:t>Student can update Password</a:t>
            </a:r>
            <a:endParaRPr lang="en-IN" sz="1600" dirty="0"/>
          </a:p>
          <a:p>
            <a:pPr lvl="0"/>
            <a:r>
              <a:rPr lang="en-US" dirty="0"/>
              <a:t>Student can choose faculty and give feedback for every Questions</a:t>
            </a:r>
            <a:endParaRPr lang="en-IN" sz="1600" dirty="0"/>
          </a:p>
          <a:p>
            <a:r>
              <a:rPr lang="en-US" b="1" dirty="0"/>
              <a:t> </a:t>
            </a:r>
            <a:r>
              <a:rPr lang="en-US" sz="3000" b="1" dirty="0"/>
              <a:t>Software Requirements</a:t>
            </a:r>
            <a:endParaRPr lang="en-IN" sz="3000" b="1" u="sng" dirty="0"/>
          </a:p>
          <a:p>
            <a:pPr lvl="0"/>
            <a:r>
              <a:rPr lang="en-US" dirty="0"/>
              <a:t>XAMPP server</a:t>
            </a:r>
            <a:endParaRPr lang="en-IN" sz="1600" dirty="0"/>
          </a:p>
          <a:p>
            <a:pPr lvl="0"/>
            <a:r>
              <a:rPr lang="en-US" dirty="0"/>
              <a:t>Language Used</a:t>
            </a:r>
            <a:endParaRPr lang="en-IN" sz="1600" dirty="0"/>
          </a:p>
          <a:p>
            <a:pPr lvl="1"/>
            <a:r>
              <a:rPr lang="en-US" sz="1700" b="1" dirty="0">
                <a:solidFill>
                  <a:schemeClr val="accent1">
                    <a:lumMod val="75000"/>
                  </a:schemeClr>
                </a:solidFill>
              </a:rPr>
              <a:t>Front End : </a:t>
            </a:r>
            <a:r>
              <a:rPr lang="en-US" sz="1700" dirty="0">
                <a:solidFill>
                  <a:schemeClr val="accent1">
                    <a:lumMod val="75000"/>
                  </a:schemeClr>
                </a:solidFill>
              </a:rPr>
              <a:t>HTML 5 ,BOOTSTRAP</a:t>
            </a:r>
            <a:endParaRPr lang="en-IN" sz="1700" dirty="0">
              <a:solidFill>
                <a:schemeClr val="accent1">
                  <a:lumMod val="75000"/>
                </a:schemeClr>
              </a:solidFill>
            </a:endParaRPr>
          </a:p>
          <a:p>
            <a:pPr lvl="1"/>
            <a:r>
              <a:rPr lang="en-US" sz="1700" b="1" dirty="0">
                <a:solidFill>
                  <a:schemeClr val="accent1">
                    <a:lumMod val="75000"/>
                  </a:schemeClr>
                </a:solidFill>
              </a:rPr>
              <a:t>Server Language : </a:t>
            </a:r>
            <a:r>
              <a:rPr lang="en-US" sz="1700" dirty="0">
                <a:solidFill>
                  <a:schemeClr val="accent1">
                    <a:lumMod val="75000"/>
                  </a:schemeClr>
                </a:solidFill>
              </a:rPr>
              <a:t>PHP 5.5</a:t>
            </a:r>
            <a:endParaRPr lang="en-IN" sz="1700" dirty="0">
              <a:solidFill>
                <a:schemeClr val="accent1">
                  <a:lumMod val="75000"/>
                </a:schemeClr>
              </a:solidFill>
            </a:endParaRPr>
          </a:p>
          <a:p>
            <a:pPr lvl="1"/>
            <a:r>
              <a:rPr lang="en-US" sz="1700" b="1" dirty="0" err="1">
                <a:solidFill>
                  <a:schemeClr val="accent1">
                    <a:lumMod val="75000"/>
                  </a:schemeClr>
                </a:solidFill>
              </a:rPr>
              <a:t>Backe</a:t>
            </a:r>
            <a:r>
              <a:rPr lang="en-US" sz="1700" b="1" dirty="0">
                <a:solidFill>
                  <a:schemeClr val="accent1">
                    <a:lumMod val="75000"/>
                  </a:schemeClr>
                </a:solidFill>
              </a:rPr>
              <a:t> End : </a:t>
            </a:r>
            <a:r>
              <a:rPr lang="en-US" sz="1700" dirty="0">
                <a:solidFill>
                  <a:schemeClr val="accent1">
                    <a:lumMod val="75000"/>
                  </a:schemeClr>
                </a:solidFill>
              </a:rPr>
              <a:t>MYSQL</a:t>
            </a:r>
            <a:endParaRPr lang="en-IN" sz="1700" dirty="0">
              <a:solidFill>
                <a:schemeClr val="accent1">
                  <a:lumMod val="75000"/>
                </a:schemeClr>
              </a:solidFill>
            </a:endParaRPr>
          </a:p>
          <a:p>
            <a:r>
              <a:rPr lang="en-US" dirty="0"/>
              <a:t> </a:t>
            </a:r>
            <a:endParaRPr lang="en-IN" sz="1600" dirty="0"/>
          </a:p>
          <a:p>
            <a:endParaRPr lang="en-IN" dirty="0"/>
          </a:p>
        </p:txBody>
      </p:sp>
    </p:spTree>
    <p:extLst>
      <p:ext uri="{BB962C8B-B14F-4D97-AF65-F5344CB8AC3E}">
        <p14:creationId xmlns:p14="http://schemas.microsoft.com/office/powerpoint/2010/main" val="921279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5B14-E220-45C4-BE5E-1F5352D4A5C5}"/>
              </a:ext>
            </a:extLst>
          </p:cNvPr>
          <p:cNvSpPr>
            <a:spLocks noGrp="1"/>
          </p:cNvSpPr>
          <p:nvPr>
            <p:ph type="title"/>
          </p:nvPr>
        </p:nvSpPr>
        <p:spPr>
          <a:xfrm>
            <a:off x="435637" y="406523"/>
            <a:ext cx="8534401" cy="914153"/>
          </a:xfrm>
        </p:spPr>
        <p:txBody>
          <a:bodyPr>
            <a:normAutofit fontScale="90000"/>
          </a:bodyPr>
          <a:lstStyle/>
          <a:p>
            <a:r>
              <a:rPr lang="en-IN" u="sng" dirty="0">
                <a:solidFill>
                  <a:srgbClr val="FFFF00"/>
                </a:solidFill>
                <a:latin typeface="Arial Black" panose="020B0A04020102020204" pitchFamily="34" charset="0"/>
              </a:rPr>
              <a:t>Operational structure</a:t>
            </a:r>
            <a:br>
              <a:rPr lang="en-IN" dirty="0">
                <a:solidFill>
                  <a:srgbClr val="FFFF00"/>
                </a:solidFill>
                <a:latin typeface="Arial Black" panose="020B0A04020102020204" pitchFamily="34" charset="0"/>
              </a:rPr>
            </a:br>
            <a:endParaRPr lang="en-IN" dirty="0"/>
          </a:p>
        </p:txBody>
      </p:sp>
      <p:sp>
        <p:nvSpPr>
          <p:cNvPr id="3" name="Text Placeholder 2">
            <a:extLst>
              <a:ext uri="{FF2B5EF4-FFF2-40B4-BE49-F238E27FC236}">
                <a16:creationId xmlns:a16="http://schemas.microsoft.com/office/drawing/2014/main" id="{D344CD6B-80E3-4E2E-A961-11E8E3373677}"/>
              </a:ext>
            </a:extLst>
          </p:cNvPr>
          <p:cNvSpPr>
            <a:spLocks noGrp="1"/>
          </p:cNvSpPr>
          <p:nvPr>
            <p:ph type="body" idx="1"/>
          </p:nvPr>
        </p:nvSpPr>
        <p:spPr>
          <a:xfrm>
            <a:off x="1127464" y="1086775"/>
            <a:ext cx="9729926" cy="5364702"/>
          </a:xfrm>
        </p:spPr>
        <p:style>
          <a:lnRef idx="1">
            <a:schemeClr val="dk1"/>
          </a:lnRef>
          <a:fillRef idx="2">
            <a:schemeClr val="dk1"/>
          </a:fillRef>
          <a:effectRef idx="1">
            <a:schemeClr val="dk1"/>
          </a:effectRef>
          <a:fontRef idx="minor">
            <a:schemeClr val="dk1"/>
          </a:fontRef>
        </p:style>
        <p:txBody>
          <a:bodyPr>
            <a:normAutofit/>
          </a:bodyPr>
          <a:lstStyle/>
          <a:p>
            <a:r>
              <a:rPr lang="en-US" b="1" dirty="0"/>
              <a:t>REQUIREMENT ANALYSIS PHASE:</a:t>
            </a:r>
            <a:endParaRPr lang="en-IN" dirty="0"/>
          </a:p>
          <a:p>
            <a:r>
              <a:rPr lang="en-US" dirty="0"/>
              <a:t>	This phase includes the identification of the problem, in order to identify the problem; we have to know information about the problem, the purpose of the evaluation for problem to be known. We have to clearly know about the client’s requirements and the objectives of the project.</a:t>
            </a:r>
          </a:p>
          <a:p>
            <a:r>
              <a:rPr lang="en-US" b="1" dirty="0"/>
              <a:t>SYSTEM ANALYSIS PHASE:</a:t>
            </a:r>
            <a:endParaRPr lang="en-IN" dirty="0"/>
          </a:p>
          <a:p>
            <a:r>
              <a:rPr lang="en-US" dirty="0"/>
              <a:t>         Feasibility analysis involves the benefits of various approaches and the determination of the alternative approaches all through methods like questionnaires and interviews etc., different data about the project are collected and the data through out the project is represented in the graphical form.</a:t>
            </a:r>
          </a:p>
          <a:p>
            <a:r>
              <a:rPr lang="en-US" b="1" dirty="0"/>
              <a:t>DESIGN PHASE:</a:t>
            </a:r>
            <a:endParaRPr lang="en-IN" dirty="0"/>
          </a:p>
          <a:p>
            <a:r>
              <a:rPr lang="en-US" dirty="0"/>
              <a:t>The design phase leads to modules that exhibit independent functional characteristics. It even leads to an interface that reduces the complexity of the connections between modules and with the external environment. The design phase has main importance because in this activity, decisions ultimately affect the success of s/w implementation and maintenance.</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25187282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1D8AFE-1DCC-4412-98A0-9B9A17500965}"/>
              </a:ext>
            </a:extLst>
          </p:cNvPr>
          <p:cNvSpPr>
            <a:spLocks noGrp="1"/>
          </p:cNvSpPr>
          <p:nvPr>
            <p:ph type="body" idx="1"/>
          </p:nvPr>
        </p:nvSpPr>
        <p:spPr>
          <a:xfrm>
            <a:off x="684212" y="426128"/>
            <a:ext cx="9418575" cy="5568272"/>
          </a:xfrm>
        </p:spPr>
        <p:style>
          <a:lnRef idx="1">
            <a:schemeClr val="dk1"/>
          </a:lnRef>
          <a:fillRef idx="2">
            <a:schemeClr val="dk1"/>
          </a:fillRef>
          <a:effectRef idx="1">
            <a:schemeClr val="dk1"/>
          </a:effectRef>
          <a:fontRef idx="minor">
            <a:schemeClr val="dk1"/>
          </a:fontRef>
        </p:style>
        <p:txBody>
          <a:bodyPr>
            <a:normAutofit lnSpcReduction="10000"/>
          </a:bodyPr>
          <a:lstStyle/>
          <a:p>
            <a:r>
              <a:rPr lang="en-US" b="1" dirty="0"/>
              <a:t>    </a:t>
            </a:r>
          </a:p>
          <a:p>
            <a:r>
              <a:rPr lang="en-US" b="1" dirty="0"/>
              <a:t>   DEVELOPMENT PHASE:</a:t>
            </a:r>
            <a:endParaRPr lang="en-IN" dirty="0"/>
          </a:p>
          <a:p>
            <a:r>
              <a:rPr lang="en-US" dirty="0"/>
              <a:t>            The development phase includes choosing of a suitable s/w to solve the particular problem given. The various facilities and the sophistication in the selected s/w give a better development of the problem.</a:t>
            </a:r>
            <a:endParaRPr lang="en-IN" dirty="0"/>
          </a:p>
          <a:p>
            <a:r>
              <a:rPr lang="en-US" b="1" dirty="0"/>
              <a:t> </a:t>
            </a:r>
            <a:endParaRPr lang="en-IN" dirty="0"/>
          </a:p>
          <a:p>
            <a:r>
              <a:rPr lang="en-US" b="1" dirty="0"/>
              <a:t>   CODING PHASE:	</a:t>
            </a:r>
            <a:endParaRPr lang="en-IN" dirty="0"/>
          </a:p>
          <a:p>
            <a:r>
              <a:rPr lang="en-US" dirty="0"/>
              <a:t>	</a:t>
            </a:r>
            <a:r>
              <a:rPr lang="en-IN" dirty="0"/>
              <a:t>      </a:t>
            </a:r>
            <a:r>
              <a:rPr lang="en-US" dirty="0"/>
              <a:t>The coding phase is for translating the design of the system produced during the design phase into code in a programming language, which can be executed by a computer and which performs the computation specified by the user.</a:t>
            </a:r>
            <a:endParaRPr lang="en-IN" dirty="0"/>
          </a:p>
          <a:p>
            <a:r>
              <a:rPr lang="en-US" dirty="0"/>
              <a:t> </a:t>
            </a:r>
            <a:endParaRPr lang="en-IN" dirty="0"/>
          </a:p>
          <a:p>
            <a:r>
              <a:rPr lang="en-US" b="1" dirty="0"/>
              <a:t>    TESTING PHASE:	</a:t>
            </a:r>
            <a:endParaRPr lang="en-IN" dirty="0"/>
          </a:p>
          <a:p>
            <a:r>
              <a:rPr lang="en-US" dirty="0"/>
              <a:t>		Testing is done in various ways such as testing the algorithm, programming code, simple data debugging is also one of the testing methodology.</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19247619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16CA-DA89-45D6-AA2A-E9586E46C169}"/>
              </a:ext>
            </a:extLst>
          </p:cNvPr>
          <p:cNvSpPr>
            <a:spLocks noGrp="1"/>
          </p:cNvSpPr>
          <p:nvPr>
            <p:ph type="title"/>
          </p:nvPr>
        </p:nvSpPr>
        <p:spPr>
          <a:xfrm>
            <a:off x="373493" y="508000"/>
            <a:ext cx="8534401" cy="869765"/>
          </a:xfrm>
        </p:spPr>
        <p:txBody>
          <a:bodyPr>
            <a:normAutofit fontScale="90000"/>
          </a:bodyPr>
          <a:lstStyle/>
          <a:p>
            <a:r>
              <a:rPr lang="en-IN" u="sng" dirty="0">
                <a:solidFill>
                  <a:srgbClr val="FFFF00"/>
                </a:solidFill>
                <a:latin typeface="Arial Black" panose="020B0A04020102020204" pitchFamily="34" charset="0"/>
              </a:rPr>
              <a:t>Background information</a:t>
            </a:r>
            <a:br>
              <a:rPr lang="en-IN" dirty="0">
                <a:solidFill>
                  <a:srgbClr val="FFFF00"/>
                </a:solidFill>
                <a:latin typeface="Arial Black" panose="020B0A04020102020204" pitchFamily="34" charset="0"/>
              </a:rPr>
            </a:br>
            <a:endParaRPr lang="en-IN" dirty="0"/>
          </a:p>
        </p:txBody>
      </p:sp>
      <p:sp>
        <p:nvSpPr>
          <p:cNvPr id="3" name="Text Placeholder 2">
            <a:extLst>
              <a:ext uri="{FF2B5EF4-FFF2-40B4-BE49-F238E27FC236}">
                <a16:creationId xmlns:a16="http://schemas.microsoft.com/office/drawing/2014/main" id="{CDFD3A8A-EA8F-4BAC-B8AF-400D2DC1ED56}"/>
              </a:ext>
            </a:extLst>
          </p:cNvPr>
          <p:cNvSpPr>
            <a:spLocks noGrp="1"/>
          </p:cNvSpPr>
          <p:nvPr>
            <p:ph type="body" idx="1"/>
          </p:nvPr>
        </p:nvSpPr>
        <p:spPr>
          <a:xfrm>
            <a:off x="1057076" y="1136342"/>
            <a:ext cx="9782560" cy="4955713"/>
          </a:xfrm>
        </p:spPr>
        <p:style>
          <a:lnRef idx="0">
            <a:schemeClr val="accent4"/>
          </a:lnRef>
          <a:fillRef idx="3">
            <a:schemeClr val="accent4"/>
          </a:fillRef>
          <a:effectRef idx="3">
            <a:schemeClr val="accent4"/>
          </a:effectRef>
          <a:fontRef idx="minor">
            <a:schemeClr val="lt1"/>
          </a:fontRef>
        </p:style>
        <p:txBody>
          <a:bodyPr>
            <a:normAutofit fontScale="92500" lnSpcReduction="10000"/>
          </a:bodyPr>
          <a:lstStyle/>
          <a:p>
            <a:r>
              <a:rPr lang="en-IN" sz="2400" dirty="0">
                <a:latin typeface="Arial Black" panose="020B0A04020102020204" pitchFamily="34" charset="0"/>
              </a:rPr>
              <a:t>HTML</a:t>
            </a:r>
          </a:p>
          <a:p>
            <a:pPr lvl="0"/>
            <a:r>
              <a:rPr lang="en-US" dirty="0"/>
              <a:t>HTML stands for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a:t>
            </a:r>
            <a:endParaRPr lang="en-IN" dirty="0"/>
          </a:p>
          <a:p>
            <a:pPr lvl="0"/>
            <a:r>
              <a:rPr lang="en-US" dirty="0"/>
              <a:t>Hyper text is ordinary text that has been dressed up with features such as formatting, images, multimedia and links to other documents.</a:t>
            </a:r>
            <a:endParaRPr lang="en-IN" dirty="0"/>
          </a:p>
          <a:p>
            <a:pPr lvl="0"/>
            <a:r>
              <a:rPr lang="en-US" dirty="0"/>
              <a:t>Markup is the process of taking ordinary text and adding extra symbols.</a:t>
            </a:r>
            <a:endParaRPr lang="en-IN" dirty="0"/>
          </a:p>
          <a:p>
            <a:pPr lvl="0"/>
            <a:r>
              <a:rPr lang="en-US" dirty="0"/>
              <a:t>An HTML file is a text file containing small </a:t>
            </a:r>
            <a:r>
              <a:rPr lang="en-US" b="1" dirty="0"/>
              <a:t>markup tags</a:t>
            </a:r>
            <a:endParaRPr lang="en-IN" dirty="0"/>
          </a:p>
          <a:p>
            <a:pPr lvl="0"/>
            <a:r>
              <a:rPr lang="en-US" dirty="0"/>
              <a:t>The markup tags tell the Web browser </a:t>
            </a:r>
            <a:r>
              <a:rPr lang="en-US" b="1" dirty="0"/>
              <a:t>how to display</a:t>
            </a:r>
            <a:r>
              <a:rPr lang="en-US" dirty="0"/>
              <a:t> the page</a:t>
            </a:r>
            <a:endParaRPr lang="en-IN" dirty="0"/>
          </a:p>
          <a:p>
            <a:pPr lvl="0"/>
            <a:r>
              <a:rPr lang="en-US" dirty="0"/>
              <a:t>An HTML file must have an .</a:t>
            </a:r>
            <a:r>
              <a:rPr lang="en-US" b="1" dirty="0"/>
              <a:t>htm</a:t>
            </a:r>
            <a:r>
              <a:rPr lang="en-US" dirty="0"/>
              <a:t> or .</a:t>
            </a:r>
            <a:r>
              <a:rPr lang="en-US" b="1" dirty="0"/>
              <a:t>html</a:t>
            </a:r>
            <a:r>
              <a:rPr lang="en-US" dirty="0"/>
              <a:t> file extension</a:t>
            </a:r>
            <a:endParaRPr lang="en-IN" dirty="0"/>
          </a:p>
          <a:p>
            <a:pPr lvl="0"/>
            <a:r>
              <a:rPr lang="en-US" dirty="0"/>
              <a:t>An HTML file can be created using a </a:t>
            </a:r>
            <a:r>
              <a:rPr lang="en-US" b="1" dirty="0"/>
              <a:t>simple text editor</a:t>
            </a:r>
            <a:endParaRPr lang="en-IN" dirty="0"/>
          </a:p>
          <a:p>
            <a:r>
              <a:rPr lang="en-IN" b="1" dirty="0"/>
              <a:t> HTML Advantages:</a:t>
            </a:r>
            <a:endParaRPr lang="en-IN" dirty="0"/>
          </a:p>
          <a:p>
            <a:pPr lvl="0"/>
            <a:r>
              <a:rPr lang="en-IN" dirty="0"/>
              <a:t> HTML is the primary format used on the World Wide Web.</a:t>
            </a:r>
          </a:p>
          <a:p>
            <a:pPr lvl="0"/>
            <a:r>
              <a:rPr lang="en-IN" dirty="0"/>
              <a:t> HTML can display Web pages with a wide range of </a:t>
            </a:r>
            <a:r>
              <a:rPr lang="en-IN" dirty="0" err="1"/>
              <a:t>colors</a:t>
            </a:r>
            <a:r>
              <a:rPr lang="en-IN" dirty="0"/>
              <a:t> , shapes, and objects.</a:t>
            </a:r>
          </a:p>
          <a:p>
            <a:pPr lvl="0"/>
            <a:r>
              <a:rPr lang="en-IN" dirty="0"/>
              <a:t>HTML is so flexible, many browsers and Web applications have added their own functionality to the base HTML protocol.</a:t>
            </a:r>
            <a:endParaRPr lang="en-IN" sz="2400" dirty="0">
              <a:latin typeface="Arial Black" panose="020B0A04020102020204" pitchFamily="34" charset="0"/>
            </a:endParaRPr>
          </a:p>
          <a:p>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3458969260"/>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99207D-0D3D-4C38-91B4-5DA99B358B47}"/>
              </a:ext>
            </a:extLst>
          </p:cNvPr>
          <p:cNvSpPr>
            <a:spLocks noGrp="1"/>
          </p:cNvSpPr>
          <p:nvPr>
            <p:ph type="body" idx="1"/>
          </p:nvPr>
        </p:nvSpPr>
        <p:spPr>
          <a:xfrm>
            <a:off x="684213" y="381740"/>
            <a:ext cx="10475018" cy="5612660"/>
          </a:xfrm>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r>
              <a:rPr lang="en-US" b="1" dirty="0"/>
              <a:t> </a:t>
            </a:r>
            <a:r>
              <a:rPr lang="en-US" sz="2600" b="1" dirty="0"/>
              <a:t>MySQL</a:t>
            </a:r>
          </a:p>
          <a:p>
            <a:pPr lvl="0"/>
            <a:r>
              <a:rPr lang="en-IN" dirty="0"/>
              <a:t>MySQL is a database management system. </a:t>
            </a:r>
          </a:p>
          <a:p>
            <a:pPr lvl="0"/>
            <a:r>
              <a:rPr lang="en-IN" dirty="0"/>
              <a:t>MySQL is a relational database management system. </a:t>
            </a:r>
          </a:p>
          <a:p>
            <a:pPr lvl="0"/>
            <a:r>
              <a:rPr lang="en-IN" dirty="0"/>
              <a:t>MySQL software is Open Source. </a:t>
            </a:r>
          </a:p>
          <a:p>
            <a:pPr lvl="0"/>
            <a:r>
              <a:rPr lang="en-IN" dirty="0"/>
              <a:t>The MySQL Database Server is very fast, reliable, and easy to use. </a:t>
            </a:r>
          </a:p>
          <a:p>
            <a:pPr lvl="0"/>
            <a:r>
              <a:rPr lang="en-IN" dirty="0"/>
              <a:t>MySQL Server works in client/server or embedded systems. </a:t>
            </a:r>
          </a:p>
          <a:p>
            <a:endParaRPr lang="en-US" b="1" dirty="0"/>
          </a:p>
          <a:p>
            <a:r>
              <a:rPr lang="en-US" b="1" dirty="0"/>
              <a:t>The Main Features of MySQL:</a:t>
            </a:r>
            <a:endParaRPr lang="en-IN" b="1" u="sng" dirty="0"/>
          </a:p>
          <a:p>
            <a:pPr lvl="0"/>
            <a:r>
              <a:rPr lang="en-IN" dirty="0"/>
              <a:t>Written in C and C++. </a:t>
            </a:r>
          </a:p>
          <a:p>
            <a:pPr lvl="0"/>
            <a:r>
              <a:rPr lang="en-IN" dirty="0"/>
              <a:t>Tested with a broad range of different compilers. </a:t>
            </a:r>
          </a:p>
          <a:p>
            <a:pPr lvl="0"/>
            <a:r>
              <a:rPr lang="en-IN" dirty="0"/>
              <a:t>Works on many different platforms. </a:t>
            </a:r>
          </a:p>
          <a:p>
            <a:pPr lvl="0"/>
            <a:r>
              <a:rPr lang="en-IN" dirty="0"/>
              <a:t>The MySQL Server design is multi-layered with independent modules.  </a:t>
            </a:r>
          </a:p>
          <a:p>
            <a:pPr lvl="0"/>
            <a:r>
              <a:rPr lang="en-IN" dirty="0"/>
              <a:t>Relatively easy to add other storage engines. This is useful if you want to provide an SQL interface for an in-house database. </a:t>
            </a:r>
          </a:p>
          <a:p>
            <a:pPr lvl="0"/>
            <a:r>
              <a:rPr lang="en-IN" dirty="0"/>
              <a:t>A very fast thread-based memory allocation system. </a:t>
            </a:r>
          </a:p>
          <a:p>
            <a:pPr lvl="0"/>
            <a:r>
              <a:rPr lang="en-IN" dirty="0"/>
              <a:t>In-memory hash tables, which are used as temporary tables. </a:t>
            </a:r>
          </a:p>
          <a:p>
            <a:endParaRPr lang="en-IN" dirty="0"/>
          </a:p>
        </p:txBody>
      </p:sp>
    </p:spTree>
    <p:extLst>
      <p:ext uri="{BB962C8B-B14F-4D97-AF65-F5344CB8AC3E}">
        <p14:creationId xmlns:p14="http://schemas.microsoft.com/office/powerpoint/2010/main" val="941980543"/>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53E233-41F7-400F-B589-51DAD81BDC2F}"/>
              </a:ext>
            </a:extLst>
          </p:cNvPr>
          <p:cNvSpPr>
            <a:spLocks noGrp="1"/>
          </p:cNvSpPr>
          <p:nvPr>
            <p:ph type="body" idx="1"/>
          </p:nvPr>
        </p:nvSpPr>
        <p:spPr>
          <a:xfrm>
            <a:off x="747520" y="319596"/>
            <a:ext cx="10696960" cy="5568272"/>
          </a:xfrm>
        </p:spPr>
        <p:style>
          <a:lnRef idx="0">
            <a:schemeClr val="accent1"/>
          </a:lnRef>
          <a:fillRef idx="3">
            <a:schemeClr val="accent1"/>
          </a:fillRef>
          <a:effectRef idx="3">
            <a:schemeClr val="accent1"/>
          </a:effectRef>
          <a:fontRef idx="minor">
            <a:schemeClr val="lt1"/>
          </a:fontRef>
        </p:style>
        <p:txBody>
          <a:bodyPr>
            <a:normAutofit lnSpcReduction="10000"/>
          </a:bodyPr>
          <a:lstStyle/>
          <a:p>
            <a:r>
              <a:rPr lang="en-US" sz="2400" b="1" dirty="0">
                <a:solidFill>
                  <a:srgbClr val="FFFF00"/>
                </a:solidFill>
              </a:rPr>
              <a:t>PHP</a:t>
            </a:r>
            <a:endParaRPr lang="en-IN" sz="2400" b="1" dirty="0">
              <a:solidFill>
                <a:srgbClr val="FFFF00"/>
              </a:solidFill>
            </a:endParaRPr>
          </a:p>
          <a:p>
            <a:pPr lvl="0"/>
            <a:r>
              <a:rPr lang="en-US" b="1" dirty="0">
                <a:solidFill>
                  <a:schemeClr val="tx1"/>
                </a:solidFill>
              </a:rPr>
              <a:t>PHP stands for PHP: Hypertext Preprocessor</a:t>
            </a:r>
            <a:endParaRPr lang="en-IN" b="1" dirty="0">
              <a:solidFill>
                <a:schemeClr val="tx1"/>
              </a:solidFill>
            </a:endParaRPr>
          </a:p>
          <a:p>
            <a:pPr lvl="0"/>
            <a:r>
              <a:rPr lang="en-US" b="1" dirty="0">
                <a:solidFill>
                  <a:schemeClr val="tx1"/>
                </a:solidFill>
              </a:rPr>
              <a:t>PHP is a server-side scripting language, like ASP</a:t>
            </a:r>
            <a:endParaRPr lang="en-IN" b="1" dirty="0">
              <a:solidFill>
                <a:schemeClr val="tx1"/>
              </a:solidFill>
            </a:endParaRPr>
          </a:p>
          <a:p>
            <a:pPr lvl="0"/>
            <a:r>
              <a:rPr lang="en-US" b="1" dirty="0">
                <a:solidFill>
                  <a:schemeClr val="tx1"/>
                </a:solidFill>
              </a:rPr>
              <a:t>PHP scripts are executed on the server</a:t>
            </a:r>
            <a:endParaRPr lang="en-IN" b="1" dirty="0">
              <a:solidFill>
                <a:schemeClr val="tx1"/>
              </a:solidFill>
            </a:endParaRPr>
          </a:p>
          <a:p>
            <a:pPr lvl="0"/>
            <a:r>
              <a:rPr lang="en-US" b="1" dirty="0">
                <a:solidFill>
                  <a:schemeClr val="tx1"/>
                </a:solidFill>
              </a:rPr>
              <a:t>PHP supports many databases (MySQL, Informix, Oracle, Sybase, Solid, Generic ODBC, etc.)</a:t>
            </a:r>
            <a:endParaRPr lang="en-IN" b="1" dirty="0">
              <a:solidFill>
                <a:schemeClr val="tx1"/>
              </a:solidFill>
            </a:endParaRPr>
          </a:p>
          <a:p>
            <a:pPr lvl="0"/>
            <a:r>
              <a:rPr lang="en-US" b="1" dirty="0">
                <a:solidFill>
                  <a:schemeClr val="tx1"/>
                </a:solidFill>
              </a:rPr>
              <a:t>PHP is an open source software (OSS)</a:t>
            </a:r>
            <a:endParaRPr lang="en-IN" b="1" dirty="0">
              <a:solidFill>
                <a:schemeClr val="tx1"/>
              </a:solidFill>
            </a:endParaRPr>
          </a:p>
          <a:p>
            <a:pPr lvl="0"/>
            <a:r>
              <a:rPr lang="en-US" b="1" dirty="0">
                <a:solidFill>
                  <a:schemeClr val="tx1"/>
                </a:solidFill>
              </a:rPr>
              <a:t>PHP is free to download and use</a:t>
            </a:r>
            <a:endParaRPr lang="en-IN" b="1" dirty="0">
              <a:solidFill>
                <a:schemeClr val="tx1"/>
              </a:solidFill>
            </a:endParaRPr>
          </a:p>
          <a:p>
            <a:r>
              <a:rPr lang="en-US" b="1" dirty="0">
                <a:solidFill>
                  <a:schemeClr val="tx1"/>
                </a:solidFill>
              </a:rPr>
              <a:t>PHP is a reflective programming language originally designed for producing dynamic web pages.</a:t>
            </a:r>
          </a:p>
          <a:p>
            <a:r>
              <a:rPr lang="en-US" b="1" dirty="0">
                <a:solidFill>
                  <a:srgbClr val="FFFF00"/>
                </a:solidFill>
              </a:rPr>
              <a:t>Features of PHP:</a:t>
            </a:r>
            <a:endParaRPr lang="en-IN" dirty="0">
              <a:solidFill>
                <a:srgbClr val="FFFF00"/>
              </a:solidFill>
            </a:endParaRPr>
          </a:p>
          <a:p>
            <a:pPr lvl="0"/>
            <a:r>
              <a:rPr lang="en-US" b="1" dirty="0">
                <a:solidFill>
                  <a:schemeClr val="tx1"/>
                </a:solidFill>
              </a:rPr>
              <a:t>Robust support for object oriented programming</a:t>
            </a:r>
            <a:endParaRPr lang="en-IN" b="1" dirty="0">
              <a:solidFill>
                <a:schemeClr val="tx1"/>
              </a:solidFill>
            </a:endParaRPr>
          </a:p>
          <a:p>
            <a:pPr lvl="0"/>
            <a:r>
              <a:rPr lang="en-US" b="1" dirty="0">
                <a:solidFill>
                  <a:schemeClr val="tx1"/>
                </a:solidFill>
              </a:rPr>
              <a:t>The php data objects extension, which defines a lightweight and consistent interface for accessing databases.</a:t>
            </a:r>
            <a:endParaRPr lang="en-IN" b="1" dirty="0">
              <a:solidFill>
                <a:schemeClr val="tx1"/>
              </a:solidFill>
            </a:endParaRPr>
          </a:p>
          <a:p>
            <a:pPr lvl="0"/>
            <a:r>
              <a:rPr lang="en-US" b="1" dirty="0">
                <a:solidFill>
                  <a:schemeClr val="tx1"/>
                </a:solidFill>
              </a:rPr>
              <a:t>Better support for my </a:t>
            </a:r>
            <a:r>
              <a:rPr lang="en-US" b="1" dirty="0" err="1">
                <a:solidFill>
                  <a:schemeClr val="tx1"/>
                </a:solidFill>
              </a:rPr>
              <a:t>sql</a:t>
            </a:r>
            <a:r>
              <a:rPr lang="en-US" b="1" dirty="0">
                <a:solidFill>
                  <a:schemeClr val="tx1"/>
                </a:solidFill>
              </a:rPr>
              <a:t> through a completely rewritten extension.</a:t>
            </a:r>
            <a:endParaRPr lang="en-IN" b="1" dirty="0">
              <a:solidFill>
                <a:schemeClr val="tx1"/>
              </a:solidFill>
            </a:endParaRPr>
          </a:p>
          <a:p>
            <a:pPr lvl="0"/>
            <a:r>
              <a:rPr lang="en-US" b="1" dirty="0">
                <a:solidFill>
                  <a:schemeClr val="tx1"/>
                </a:solidFill>
              </a:rPr>
              <a:t>Error handling through exception</a:t>
            </a:r>
            <a:endParaRPr lang="en-IN" b="1" dirty="0">
              <a:solidFill>
                <a:schemeClr val="tx1"/>
              </a:solidFill>
            </a:endParaRPr>
          </a:p>
          <a:p>
            <a:endParaRPr lang="en-IN" b="1" dirty="0">
              <a:solidFill>
                <a:schemeClr val="tx1"/>
              </a:solidFill>
            </a:endParaRPr>
          </a:p>
        </p:txBody>
      </p:sp>
    </p:spTree>
    <p:extLst>
      <p:ext uri="{BB962C8B-B14F-4D97-AF65-F5344CB8AC3E}">
        <p14:creationId xmlns:p14="http://schemas.microsoft.com/office/powerpoint/2010/main" val="174252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3936-8601-4201-BAA2-43673B02638C}"/>
              </a:ext>
            </a:extLst>
          </p:cNvPr>
          <p:cNvSpPr>
            <a:spLocks noGrp="1"/>
          </p:cNvSpPr>
          <p:nvPr>
            <p:ph type="title"/>
          </p:nvPr>
        </p:nvSpPr>
        <p:spPr>
          <a:xfrm>
            <a:off x="400126" y="313308"/>
            <a:ext cx="8534401" cy="1100584"/>
          </a:xfrm>
        </p:spPr>
        <p:txBody>
          <a:bodyPr>
            <a:normAutofit fontScale="90000"/>
          </a:bodyPr>
          <a:lstStyle/>
          <a:p>
            <a:r>
              <a:rPr lang="en-IN" u="sng" dirty="0">
                <a:solidFill>
                  <a:srgbClr val="FFFF00"/>
                </a:solidFill>
                <a:latin typeface="Arial Black" panose="020B0A04020102020204" pitchFamily="34" charset="0"/>
              </a:rPr>
              <a:t>Requirement specifications</a:t>
            </a:r>
            <a:br>
              <a:rPr lang="en-IN" dirty="0">
                <a:solidFill>
                  <a:srgbClr val="FFFF00"/>
                </a:solidFill>
                <a:latin typeface="Arial Black" panose="020B0A04020102020204" pitchFamily="34" charset="0"/>
              </a:rPr>
            </a:br>
            <a:endParaRPr lang="en-IN" dirty="0"/>
          </a:p>
        </p:txBody>
      </p:sp>
      <p:sp>
        <p:nvSpPr>
          <p:cNvPr id="5" name="Rectangle 2">
            <a:extLst>
              <a:ext uri="{FF2B5EF4-FFF2-40B4-BE49-F238E27FC236}">
                <a16:creationId xmlns:a16="http://schemas.microsoft.com/office/drawing/2014/main" id="{A868B8B7-AD51-4577-84E3-421BE81D1C59}"/>
              </a:ext>
            </a:extLst>
          </p:cNvPr>
          <p:cNvSpPr>
            <a:spLocks noGrp="1" noChangeArrowheads="1"/>
          </p:cNvSpPr>
          <p:nvPr>
            <p:ph type="body" idx="1"/>
          </p:nvPr>
        </p:nvSpPr>
        <p:spPr bwMode="auto">
          <a:xfrm>
            <a:off x="684212" y="896602"/>
            <a:ext cx="9214389" cy="5355312"/>
          </a:xfrm>
          <a:prstGeom prst="rect">
            <a:avLst/>
          </a:prstGeo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0" algn="l"/>
              </a:tabLst>
              <a:defRPr>
                <a:solidFill>
                  <a:schemeClr val="tx1"/>
                </a:solidFill>
                <a:latin typeface="Arial" panose="020B0604020202020204" pitchFamily="34" charset="0"/>
              </a:defRPr>
            </a:lvl1pPr>
            <a:lvl2pPr eaLnBrk="0" fontAlgn="base" hangingPunct="0">
              <a:spcBef>
                <a:spcPct val="0"/>
              </a:spcBef>
              <a:spcAft>
                <a:spcPct val="0"/>
              </a:spcAft>
              <a:tabLst>
                <a:tab pos="571500" algn="l"/>
              </a:tabLst>
              <a:defRPr>
                <a:solidFill>
                  <a:schemeClr val="tx1"/>
                </a:solidFill>
                <a:latin typeface="Arial" panose="020B0604020202020204" pitchFamily="34" charset="0"/>
              </a:defRPr>
            </a:lvl2pPr>
            <a:lvl3pPr eaLnBrk="0" fontAlgn="base" hangingPunct="0">
              <a:spcBef>
                <a:spcPct val="0"/>
              </a:spcBef>
              <a:spcAft>
                <a:spcPct val="0"/>
              </a:spcAft>
              <a:tabLst>
                <a:tab pos="571500" algn="l"/>
              </a:tabLst>
              <a:defRPr>
                <a:solidFill>
                  <a:schemeClr val="tx1"/>
                </a:solidFill>
                <a:latin typeface="Arial" panose="020B0604020202020204" pitchFamily="34" charset="0"/>
              </a:defRPr>
            </a:lvl3pPr>
            <a:lvl4pPr eaLnBrk="0" fontAlgn="base" hangingPunct="0">
              <a:spcBef>
                <a:spcPct val="0"/>
              </a:spcBef>
              <a:spcAft>
                <a:spcPct val="0"/>
              </a:spcAft>
              <a:tabLst>
                <a:tab pos="571500" algn="l"/>
              </a:tabLst>
              <a:defRPr>
                <a:solidFill>
                  <a:schemeClr val="tx1"/>
                </a:solidFill>
                <a:latin typeface="Arial" panose="020B0604020202020204" pitchFamily="34" charset="0"/>
              </a:defRPr>
            </a:lvl4pPr>
            <a:lvl5pPr eaLnBrk="0" fontAlgn="base" hangingPunct="0">
              <a:spcBef>
                <a:spcPct val="0"/>
              </a:spcBef>
              <a:spcAft>
                <a:spcPct val="0"/>
              </a:spcAft>
              <a:tabLst>
                <a:tab pos="571500" algn="l"/>
              </a:tabLst>
              <a:defRPr>
                <a:solidFill>
                  <a:schemeClr val="tx1"/>
                </a:solidFill>
                <a:latin typeface="Arial" panose="020B0604020202020204" pitchFamily="34" charset="0"/>
              </a:defRPr>
            </a:lvl5pPr>
            <a:lvl6pPr eaLnBrk="0" fontAlgn="base" hangingPunct="0">
              <a:spcBef>
                <a:spcPct val="0"/>
              </a:spcBef>
              <a:spcAft>
                <a:spcPct val="0"/>
              </a:spcAft>
              <a:tabLst>
                <a:tab pos="571500" algn="l"/>
              </a:tabLst>
              <a:defRPr>
                <a:solidFill>
                  <a:schemeClr val="tx1"/>
                </a:solidFill>
                <a:latin typeface="Arial" panose="020B0604020202020204" pitchFamily="34" charset="0"/>
              </a:defRPr>
            </a:lvl6pPr>
            <a:lvl7pPr eaLnBrk="0" fontAlgn="base" hangingPunct="0">
              <a:spcBef>
                <a:spcPct val="0"/>
              </a:spcBef>
              <a:spcAft>
                <a:spcPct val="0"/>
              </a:spcAft>
              <a:tabLst>
                <a:tab pos="571500" algn="l"/>
              </a:tabLst>
              <a:defRPr>
                <a:solidFill>
                  <a:schemeClr val="tx1"/>
                </a:solidFill>
                <a:latin typeface="Arial" panose="020B0604020202020204" pitchFamily="34" charset="0"/>
              </a:defRPr>
            </a:lvl7pPr>
            <a:lvl8pPr eaLnBrk="0" fontAlgn="base" hangingPunct="0">
              <a:spcBef>
                <a:spcPct val="0"/>
              </a:spcBef>
              <a:spcAft>
                <a:spcPct val="0"/>
              </a:spcAft>
              <a:tabLst>
                <a:tab pos="571500" algn="l"/>
              </a:tabLst>
              <a:defRPr>
                <a:solidFill>
                  <a:schemeClr val="tx1"/>
                </a:solidFill>
                <a:latin typeface="Arial" panose="020B0604020202020204" pitchFamily="34" charset="0"/>
              </a:defRPr>
            </a:lvl8pPr>
            <a:lvl9pPr eaLnBrk="0" fontAlgn="base" hangingPunct="0">
              <a:spcBef>
                <a:spcPct val="0"/>
              </a:spcBef>
              <a:spcAft>
                <a:spcPct val="0"/>
              </a:spcAft>
              <a:tabLst>
                <a:tab pos="5715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endParaRPr kumimoji="0" lang="en-US" altLang="en-US" sz="1400" b="1"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1500" algn="l"/>
              </a:tabLst>
            </a:pPr>
            <a:endParaRPr lang="en-US" altLang="en-US" sz="2000" b="1" dirty="0">
              <a:solidFill>
                <a:schemeClr val="accent5"/>
              </a:solidFill>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en-US" sz="1600" b="1" i="0" u="none" strike="noStrike" cap="none" normalizeH="0" baseline="0" dirty="0">
                <a:ln>
                  <a:noFill/>
                </a:ln>
                <a:solidFill>
                  <a:schemeClr val="accent6"/>
                </a:solidFill>
                <a:effectLst/>
                <a:latin typeface="Arial" panose="020B0604020202020204" pitchFamily="34" charset="0"/>
                <a:ea typeface="Times New Roman" panose="02020603050405020304" pitchFamily="18" charset="0"/>
              </a:rPr>
              <a:t>SOFTWARE REQUIREMENTS: </a:t>
            </a:r>
          </a:p>
          <a:p>
            <a:pPr marL="0" marR="0" lvl="0" indent="0" algn="l" defTabSz="914400" rtl="0" eaLnBrk="0" fontAlgn="base" latinLnBrk="0" hangingPunct="0">
              <a:lnSpc>
                <a:spcPct val="100000"/>
              </a:lnSpc>
              <a:spcBef>
                <a:spcPct val="0"/>
              </a:spcBef>
              <a:spcAft>
                <a:spcPct val="0"/>
              </a:spcAft>
              <a:buClrTx/>
              <a:buSzTx/>
              <a:buFontTx/>
              <a:buNone/>
              <a:tabLst>
                <a:tab pos="571500" algn="l"/>
              </a:tabLst>
            </a:pPr>
            <a:endParaRPr kumimoji="0" lang="en-US" altLang="en-US" sz="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XP/ 7/8/10/RED HAT/LINUX</a:t>
            </a: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Connectivity          :     PHP</a:t>
            </a: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base               :     MYSQL</a:t>
            </a: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Web browser          :     MOZILLA or IE</a:t>
            </a: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Front end               :     HTML</a:t>
            </a: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Server                    :     XAMPP</a:t>
            </a: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endParaRPr lang="en-US" altLang="en-US" sz="1200" dirty="0">
              <a:solidFill>
                <a:schemeClr val="accent1">
                  <a:lumMod val="7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endParaRPr kumimoji="0" lang="en-US" altLang="en-US" sz="12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endParaRPr lang="en-US" altLang="en-US" sz="1200" dirty="0">
              <a:solidFill>
                <a:schemeClr val="accent1">
                  <a:lumMod val="7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endParaRPr kumimoji="0" lang="en-US" altLang="en-US" sz="12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endParaRPr lang="en-US" altLang="en-US" sz="1200" dirty="0">
              <a:solidFill>
                <a:schemeClr val="accent1">
                  <a:lumMod val="75000"/>
                </a:schemeClr>
              </a:solidFill>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endParaRPr kumimoji="0" lang="en-US" altLang="en-US" sz="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ea typeface="Times New Roman" panose="02020603050405020304" pitchFamily="18" charset="0"/>
              </a:rPr>
              <a:t> </a:t>
            </a:r>
            <a:r>
              <a:rPr kumimoji="0" lang="en-US" altLang="en-US" sz="1600" b="1" i="0" u="none" strike="noStrike" cap="none" normalizeH="0" baseline="0" dirty="0">
                <a:ln>
                  <a:noFill/>
                </a:ln>
                <a:solidFill>
                  <a:schemeClr val="accent6"/>
                </a:solidFill>
                <a:effectLst/>
                <a:latin typeface="Arial" panose="020B0604020202020204" pitchFamily="34" charset="0"/>
                <a:ea typeface="Times New Roman" panose="02020603050405020304" pitchFamily="18" charset="0"/>
              </a:rPr>
              <a:t>HARDWARE REQUIREMENTS:</a:t>
            </a:r>
          </a:p>
          <a:p>
            <a:pPr marL="0" marR="0" lvl="0" indent="0" algn="l" defTabSz="914400" rtl="0" eaLnBrk="0" fontAlgn="base" latinLnBrk="0" hangingPunct="0">
              <a:lnSpc>
                <a:spcPct val="100000"/>
              </a:lnSpc>
              <a:spcBef>
                <a:spcPct val="0"/>
              </a:spcBef>
              <a:spcAft>
                <a:spcPct val="0"/>
              </a:spcAft>
              <a:buClrTx/>
              <a:buSzTx/>
              <a:buFontTx/>
              <a:buNone/>
              <a:tabLst>
                <a:tab pos="571500" algn="l"/>
              </a:tabLst>
            </a:pPr>
            <a:endParaRPr kumimoji="0" lang="en-US" altLang="en-US" sz="800" b="0" i="0" u="none" strike="noStrike" cap="none" normalizeH="0" baseline="0" dirty="0">
              <a:ln>
                <a:noFill/>
              </a:ln>
              <a:solidFill>
                <a:schemeClr val="accent1">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Processor              :	PENTIUM-IV &amp; above.</a:t>
            </a: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RAM                     :	256MB &amp; above.</a:t>
            </a: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Hard Disk              :	20GB &amp; above.</a:t>
            </a:r>
            <a:endPar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r>
              <a:rPr kumimoji="0" lang="en-US" altLang="en-US" sz="1600" b="0" i="0" u="none"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Monitor</a:t>
            </a:r>
          </a:p>
          <a:p>
            <a:pPr marL="0" marR="0" lvl="0" indent="0" algn="l" defTabSz="914400" rtl="0" eaLnBrk="0" fontAlgn="base" latinLnBrk="0" hangingPunct="0">
              <a:lnSpc>
                <a:spcPct val="100000"/>
              </a:lnSpc>
              <a:spcBef>
                <a:spcPct val="0"/>
              </a:spcBef>
              <a:spcAft>
                <a:spcPct val="0"/>
              </a:spcAft>
              <a:buClrTx/>
              <a:buSzTx/>
              <a:buFontTx/>
              <a:buChar char="•"/>
              <a:tabLst>
                <a:tab pos="571500" algn="l"/>
              </a:tabLst>
            </a:pPr>
            <a:endParaRPr lang="en-US" altLang="en-US" sz="1200" dirty="0">
              <a:solidFill>
                <a:schemeClr val="accent1">
                  <a:lumMod val="75000"/>
                </a:schemeClr>
              </a:solidFill>
            </a:endParaRPr>
          </a:p>
          <a:p>
            <a:pPr marL="0" marR="0" lvl="0" indent="0" algn="l" defTabSz="914400" rtl="0" eaLnBrk="0" fontAlgn="base" latinLnBrk="0" hangingPunct="0">
              <a:lnSpc>
                <a:spcPct val="100000"/>
              </a:lnSpc>
              <a:spcBef>
                <a:spcPct val="0"/>
              </a:spcBef>
              <a:spcAft>
                <a:spcPct val="0"/>
              </a:spcAft>
              <a:buClrTx/>
              <a:buSzTx/>
              <a:tabLst>
                <a:tab pos="571500" algn="l"/>
              </a:tabLst>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369442148"/>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B364-CEBD-4C39-95A9-3DDDA550DE2E}"/>
              </a:ext>
            </a:extLst>
          </p:cNvPr>
          <p:cNvSpPr>
            <a:spLocks noGrp="1"/>
          </p:cNvSpPr>
          <p:nvPr>
            <p:ph type="title"/>
          </p:nvPr>
        </p:nvSpPr>
        <p:spPr>
          <a:xfrm>
            <a:off x="435636" y="266577"/>
            <a:ext cx="8534401" cy="1349159"/>
          </a:xfrm>
        </p:spPr>
        <p:txBody>
          <a:bodyPr>
            <a:normAutofit/>
          </a:bodyPr>
          <a:lstStyle/>
          <a:p>
            <a:r>
              <a:rPr lang="en-IN" u="sng" dirty="0">
                <a:solidFill>
                  <a:srgbClr val="FFFF00"/>
                </a:solidFill>
                <a:latin typeface="Arial Black" panose="020B0A04020102020204" pitchFamily="34" charset="0"/>
              </a:rPr>
              <a:t>Project layout</a:t>
            </a:r>
            <a:br>
              <a:rPr lang="en-IN" dirty="0">
                <a:solidFill>
                  <a:srgbClr val="FFFF00"/>
                </a:solidFill>
                <a:latin typeface="Arial Black" panose="020B0A04020102020204" pitchFamily="34" charset="0"/>
              </a:rPr>
            </a:br>
            <a:r>
              <a:rPr lang="en-IN" dirty="0">
                <a:solidFill>
                  <a:srgbClr val="FFFF00"/>
                </a:solidFill>
                <a:latin typeface="Arial Black" panose="020B0A04020102020204" pitchFamily="34" charset="0"/>
              </a:rPr>
              <a:t>           </a:t>
            </a:r>
            <a:r>
              <a:rPr lang="en-IN" sz="1600" u="sng" dirty="0">
                <a:latin typeface="Arial Black" panose="020B0A04020102020204" pitchFamily="34" charset="0"/>
              </a:rPr>
              <a:t>home:</a:t>
            </a:r>
            <a:endParaRPr lang="en-IN" sz="1600" u="sng" dirty="0"/>
          </a:p>
        </p:txBody>
      </p:sp>
      <p:pic>
        <p:nvPicPr>
          <p:cNvPr id="2050" name="Picture 2">
            <a:extLst>
              <a:ext uri="{FF2B5EF4-FFF2-40B4-BE49-F238E27FC236}">
                <a16:creationId xmlns:a16="http://schemas.microsoft.com/office/drawing/2014/main" id="{1F7C2667-EAE7-47D3-8954-8EEAB5DFA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300" y="1796704"/>
            <a:ext cx="10085032" cy="46396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8125253-7B8D-4FDA-B177-F2574CC36BD0}"/>
              </a:ext>
            </a:extLst>
          </p:cNvPr>
          <p:cNvSpPr>
            <a:spLocks noChangeArrowheads="1"/>
          </p:cNvSpPr>
          <p:nvPr/>
        </p:nvSpPr>
        <p:spPr bwMode="auto">
          <a:xfrm>
            <a:off x="1713390" y="62539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128445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B23C61EE-2B32-4108-ADD7-BCDF6A89E0ED}"/>
              </a:ext>
            </a:extLst>
          </p:cNvPr>
          <p:cNvSpPr>
            <a:spLocks noChangeArrowheads="1"/>
          </p:cNvSpPr>
          <p:nvPr/>
        </p:nvSpPr>
        <p:spPr bwMode="auto">
          <a:xfrm>
            <a:off x="1207363" y="526873"/>
            <a:ext cx="222735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ABOUT</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8">
            <a:extLst>
              <a:ext uri="{FF2B5EF4-FFF2-40B4-BE49-F238E27FC236}">
                <a16:creationId xmlns:a16="http://schemas.microsoft.com/office/drawing/2014/main" id="{FE7819FC-3563-4F3F-8CF7-89AF47E9F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636" y="967802"/>
            <a:ext cx="10759736" cy="55715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a:extLst>
              <a:ext uri="{FF2B5EF4-FFF2-40B4-BE49-F238E27FC236}">
                <a16:creationId xmlns:a16="http://schemas.microsoft.com/office/drawing/2014/main" id="{A1F1AEEE-B9A7-49F2-8435-B0FB4029BC9C}"/>
              </a:ext>
            </a:extLst>
          </p:cNvPr>
          <p:cNvSpPr>
            <a:spLocks noChangeArrowheads="1"/>
          </p:cNvSpPr>
          <p:nvPr/>
        </p:nvSpPr>
        <p:spPr bwMode="auto">
          <a:xfrm>
            <a:off x="1207363" y="3005863"/>
            <a:ext cx="2227352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832733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71AE-BF75-42CC-A1BD-BBA79BD785CA}"/>
              </a:ext>
            </a:extLst>
          </p:cNvPr>
          <p:cNvSpPr>
            <a:spLocks noGrp="1"/>
          </p:cNvSpPr>
          <p:nvPr>
            <p:ph type="ctrTitle"/>
          </p:nvPr>
        </p:nvSpPr>
        <p:spPr>
          <a:xfrm>
            <a:off x="533518" y="586380"/>
            <a:ext cx="8825658" cy="612105"/>
          </a:xfrm>
        </p:spPr>
        <p:txBody>
          <a:bodyPr>
            <a:normAutofit fontScale="90000"/>
          </a:bodyPr>
          <a:lstStyle/>
          <a:p>
            <a:r>
              <a:rPr lang="en-US" sz="3600" b="1" u="sng" dirty="0">
                <a:effectLst>
                  <a:outerShdw blurRad="38100" dist="38100" dir="2700000" algn="tl">
                    <a:srgbClr val="000000">
                      <a:alpha val="43137"/>
                    </a:srgbClr>
                  </a:outerShdw>
                </a:effectLst>
                <a:latin typeface="Arial Black" panose="020B0A04020102020204" pitchFamily="34" charset="0"/>
              </a:rPr>
              <a:t>Contents</a:t>
            </a:r>
            <a:endParaRPr lang="en-IN" sz="3600" b="1" u="sng" dirty="0">
              <a:effectLst>
                <a:outerShdw blurRad="38100" dist="38100" dir="2700000" algn="tl">
                  <a:srgbClr val="000000">
                    <a:alpha val="43137"/>
                  </a:srgbClr>
                </a:outerShdw>
              </a:effectLst>
              <a:latin typeface="Arial Black" panose="020B0A04020102020204" pitchFamily="34" charset="0"/>
            </a:endParaRPr>
          </a:p>
        </p:txBody>
      </p:sp>
      <p:sp>
        <p:nvSpPr>
          <p:cNvPr id="3" name="Subtitle 2">
            <a:extLst>
              <a:ext uri="{FF2B5EF4-FFF2-40B4-BE49-F238E27FC236}">
                <a16:creationId xmlns:a16="http://schemas.microsoft.com/office/drawing/2014/main" id="{2CD40B41-E556-4D1A-9296-F9D00A352228}"/>
              </a:ext>
            </a:extLst>
          </p:cNvPr>
          <p:cNvSpPr>
            <a:spLocks noGrp="1"/>
          </p:cNvSpPr>
          <p:nvPr>
            <p:ph type="subTitle" idx="1"/>
          </p:nvPr>
        </p:nvSpPr>
        <p:spPr>
          <a:xfrm>
            <a:off x="533518" y="1315543"/>
            <a:ext cx="8825658" cy="5316076"/>
          </a:xfrm>
        </p:spPr>
        <p:txBody>
          <a:bodyPr>
            <a:normAutofit/>
          </a:bodyPr>
          <a:lstStyle/>
          <a:p>
            <a:pPr marL="342900" indent="-342900">
              <a:buFont typeface="Wingdings" panose="05000000000000000000" pitchFamily="2" charset="2"/>
              <a:buChar char="v"/>
            </a:pPr>
            <a:r>
              <a:rPr lang="en-US" sz="1400" dirty="0">
                <a:solidFill>
                  <a:srgbClr val="FFFF00"/>
                </a:solidFill>
                <a:latin typeface="Arial Black" panose="020B0A04020102020204" pitchFamily="34" charset="0"/>
              </a:rPr>
              <a:t>Introduction to training institute.</a:t>
            </a:r>
          </a:p>
          <a:p>
            <a:pPr marL="342900" indent="-342900">
              <a:buFont typeface="Wingdings" panose="05000000000000000000" pitchFamily="2" charset="2"/>
              <a:buChar char="v"/>
            </a:pPr>
            <a:r>
              <a:rPr lang="en-US" sz="1400" dirty="0">
                <a:solidFill>
                  <a:srgbClr val="FFFF00"/>
                </a:solidFill>
                <a:latin typeface="Arial Black" panose="020B0A04020102020204" pitchFamily="34" charset="0"/>
              </a:rPr>
              <a:t>Introduction to project</a:t>
            </a:r>
          </a:p>
          <a:p>
            <a:pPr marL="342900" indent="-342900">
              <a:buFont typeface="Wingdings" panose="05000000000000000000" pitchFamily="2" charset="2"/>
              <a:buChar char="v"/>
            </a:pPr>
            <a:r>
              <a:rPr lang="en-US" sz="1400" dirty="0">
                <a:solidFill>
                  <a:srgbClr val="FFFF00"/>
                </a:solidFill>
                <a:latin typeface="Arial Black" panose="020B0A04020102020204" pitchFamily="34" charset="0"/>
              </a:rPr>
              <a:t>Objectives of project</a:t>
            </a:r>
          </a:p>
          <a:p>
            <a:pPr marL="342900" indent="-342900">
              <a:buFont typeface="Wingdings" panose="05000000000000000000" pitchFamily="2" charset="2"/>
              <a:buChar char="v"/>
            </a:pPr>
            <a:r>
              <a:rPr lang="en-US" sz="1400" dirty="0">
                <a:solidFill>
                  <a:srgbClr val="FFFF00"/>
                </a:solidFill>
                <a:latin typeface="Arial Black" panose="020B0A04020102020204" pitchFamily="34" charset="0"/>
              </a:rPr>
              <a:t>Why this project</a:t>
            </a:r>
          </a:p>
          <a:p>
            <a:pPr marL="342900" indent="-342900">
              <a:buFont typeface="Wingdings" panose="05000000000000000000" pitchFamily="2" charset="2"/>
              <a:buChar char="v"/>
            </a:pPr>
            <a:r>
              <a:rPr lang="en-US" sz="1400" dirty="0">
                <a:solidFill>
                  <a:srgbClr val="FFFF00"/>
                </a:solidFill>
                <a:latin typeface="Arial Black" panose="020B0A04020102020204" pitchFamily="34" charset="0"/>
              </a:rPr>
              <a:t>Modules of project</a:t>
            </a:r>
          </a:p>
          <a:p>
            <a:pPr marL="342900" indent="-342900">
              <a:buFont typeface="Wingdings" panose="05000000000000000000" pitchFamily="2" charset="2"/>
              <a:buChar char="v"/>
            </a:pPr>
            <a:r>
              <a:rPr lang="en-US" sz="1400" dirty="0">
                <a:solidFill>
                  <a:srgbClr val="FFFF00"/>
                </a:solidFill>
                <a:latin typeface="Arial Black" panose="020B0A04020102020204" pitchFamily="34" charset="0"/>
              </a:rPr>
              <a:t>Highlights of project</a:t>
            </a:r>
          </a:p>
          <a:p>
            <a:pPr marL="342900" indent="-342900">
              <a:buFont typeface="Wingdings" panose="05000000000000000000" pitchFamily="2" charset="2"/>
              <a:buChar char="v"/>
            </a:pPr>
            <a:r>
              <a:rPr lang="en-US" sz="1400" dirty="0">
                <a:solidFill>
                  <a:srgbClr val="FFFF00"/>
                </a:solidFill>
                <a:latin typeface="Arial Black" panose="020B0A04020102020204" pitchFamily="34" charset="0"/>
              </a:rPr>
              <a:t>Module features</a:t>
            </a:r>
          </a:p>
          <a:p>
            <a:pPr marL="342900" indent="-342900">
              <a:buFont typeface="Wingdings" panose="05000000000000000000" pitchFamily="2" charset="2"/>
              <a:buChar char="v"/>
            </a:pPr>
            <a:r>
              <a:rPr lang="en-IN" sz="1400" dirty="0">
                <a:solidFill>
                  <a:srgbClr val="FFFF00"/>
                </a:solidFill>
                <a:latin typeface="Arial Black" panose="020B0A04020102020204" pitchFamily="34" charset="0"/>
              </a:rPr>
              <a:t>Operational structure</a:t>
            </a:r>
          </a:p>
          <a:p>
            <a:pPr marL="342900" indent="-342900">
              <a:buFont typeface="Wingdings" panose="05000000000000000000" pitchFamily="2" charset="2"/>
              <a:buChar char="v"/>
            </a:pPr>
            <a:r>
              <a:rPr lang="en-IN" sz="1400" dirty="0">
                <a:solidFill>
                  <a:srgbClr val="FFFF00"/>
                </a:solidFill>
                <a:latin typeface="Arial Black" panose="020B0A04020102020204" pitchFamily="34" charset="0"/>
              </a:rPr>
              <a:t>Background information</a:t>
            </a:r>
            <a:endParaRPr lang="en-IN" sz="1100" dirty="0">
              <a:solidFill>
                <a:srgbClr val="FFFF00"/>
              </a:solidFill>
              <a:latin typeface="Arial Black" panose="020B0A04020102020204" pitchFamily="34" charset="0"/>
            </a:endParaRPr>
          </a:p>
          <a:p>
            <a:pPr marL="342900" indent="-342900">
              <a:buFont typeface="Wingdings" panose="05000000000000000000" pitchFamily="2" charset="2"/>
              <a:buChar char="v"/>
            </a:pPr>
            <a:r>
              <a:rPr lang="en-IN" sz="1400" dirty="0">
                <a:solidFill>
                  <a:srgbClr val="FFFF00"/>
                </a:solidFill>
                <a:latin typeface="Arial Black" panose="020B0A04020102020204" pitchFamily="34" charset="0"/>
              </a:rPr>
              <a:t>Requirement specifications</a:t>
            </a:r>
          </a:p>
          <a:p>
            <a:pPr marL="342900" indent="-342900">
              <a:buFont typeface="Wingdings" panose="05000000000000000000" pitchFamily="2" charset="2"/>
              <a:buChar char="v"/>
            </a:pPr>
            <a:r>
              <a:rPr lang="en-IN" sz="1400" dirty="0">
                <a:solidFill>
                  <a:srgbClr val="FFFF00"/>
                </a:solidFill>
                <a:latin typeface="Arial Black" panose="020B0A04020102020204" pitchFamily="34" charset="0"/>
              </a:rPr>
              <a:t>Project layout</a:t>
            </a:r>
          </a:p>
          <a:p>
            <a:pPr marL="342900" indent="-342900">
              <a:buFont typeface="Wingdings" panose="05000000000000000000" pitchFamily="2" charset="2"/>
              <a:buChar char="v"/>
            </a:pPr>
            <a:r>
              <a:rPr lang="en-IN" sz="1400" dirty="0">
                <a:solidFill>
                  <a:srgbClr val="FFFF00"/>
                </a:solidFill>
                <a:latin typeface="Arial Black" panose="020B0A04020102020204" pitchFamily="34" charset="0"/>
              </a:rPr>
              <a:t>Conclusions and enhancements</a:t>
            </a:r>
          </a:p>
          <a:p>
            <a:pPr marL="342900" indent="-342900">
              <a:buFont typeface="Wingdings" panose="05000000000000000000" pitchFamily="2" charset="2"/>
              <a:buChar char="v"/>
            </a:pPr>
            <a:r>
              <a:rPr lang="en-IN" sz="1400" dirty="0">
                <a:solidFill>
                  <a:srgbClr val="FFFF00"/>
                </a:solidFill>
                <a:latin typeface="Arial Black" panose="020B0A04020102020204" pitchFamily="34" charset="0"/>
              </a:rPr>
              <a:t>References</a:t>
            </a:r>
          </a:p>
          <a:p>
            <a:pPr marL="342900" indent="-342900">
              <a:buFont typeface="Wingdings" panose="05000000000000000000" pitchFamily="2" charset="2"/>
              <a:buChar char="v"/>
            </a:pPr>
            <a:endParaRPr lang="en-IN" dirty="0">
              <a:solidFill>
                <a:srgbClr val="FFFF00"/>
              </a:solidFill>
            </a:endParaRPr>
          </a:p>
        </p:txBody>
      </p:sp>
    </p:spTree>
    <p:extLst>
      <p:ext uri="{BB962C8B-B14F-4D97-AF65-F5344CB8AC3E}">
        <p14:creationId xmlns:p14="http://schemas.microsoft.com/office/powerpoint/2010/main" val="380162245"/>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872E75C-A253-4A2F-8CA8-7E4659F4DC43}"/>
              </a:ext>
            </a:extLst>
          </p:cNvPr>
          <p:cNvSpPr>
            <a:spLocks noChangeArrowheads="1"/>
          </p:cNvSpPr>
          <p:nvPr/>
        </p:nvSpPr>
        <p:spPr bwMode="auto">
          <a:xfrm>
            <a:off x="734289" y="583167"/>
            <a:ext cx="189884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REGISTRATION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4">
            <a:extLst>
              <a:ext uri="{FF2B5EF4-FFF2-40B4-BE49-F238E27FC236}">
                <a16:creationId xmlns:a16="http://schemas.microsoft.com/office/drawing/2014/main" id="{982424D2-4C87-4562-8F9F-B0E64D096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54" y="1183331"/>
            <a:ext cx="10741891" cy="52359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E60953B-41E5-4DF8-94F3-90F4E2996F43}"/>
              </a:ext>
            </a:extLst>
          </p:cNvPr>
          <p:cNvSpPr>
            <a:spLocks noChangeArrowheads="1"/>
          </p:cNvSpPr>
          <p:nvPr/>
        </p:nvSpPr>
        <p:spPr bwMode="auto">
          <a:xfrm>
            <a:off x="3841982" y="3199323"/>
            <a:ext cx="18988466" cy="53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10416791"/>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7E0F99-B685-434E-A9EF-E2958F488C89}"/>
              </a:ext>
            </a:extLst>
          </p:cNvPr>
          <p:cNvSpPr>
            <a:spLocks noChangeArrowheads="1"/>
          </p:cNvSpPr>
          <p:nvPr/>
        </p:nvSpPr>
        <p:spPr bwMode="auto">
          <a:xfrm>
            <a:off x="798990" y="242786"/>
            <a:ext cx="219817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1" i="0" u="sng" strike="noStrike" cap="none" normalizeH="0" baseline="0" dirty="0">
                <a:ln>
                  <a:noFill/>
                </a:ln>
                <a:effectLst/>
                <a:latin typeface="Arial" panose="020B0604020202020204" pitchFamily="34" charset="0"/>
                <a:ea typeface="Times New Roman" panose="02020603050405020304" pitchFamily="18" charset="0"/>
              </a:rPr>
              <a:t>AFTER</a:t>
            </a:r>
            <a:r>
              <a:rPr kumimoji="0" lang="en-US" altLang="en-US" b="0" i="0" u="sng"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b="1" i="0" u="sng" strike="noStrike" cap="none" normalizeH="0" baseline="0" dirty="0">
                <a:ln>
                  <a:noFill/>
                </a:ln>
                <a:effectLst/>
                <a:latin typeface="Arial" panose="020B0604020202020204" pitchFamily="34" charset="0"/>
                <a:ea typeface="Times New Roman" panose="02020603050405020304" pitchFamily="18" charset="0"/>
              </a:rPr>
              <a:t>REGISTRATION </a:t>
            </a:r>
            <a:endParaRPr kumimoji="0" lang="en-US" altLang="en-US" b="0" i="0" u="sng"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15">
            <a:extLst>
              <a:ext uri="{FF2B5EF4-FFF2-40B4-BE49-F238E27FC236}">
                <a16:creationId xmlns:a16="http://schemas.microsoft.com/office/drawing/2014/main" id="{7580547D-6F4A-431F-8845-148490F14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131" y="1085450"/>
            <a:ext cx="10564427" cy="48950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15EBE04-9EB2-491D-88DD-4E798FFB2B44}"/>
              </a:ext>
            </a:extLst>
          </p:cNvPr>
          <p:cNvSpPr>
            <a:spLocks noChangeArrowheads="1"/>
          </p:cNvSpPr>
          <p:nvPr/>
        </p:nvSpPr>
        <p:spPr bwMode="auto">
          <a:xfrm>
            <a:off x="798990" y="2867826"/>
            <a:ext cx="219817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6557752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B57ED4E-E6FD-4E9B-B7E9-A92FB1C9B34E}"/>
              </a:ext>
            </a:extLst>
          </p:cNvPr>
          <p:cNvSpPr>
            <a:spLocks noChangeArrowheads="1"/>
          </p:cNvSpPr>
          <p:nvPr/>
        </p:nvSpPr>
        <p:spPr bwMode="auto">
          <a:xfrm>
            <a:off x="1190146" y="344192"/>
            <a:ext cx="198695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STUDENT LOGIN PAGE </a:t>
            </a: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16">
            <a:extLst>
              <a:ext uri="{FF2B5EF4-FFF2-40B4-BE49-F238E27FC236}">
                <a16:creationId xmlns:a16="http://schemas.microsoft.com/office/drawing/2014/main" id="{8A95010D-DC90-4648-AC8D-A14784C27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764" y="1004143"/>
            <a:ext cx="10178472" cy="46023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943D504-F852-4177-ABC0-D55C4F586187}"/>
              </a:ext>
            </a:extLst>
          </p:cNvPr>
          <p:cNvSpPr>
            <a:spLocks noChangeArrowheads="1"/>
          </p:cNvSpPr>
          <p:nvPr/>
        </p:nvSpPr>
        <p:spPr bwMode="auto">
          <a:xfrm>
            <a:off x="1633492" y="3694926"/>
            <a:ext cx="1986959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9061345"/>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C6D1275-1914-4C4D-82D1-3F05FE087307}"/>
              </a:ext>
            </a:extLst>
          </p:cNvPr>
          <p:cNvSpPr>
            <a:spLocks noChangeArrowheads="1"/>
          </p:cNvSpPr>
          <p:nvPr/>
        </p:nvSpPr>
        <p:spPr bwMode="auto">
          <a:xfrm>
            <a:off x="800584" y="261034"/>
            <a:ext cx="196666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AFTER LOGIN</a:t>
            </a:r>
            <a:endParaRPr kumimoji="0" lang="en-US" altLang="en-US"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17">
            <a:extLst>
              <a:ext uri="{FF2B5EF4-FFF2-40B4-BE49-F238E27FC236}">
                <a16:creationId xmlns:a16="http://schemas.microsoft.com/office/drawing/2014/main" id="{356A18D5-2AED-408D-B1DD-D50497C02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269" y="979053"/>
            <a:ext cx="9757276" cy="54054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E270375-CB42-4CF6-9377-BED95888E46C}"/>
              </a:ext>
            </a:extLst>
          </p:cNvPr>
          <p:cNvSpPr>
            <a:spLocks noChangeArrowheads="1"/>
          </p:cNvSpPr>
          <p:nvPr/>
        </p:nvSpPr>
        <p:spPr bwMode="auto">
          <a:xfrm>
            <a:off x="2176802" y="3619880"/>
            <a:ext cx="1966664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6009023"/>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97A2944-D8C1-4AEF-847E-98EBA4AF24FA}"/>
              </a:ext>
            </a:extLst>
          </p:cNvPr>
          <p:cNvSpPr>
            <a:spLocks noChangeArrowheads="1"/>
          </p:cNvSpPr>
          <p:nvPr/>
        </p:nvSpPr>
        <p:spPr bwMode="auto">
          <a:xfrm>
            <a:off x="1085407" y="297297"/>
            <a:ext cx="2081258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FACULTY LOGIN PAGE</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19">
            <a:extLst>
              <a:ext uri="{FF2B5EF4-FFF2-40B4-BE49-F238E27FC236}">
                <a16:creationId xmlns:a16="http://schemas.microsoft.com/office/drawing/2014/main" id="{AC58FDA5-1AD9-49C5-96FD-08FF458C3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407" y="882072"/>
            <a:ext cx="9587883" cy="54078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4CC4716-7157-4489-911C-3DEF54590FCE}"/>
              </a:ext>
            </a:extLst>
          </p:cNvPr>
          <p:cNvSpPr>
            <a:spLocks noChangeArrowheads="1"/>
          </p:cNvSpPr>
          <p:nvPr/>
        </p:nvSpPr>
        <p:spPr bwMode="auto">
          <a:xfrm>
            <a:off x="1334939" y="2564246"/>
            <a:ext cx="2081258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11827452"/>
      </p:ext>
    </p:extLst>
  </p:cSld>
  <p:clrMapOvr>
    <a:masterClrMapping/>
  </p:clrMapOvr>
  <mc:AlternateContent xmlns:mc="http://schemas.openxmlformats.org/markup-compatibility/2006" xmlns:p14="http://schemas.microsoft.com/office/powerpoint/2010/main">
    <mc:Choice Requires="p14">
      <p:transition spd="slow" p14:dur="1500">
        <p14:ripple dir="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76C84A6-03A9-4E5C-B662-806E392BE33D}"/>
              </a:ext>
            </a:extLst>
          </p:cNvPr>
          <p:cNvSpPr>
            <a:spLocks noChangeArrowheads="1"/>
          </p:cNvSpPr>
          <p:nvPr/>
        </p:nvSpPr>
        <p:spPr bwMode="auto">
          <a:xfrm>
            <a:off x="840509" y="419587"/>
            <a:ext cx="2295109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AFTER LOGIN </a:t>
            </a:r>
            <a:r>
              <a:rPr kumimoji="0" lang="en-US" altLang="en-US" sz="16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600" b="0" i="0" u="sng"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Picture 18">
            <a:extLst>
              <a:ext uri="{FF2B5EF4-FFF2-40B4-BE49-F238E27FC236}">
                <a16:creationId xmlns:a16="http://schemas.microsoft.com/office/drawing/2014/main" id="{D8400D61-2439-4330-931F-925460FDD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73" y="1154545"/>
            <a:ext cx="10160000" cy="51333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94B28F2-C0AC-40D8-BF48-EA9C152870B6}"/>
              </a:ext>
            </a:extLst>
          </p:cNvPr>
          <p:cNvSpPr>
            <a:spLocks noChangeArrowheads="1"/>
          </p:cNvSpPr>
          <p:nvPr/>
        </p:nvSpPr>
        <p:spPr bwMode="auto">
          <a:xfrm>
            <a:off x="0" y="2817039"/>
            <a:ext cx="2295109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97969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E03B188-2245-4878-BEE4-2DFFB601F0E1}"/>
              </a:ext>
            </a:extLst>
          </p:cNvPr>
          <p:cNvSpPr>
            <a:spLocks noChangeArrowheads="1"/>
          </p:cNvSpPr>
          <p:nvPr/>
        </p:nvSpPr>
        <p:spPr bwMode="auto">
          <a:xfrm>
            <a:off x="1357746" y="388321"/>
            <a:ext cx="1784396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ADMIN LOGIN PAGE</a:t>
            </a:r>
            <a:r>
              <a:rPr kumimoji="0" lang="en-US" altLang="en-US" sz="1600" b="0"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7" name="Picture 20">
            <a:extLst>
              <a:ext uri="{FF2B5EF4-FFF2-40B4-BE49-F238E27FC236}">
                <a16:creationId xmlns:a16="http://schemas.microsoft.com/office/drawing/2014/main" id="{4AA8FDCD-C5A6-4B92-B9B2-81E3D6469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746" y="1159836"/>
            <a:ext cx="9402618" cy="48814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9D55A6E-1311-41A4-933E-DB6374EF02BB}"/>
              </a:ext>
            </a:extLst>
          </p:cNvPr>
          <p:cNvSpPr>
            <a:spLocks noChangeArrowheads="1"/>
          </p:cNvSpPr>
          <p:nvPr/>
        </p:nvSpPr>
        <p:spPr bwMode="auto">
          <a:xfrm>
            <a:off x="0" y="3230176"/>
            <a:ext cx="178439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4712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8FE3B45-29EC-4D20-B1A0-7FB2A0A0276D}"/>
              </a:ext>
            </a:extLst>
          </p:cNvPr>
          <p:cNvSpPr>
            <a:spLocks noChangeArrowheads="1"/>
          </p:cNvSpPr>
          <p:nvPr/>
        </p:nvSpPr>
        <p:spPr bwMode="auto">
          <a:xfrm>
            <a:off x="1012054" y="426853"/>
            <a:ext cx="213071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AFTER LOGIN</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1" name="Picture 21">
            <a:extLst>
              <a:ext uri="{FF2B5EF4-FFF2-40B4-BE49-F238E27FC236}">
                <a16:creationId xmlns:a16="http://schemas.microsoft.com/office/drawing/2014/main" id="{24A35034-5A8C-459F-9B90-A90F918BA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50" y="1358297"/>
            <a:ext cx="9774315" cy="46785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610B532-62A6-4A4A-8915-B2844175F663}"/>
              </a:ext>
            </a:extLst>
          </p:cNvPr>
          <p:cNvSpPr>
            <a:spLocks noChangeArrowheads="1"/>
          </p:cNvSpPr>
          <p:nvPr/>
        </p:nvSpPr>
        <p:spPr bwMode="auto">
          <a:xfrm>
            <a:off x="0" y="2911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996177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9DD0E55-D180-4577-B8E0-5AC6741A21E2}"/>
              </a:ext>
            </a:extLst>
          </p:cNvPr>
          <p:cNvSpPr>
            <a:spLocks noChangeArrowheads="1"/>
          </p:cNvSpPr>
          <p:nvPr/>
        </p:nvSpPr>
        <p:spPr bwMode="auto">
          <a:xfrm>
            <a:off x="1136342" y="435729"/>
            <a:ext cx="263629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MANAGE FACULTY</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5" name="Picture 22">
            <a:extLst>
              <a:ext uri="{FF2B5EF4-FFF2-40B4-BE49-F238E27FC236}">
                <a16:creationId xmlns:a16="http://schemas.microsoft.com/office/drawing/2014/main" id="{A4A1DC70-6B89-45CE-BBDC-EBED7AC61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342" y="1358284"/>
            <a:ext cx="9863091" cy="44299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D91CD18-2BB9-4B92-82A1-28A49B237388}"/>
              </a:ext>
            </a:extLst>
          </p:cNvPr>
          <p:cNvSpPr>
            <a:spLocks noChangeArrowheads="1"/>
          </p:cNvSpPr>
          <p:nvPr/>
        </p:nvSpPr>
        <p:spPr bwMode="auto">
          <a:xfrm>
            <a:off x="0" y="2811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1933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A3140AA-0947-4EBC-86BD-AFAD12D22CF7}"/>
              </a:ext>
            </a:extLst>
          </p:cNvPr>
          <p:cNvSpPr>
            <a:spLocks noChangeArrowheads="1"/>
          </p:cNvSpPr>
          <p:nvPr/>
        </p:nvSpPr>
        <p:spPr bwMode="auto">
          <a:xfrm>
            <a:off x="1260629" y="488995"/>
            <a:ext cx="211788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MANAGE STUDENT</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89" name="Picture 23">
            <a:extLst>
              <a:ext uri="{FF2B5EF4-FFF2-40B4-BE49-F238E27FC236}">
                <a16:creationId xmlns:a16="http://schemas.microsoft.com/office/drawing/2014/main" id="{1EDD948C-A28A-448F-B887-7661437BB8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0" y="1549154"/>
            <a:ext cx="9161756" cy="45675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1BBC978-E05C-420D-94DA-0245F2DFAD1A}"/>
              </a:ext>
            </a:extLst>
          </p:cNvPr>
          <p:cNvSpPr>
            <a:spLocks noChangeArrowheads="1"/>
          </p:cNvSpPr>
          <p:nvPr/>
        </p:nvSpPr>
        <p:spPr bwMode="auto">
          <a:xfrm>
            <a:off x="0" y="3368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5848540"/>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2E48-6169-40DE-8011-A5F3B77069F7}"/>
              </a:ext>
            </a:extLst>
          </p:cNvPr>
          <p:cNvSpPr>
            <a:spLocks noGrp="1"/>
          </p:cNvSpPr>
          <p:nvPr>
            <p:ph type="ctrTitle"/>
          </p:nvPr>
        </p:nvSpPr>
        <p:spPr>
          <a:xfrm>
            <a:off x="684212" y="685800"/>
            <a:ext cx="8001000" cy="752384"/>
          </a:xfrm>
        </p:spPr>
        <p:txBody>
          <a:bodyPr>
            <a:normAutofit fontScale="90000"/>
          </a:bodyPr>
          <a:lstStyle/>
          <a:p>
            <a:r>
              <a:rPr lang="en-US" sz="3200" b="1" u="sng" dirty="0">
                <a:solidFill>
                  <a:srgbClr val="7030A0"/>
                </a:solidFill>
                <a:latin typeface="Times New Roman" panose="02020603050405020304" pitchFamily="18" charset="0"/>
                <a:cs typeface="Times New Roman" panose="02020603050405020304" pitchFamily="18" charset="0"/>
              </a:rPr>
              <a:t>Introduction to training institute </a:t>
            </a:r>
            <a:endParaRPr lang="en-IN" sz="3200" b="1" u="sng" dirty="0">
              <a:solidFill>
                <a:srgbClr val="7030A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556BCCD-B94B-41DD-B696-BD675AEDA85F}"/>
              </a:ext>
            </a:extLst>
          </p:cNvPr>
          <p:cNvSpPr>
            <a:spLocks noGrp="1"/>
          </p:cNvSpPr>
          <p:nvPr>
            <p:ph type="subTitle" idx="1"/>
          </p:nvPr>
        </p:nvSpPr>
        <p:spPr>
          <a:xfrm>
            <a:off x="684211" y="1757615"/>
            <a:ext cx="10040013" cy="4598797"/>
          </a:xfrm>
        </p:spPr>
        <p:txBody>
          <a:bodyPr>
            <a:normAutofit fontScale="92500" lnSpcReduction="20000"/>
          </a:bodyPr>
          <a:lstStyle/>
          <a:p>
            <a:r>
              <a:rPr lang="en-US" b="1" dirty="0"/>
              <a:t>Alpha in K P Road, Anantnag</a:t>
            </a:r>
          </a:p>
          <a:p>
            <a:endParaRPr lang="en-IN" b="1" dirty="0"/>
          </a:p>
          <a:p>
            <a:r>
              <a:rPr lang="en-US" dirty="0"/>
              <a:t>Alpha computer Training Institutes is one of the highly recognized training </a:t>
            </a:r>
            <a:r>
              <a:rPr lang="en-US" dirty="0" err="1"/>
              <a:t>centres</a:t>
            </a:r>
            <a:r>
              <a:rPr lang="en-US" dirty="0"/>
              <a:t> in this Anantnag city and was established in 2008. It has been playing a pivotal role ever since its establishment by enabling the students to have easy access to rich learning programs. It has been constantly empowering the students by helping them identify the uniqueness of their courses and curriculum while at the same time making them understand as to how to use these courses to their best advantage.</a:t>
            </a:r>
          </a:p>
          <a:p>
            <a:endParaRPr lang="en-US" sz="2000" b="1" dirty="0">
              <a:latin typeface="Arial Black" panose="020B0A04020102020204" pitchFamily="34" charset="0"/>
            </a:endParaRPr>
          </a:p>
          <a:p>
            <a:r>
              <a:rPr lang="en-US" sz="2000" b="1" dirty="0">
                <a:latin typeface="Arial Black" panose="020B0A04020102020204" pitchFamily="34" charset="0"/>
              </a:rPr>
              <a:t>Services Offered: </a:t>
            </a:r>
          </a:p>
          <a:p>
            <a:r>
              <a:rPr lang="en-US" dirty="0"/>
              <a:t>Alpha  enjoys a good infrastructure. The facility is endowed with a conducive learning and knowledge sharing environment. Students have convenient access to essential learning tools and study materials. The faculty team is very approachable; always keen to help and support whenever a student needs that. Each of them is very passionate about teaching and mentoring. </a:t>
            </a:r>
          </a:p>
          <a:p>
            <a:endParaRPr lang="en-IN" sz="2000" b="1" dirty="0">
              <a:latin typeface="Arial Black" panose="020B0A04020102020204" pitchFamily="34" charset="0"/>
            </a:endParaRPr>
          </a:p>
        </p:txBody>
      </p:sp>
    </p:spTree>
    <p:extLst>
      <p:ext uri="{BB962C8B-B14F-4D97-AF65-F5344CB8AC3E}">
        <p14:creationId xmlns:p14="http://schemas.microsoft.com/office/powerpoint/2010/main" val="1326036679"/>
      </p:ext>
    </p:extLst>
  </p:cSld>
  <p:clrMapOvr>
    <a:masterClrMapping/>
  </p:clrMapOvr>
  <p:transition spd="slow">
    <p:wheel spokes="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3644FED-B951-4459-A1E4-5144948E5AC0}"/>
              </a:ext>
            </a:extLst>
          </p:cNvPr>
          <p:cNvSpPr>
            <a:spLocks noChangeArrowheads="1"/>
          </p:cNvSpPr>
          <p:nvPr/>
        </p:nvSpPr>
        <p:spPr bwMode="auto">
          <a:xfrm>
            <a:off x="1358283" y="606624"/>
            <a:ext cx="131959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FEEDBACK</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3" name="Picture 24">
            <a:extLst>
              <a:ext uri="{FF2B5EF4-FFF2-40B4-BE49-F238E27FC236}">
                <a16:creationId xmlns:a16="http://schemas.microsoft.com/office/drawing/2014/main" id="{4EFB7EE7-21B5-4AE5-9728-4FA1A519E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242" y="1455938"/>
            <a:ext cx="9552372" cy="45364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DFEDACD2-FA2E-46CF-80BA-CBA16AA52ACA}"/>
              </a:ext>
            </a:extLst>
          </p:cNvPr>
          <p:cNvSpPr>
            <a:spLocks noChangeArrowheads="1"/>
          </p:cNvSpPr>
          <p:nvPr/>
        </p:nvSpPr>
        <p:spPr bwMode="auto">
          <a:xfrm>
            <a:off x="0" y="3216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671795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11612C6-6CCA-4EA5-B40C-3E3B50A6651D}"/>
              </a:ext>
            </a:extLst>
          </p:cNvPr>
          <p:cNvSpPr>
            <a:spLocks noChangeArrowheads="1"/>
          </p:cNvSpPr>
          <p:nvPr/>
        </p:nvSpPr>
        <p:spPr bwMode="auto">
          <a:xfrm>
            <a:off x="1074198" y="559208"/>
            <a:ext cx="1511119"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CONTACT US</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337" name="Picture 25">
            <a:extLst>
              <a:ext uri="{FF2B5EF4-FFF2-40B4-BE49-F238E27FC236}">
                <a16:creationId xmlns:a16="http://schemas.microsoft.com/office/drawing/2014/main" id="{CE656FE2-FBBA-43D9-9E1F-769349D43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161" y="1340528"/>
            <a:ext cx="9845336" cy="48383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BE7CA880-ABD8-437F-B2CC-BA866A83C4D7}"/>
              </a:ext>
            </a:extLst>
          </p:cNvPr>
          <p:cNvSpPr>
            <a:spLocks noChangeArrowheads="1"/>
          </p:cNvSpPr>
          <p:nvPr/>
        </p:nvSpPr>
        <p:spPr bwMode="auto">
          <a:xfrm>
            <a:off x="0" y="2582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154168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86B5001-C50E-448A-A008-77042D86DB0C}"/>
              </a:ext>
            </a:extLst>
          </p:cNvPr>
          <p:cNvSpPr>
            <a:spLocks noChangeArrowheads="1"/>
          </p:cNvSpPr>
          <p:nvPr/>
        </p:nvSpPr>
        <p:spPr bwMode="auto">
          <a:xfrm>
            <a:off x="1154097" y="378024"/>
            <a:ext cx="161198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rPr>
              <a:t>ADD FACULTY</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361" name="Picture 27">
            <a:extLst>
              <a:ext uri="{FF2B5EF4-FFF2-40B4-BE49-F238E27FC236}">
                <a16:creationId xmlns:a16="http://schemas.microsoft.com/office/drawing/2014/main" id="{B2FF6F68-29AA-4C33-931E-10F804339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772" y="1216241"/>
            <a:ext cx="9605639" cy="48383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15BAB1E-827B-4821-9397-357493546B86}"/>
              </a:ext>
            </a:extLst>
          </p:cNvPr>
          <p:cNvSpPr>
            <a:spLocks noChangeArrowheads="1"/>
          </p:cNvSpPr>
          <p:nvPr/>
        </p:nvSpPr>
        <p:spPr bwMode="auto">
          <a:xfrm>
            <a:off x="0" y="2498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549670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6B8F-4FB3-4EA3-976E-3176F8DF7809}"/>
              </a:ext>
            </a:extLst>
          </p:cNvPr>
          <p:cNvSpPr>
            <a:spLocks noGrp="1"/>
          </p:cNvSpPr>
          <p:nvPr>
            <p:ph type="title"/>
          </p:nvPr>
        </p:nvSpPr>
        <p:spPr>
          <a:xfrm>
            <a:off x="497780" y="275455"/>
            <a:ext cx="8534401" cy="1153850"/>
          </a:xfrm>
        </p:spPr>
        <p:txBody>
          <a:bodyPr>
            <a:normAutofit fontScale="90000"/>
          </a:bodyPr>
          <a:lstStyle/>
          <a:p>
            <a:r>
              <a:rPr lang="en-US" b="1" u="sng" dirty="0">
                <a:solidFill>
                  <a:srgbClr val="FFFF00"/>
                </a:solidFill>
              </a:rPr>
              <a:t>CONCLUSIONS AND ENHANCEMENTS</a:t>
            </a:r>
            <a:br>
              <a:rPr lang="en-IN" dirty="0"/>
            </a:br>
            <a:endParaRPr lang="en-IN" dirty="0"/>
          </a:p>
        </p:txBody>
      </p:sp>
      <p:sp>
        <p:nvSpPr>
          <p:cNvPr id="3" name="Text Placeholder 2">
            <a:extLst>
              <a:ext uri="{FF2B5EF4-FFF2-40B4-BE49-F238E27FC236}">
                <a16:creationId xmlns:a16="http://schemas.microsoft.com/office/drawing/2014/main" id="{ED577B5F-4DC4-4965-970C-255137929086}"/>
              </a:ext>
            </a:extLst>
          </p:cNvPr>
          <p:cNvSpPr>
            <a:spLocks noGrp="1"/>
          </p:cNvSpPr>
          <p:nvPr>
            <p:ph type="body" idx="1"/>
          </p:nvPr>
        </p:nvSpPr>
        <p:spPr>
          <a:xfrm>
            <a:off x="684213" y="1429305"/>
            <a:ext cx="10368486" cy="4989250"/>
          </a:xfrm>
        </p:spPr>
        <p:style>
          <a:lnRef idx="0">
            <a:schemeClr val="accent4"/>
          </a:lnRef>
          <a:fillRef idx="3">
            <a:schemeClr val="accent4"/>
          </a:fillRef>
          <a:effectRef idx="3">
            <a:schemeClr val="accent4"/>
          </a:effectRef>
          <a:fontRef idx="minor">
            <a:schemeClr val="lt1"/>
          </a:fontRef>
        </p:style>
        <p:txBody>
          <a:bodyPr>
            <a:normAutofit fontScale="77500" lnSpcReduction="20000"/>
          </a:bodyPr>
          <a:lstStyle/>
          <a:p>
            <a:r>
              <a:rPr lang="en-US" sz="2600" b="1" cap="all" dirty="0">
                <a:solidFill>
                  <a:schemeClr val="bg2"/>
                </a:solidFill>
                <a:latin typeface="Times New Roman" panose="02020603050405020304" pitchFamily="18" charset="0"/>
                <a:cs typeface="Times New Roman" panose="02020603050405020304" pitchFamily="18" charset="0"/>
              </a:rPr>
              <a:t>Conclusion</a:t>
            </a:r>
            <a:r>
              <a:rPr lang="en-US" b="1" cap="all" dirty="0">
                <a:solidFill>
                  <a:schemeClr val="bg2"/>
                </a:solidFill>
                <a:latin typeface="Times New Roman" panose="02020603050405020304" pitchFamily="18" charset="0"/>
                <a:cs typeface="Times New Roman" panose="02020603050405020304" pitchFamily="18" charset="0"/>
              </a:rPr>
              <a:t>:</a:t>
            </a:r>
            <a:endParaRPr lang="en-IN" dirty="0">
              <a:solidFill>
                <a:schemeClr val="bg2"/>
              </a:solidFill>
              <a:latin typeface="Times New Roman" panose="02020603050405020304" pitchFamily="18" charset="0"/>
              <a:cs typeface="Times New Roman" panose="02020603050405020304" pitchFamily="18" charset="0"/>
            </a:endParaRPr>
          </a:p>
          <a:p>
            <a:r>
              <a:rPr lang="en-US" dirty="0"/>
              <a:t> </a:t>
            </a:r>
            <a:endParaRPr lang="en-IN" dirty="0"/>
          </a:p>
          <a:p>
            <a:r>
              <a:rPr lang="en-US" sz="2100" dirty="0">
                <a:solidFill>
                  <a:srgbClr val="002060"/>
                </a:solidFill>
                <a:latin typeface="Times New Roman" panose="02020603050405020304" pitchFamily="18" charset="0"/>
                <a:cs typeface="Times New Roman" panose="02020603050405020304" pitchFamily="18" charset="0"/>
              </a:rPr>
              <a:t>The Project “MY FEEDBACK SYSTEM” is designed in order reduce the burden of maintaining bulk of records of all the students feedback details of who study in an Educational Institution. Inserting, retrieving and updating the feedback details of a student are easy when it is compared to the manual feedback and storing. Maintaining the project is also easy which can is easily understandable. Maintaining the details in  the database is manageable.</a:t>
            </a:r>
            <a:endParaRPr lang="en-IN" sz="2100" dirty="0">
              <a:solidFill>
                <a:srgbClr val="002060"/>
              </a:solidFill>
              <a:latin typeface="Times New Roman" panose="02020603050405020304" pitchFamily="18" charset="0"/>
              <a:cs typeface="Times New Roman" panose="02020603050405020304" pitchFamily="18" charset="0"/>
            </a:endParaRPr>
          </a:p>
          <a:p>
            <a:r>
              <a:rPr lang="en-US" sz="2100" dirty="0">
                <a:solidFill>
                  <a:srgbClr val="002060"/>
                </a:solidFill>
                <a:latin typeface="Times New Roman" panose="02020603050405020304" pitchFamily="18" charset="0"/>
                <a:cs typeface="Times New Roman" panose="02020603050405020304" pitchFamily="18" charset="0"/>
              </a:rPr>
              <a:t>By using this system we can give feedback in online system as fast as compare to the existing paper feedback system.</a:t>
            </a:r>
            <a:endParaRPr lang="en-IN" sz="2100" dirty="0">
              <a:solidFill>
                <a:srgbClr val="002060"/>
              </a:solidFill>
              <a:latin typeface="Times New Roman" panose="02020603050405020304" pitchFamily="18" charset="0"/>
              <a:cs typeface="Times New Roman" panose="02020603050405020304" pitchFamily="18" charset="0"/>
            </a:endParaRPr>
          </a:p>
          <a:p>
            <a:r>
              <a:rPr lang="en-US" sz="2100" dirty="0">
                <a:solidFill>
                  <a:srgbClr val="002060"/>
                </a:solidFill>
                <a:latin typeface="Times New Roman" panose="02020603050405020304" pitchFamily="18" charset="0"/>
                <a:cs typeface="Times New Roman" panose="02020603050405020304" pitchFamily="18" charset="0"/>
              </a:rPr>
              <a:t>In this project security is also maintained that is the result of feedback is only visible to authentic user</a:t>
            </a:r>
            <a:r>
              <a:rPr lang="en-US" dirty="0">
                <a:solidFill>
                  <a:srgbClr val="002060"/>
                </a:solidFill>
              </a:rPr>
              <a:t>.</a:t>
            </a:r>
            <a:endParaRPr lang="en-IN" dirty="0">
              <a:solidFill>
                <a:srgbClr val="002060"/>
              </a:solidFill>
            </a:endParaRPr>
          </a:p>
          <a:p>
            <a:r>
              <a:rPr lang="en-US" dirty="0">
                <a:solidFill>
                  <a:srgbClr val="002060"/>
                </a:solidFill>
              </a:rPr>
              <a:t> </a:t>
            </a:r>
            <a:endParaRPr lang="en-IN" dirty="0">
              <a:solidFill>
                <a:srgbClr val="002060"/>
              </a:solidFill>
            </a:endParaRPr>
          </a:p>
          <a:p>
            <a:r>
              <a:rPr lang="en-US" dirty="0">
                <a:solidFill>
                  <a:srgbClr val="002060"/>
                </a:solidFill>
              </a:rPr>
              <a:t> </a:t>
            </a:r>
            <a:endParaRPr lang="en-IN" dirty="0">
              <a:solidFill>
                <a:srgbClr val="002060"/>
              </a:solidFill>
            </a:endParaRPr>
          </a:p>
          <a:p>
            <a:r>
              <a:rPr lang="en-US" sz="2900" b="1" cap="all" dirty="0">
                <a:solidFill>
                  <a:schemeClr val="bg2"/>
                </a:solidFill>
                <a:latin typeface="Times New Roman" panose="02020603050405020304" pitchFamily="18" charset="0"/>
                <a:cs typeface="Times New Roman" panose="02020603050405020304" pitchFamily="18" charset="0"/>
              </a:rPr>
              <a:t>Future Enhancements</a:t>
            </a:r>
            <a:r>
              <a:rPr lang="en-US" sz="2900" cap="all" dirty="0">
                <a:solidFill>
                  <a:schemeClr val="bg2"/>
                </a:solidFill>
                <a:latin typeface="Times New Roman" panose="02020603050405020304" pitchFamily="18" charset="0"/>
                <a:cs typeface="Times New Roman" panose="02020603050405020304" pitchFamily="18" charset="0"/>
              </a:rPr>
              <a:t>:</a:t>
            </a:r>
            <a:endParaRPr lang="en-IN" sz="2900" dirty="0">
              <a:solidFill>
                <a:schemeClr val="bg2"/>
              </a:solidFill>
              <a:latin typeface="Times New Roman" panose="02020603050405020304" pitchFamily="18" charset="0"/>
              <a:cs typeface="Times New Roman" panose="02020603050405020304" pitchFamily="18" charset="0"/>
            </a:endParaRPr>
          </a:p>
          <a:p>
            <a:r>
              <a:rPr lang="en-US" cap="all" dirty="0">
                <a:solidFill>
                  <a:srgbClr val="002060"/>
                </a:solidFill>
              </a:rPr>
              <a:t> </a:t>
            </a:r>
            <a:endParaRPr lang="en-IN" dirty="0">
              <a:solidFill>
                <a:srgbClr val="002060"/>
              </a:solidFill>
            </a:endParaRPr>
          </a:p>
          <a:p>
            <a:r>
              <a:rPr lang="en-US" sz="2300" dirty="0">
                <a:solidFill>
                  <a:srgbClr val="002060"/>
                </a:solidFill>
                <a:latin typeface="Times New Roman" panose="02020603050405020304" pitchFamily="18" charset="0"/>
                <a:cs typeface="Times New Roman" panose="02020603050405020304" pitchFamily="18" charset="0"/>
              </a:rPr>
              <a:t>Due to the lack of time, the design part is not done so attractive. Further enhancements can be made in designing the screens. Some more forms can also be added so as to better retrieve the feedback details. Various other options can also be added for the better usability of project. </a:t>
            </a:r>
            <a:endParaRPr lang="en-IN" sz="2300" dirty="0">
              <a:solidFill>
                <a:srgbClr val="002060"/>
              </a:solidFill>
              <a:latin typeface="Times New Roman" panose="02020603050405020304" pitchFamily="18" charset="0"/>
              <a:cs typeface="Times New Roman" panose="02020603050405020304" pitchFamily="18" charset="0"/>
            </a:endParaRPr>
          </a:p>
          <a:p>
            <a:r>
              <a:rPr lang="en-US" dirty="0"/>
              <a:t>                                                 </a:t>
            </a:r>
            <a:endParaRPr lang="en-IN" dirty="0"/>
          </a:p>
          <a:p>
            <a:r>
              <a:rPr lang="en-US" dirty="0"/>
              <a:t> </a:t>
            </a:r>
            <a:endParaRPr lang="en-IN" dirty="0"/>
          </a:p>
        </p:txBody>
      </p:sp>
    </p:spTree>
    <p:extLst>
      <p:ext uri="{BB962C8B-B14F-4D97-AF65-F5344CB8AC3E}">
        <p14:creationId xmlns:p14="http://schemas.microsoft.com/office/powerpoint/2010/main" val="5233957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EED3-BB0C-42AF-BC61-9CF4F32D638B}"/>
              </a:ext>
            </a:extLst>
          </p:cNvPr>
          <p:cNvSpPr>
            <a:spLocks noGrp="1"/>
          </p:cNvSpPr>
          <p:nvPr>
            <p:ph type="title"/>
          </p:nvPr>
        </p:nvSpPr>
        <p:spPr>
          <a:xfrm>
            <a:off x="577679" y="337598"/>
            <a:ext cx="8534401" cy="709967"/>
          </a:xfrm>
        </p:spPr>
        <p:txBody>
          <a:bodyPr/>
          <a:lstStyle/>
          <a:p>
            <a:r>
              <a:rPr lang="en-US" b="1" u="sng" dirty="0">
                <a:solidFill>
                  <a:srgbClr val="FFFF00"/>
                </a:solidFill>
                <a:latin typeface="Times New Roman" panose="02020603050405020304" pitchFamily="18" charset="0"/>
                <a:cs typeface="Times New Roman" panose="02020603050405020304" pitchFamily="18" charset="0"/>
              </a:rPr>
              <a:t>REFERENCES</a:t>
            </a:r>
            <a:endParaRPr lang="en-IN" u="sng" dirty="0">
              <a:solidFill>
                <a:srgbClr val="FFFF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52857A4-3404-46FB-83EE-2EBD0538E534}"/>
              </a:ext>
            </a:extLst>
          </p:cNvPr>
          <p:cNvSpPr>
            <a:spLocks noGrp="1"/>
          </p:cNvSpPr>
          <p:nvPr>
            <p:ph type="body" idx="1"/>
          </p:nvPr>
        </p:nvSpPr>
        <p:spPr>
          <a:xfrm>
            <a:off x="684212" y="1340528"/>
            <a:ext cx="10182055" cy="4653872"/>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endParaRPr lang="en-US" sz="1400" b="1" dirty="0">
              <a:solidFill>
                <a:schemeClr val="tx1"/>
              </a:solidFill>
              <a:latin typeface="Times New Roman" panose="02020603050405020304" pitchFamily="18" charset="0"/>
              <a:cs typeface="Times New Roman" panose="02020603050405020304" pitchFamily="18" charset="0"/>
            </a:endParaRPr>
          </a:p>
          <a:p>
            <a:endParaRPr lang="en-US" sz="1400" b="1"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400" b="1" dirty="0">
                <a:solidFill>
                  <a:schemeClr val="tx1"/>
                </a:solidFill>
                <a:latin typeface="Times New Roman" panose="02020603050405020304" pitchFamily="18" charset="0"/>
                <a:cs typeface="Times New Roman" panose="02020603050405020304" pitchFamily="18" charset="0"/>
              </a:rPr>
              <a:t>DATABASE MANAGEMENT SYSTEMS” Raghu Rama Krishnan </a:t>
            </a:r>
            <a:r>
              <a:rPr lang="en-US" sz="1400" b="1" dirty="0" err="1">
                <a:solidFill>
                  <a:schemeClr val="tx1"/>
                </a:solidFill>
                <a:latin typeface="Times New Roman" panose="02020603050405020304" pitchFamily="18" charset="0"/>
                <a:cs typeface="Times New Roman" panose="02020603050405020304" pitchFamily="18" charset="0"/>
              </a:rPr>
              <a:t>Gehrke</a:t>
            </a:r>
            <a:r>
              <a:rPr lang="en-US" sz="1400" b="1" dirty="0">
                <a:solidFill>
                  <a:schemeClr val="tx1"/>
                </a:solidFill>
                <a:latin typeface="Times New Roman" panose="02020603050405020304" pitchFamily="18" charset="0"/>
                <a:cs typeface="Times New Roman" panose="02020603050405020304" pitchFamily="18" charset="0"/>
              </a:rPr>
              <a:t>, McGraw-Hill Publications 3</a:t>
            </a:r>
            <a:r>
              <a:rPr lang="en-US" sz="1400" b="1" baseline="30000" dirty="0">
                <a:solidFill>
                  <a:schemeClr val="tx1"/>
                </a:solidFill>
                <a:latin typeface="Times New Roman" panose="02020603050405020304" pitchFamily="18" charset="0"/>
                <a:cs typeface="Times New Roman" panose="02020603050405020304" pitchFamily="18" charset="0"/>
              </a:rPr>
              <a:t>rd</a:t>
            </a:r>
            <a:r>
              <a:rPr lang="en-US" sz="1400" b="1" dirty="0">
                <a:solidFill>
                  <a:schemeClr val="tx1"/>
                </a:solidFill>
                <a:latin typeface="Times New Roman" panose="02020603050405020304" pitchFamily="18" charset="0"/>
                <a:cs typeface="Times New Roman" panose="02020603050405020304" pitchFamily="18" charset="0"/>
              </a:rPr>
              <a:t> edition.</a:t>
            </a:r>
            <a:endParaRPr lang="en-IN" sz="1400" b="1"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400" b="1" dirty="0">
                <a:solidFill>
                  <a:schemeClr val="tx1"/>
                </a:solidFill>
                <a:latin typeface="Times New Roman" panose="02020603050405020304" pitchFamily="18" charset="0"/>
                <a:cs typeface="Times New Roman" panose="02020603050405020304" pitchFamily="18" charset="0"/>
              </a:rPr>
              <a:t>PHP PROGRAMMING “Vikram Vaswani”</a:t>
            </a:r>
            <a:endParaRPr lang="en-IN" sz="1400" b="1"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400" b="1" dirty="0">
                <a:solidFill>
                  <a:schemeClr val="tx1"/>
                </a:solidFill>
                <a:latin typeface="Times New Roman" panose="02020603050405020304" pitchFamily="18" charset="0"/>
                <a:cs typeface="Times New Roman" panose="02020603050405020304" pitchFamily="18" charset="0"/>
              </a:rPr>
              <a:t>PHP reference manual obtained from </a:t>
            </a:r>
            <a:r>
              <a:rPr lang="en-US" sz="1400"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www.php.net</a:t>
            </a:r>
            <a:endParaRPr lang="en-IN" sz="1400" b="1"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400" b="1" dirty="0">
                <a:solidFill>
                  <a:schemeClr val="tx1"/>
                </a:solidFill>
                <a:latin typeface="Times New Roman" panose="02020603050405020304" pitchFamily="18" charset="0"/>
                <a:cs typeface="Times New Roman" panose="02020603050405020304" pitchFamily="18" charset="0"/>
              </a:rPr>
              <a:t>HTML and PHP reference from </a:t>
            </a:r>
            <a:r>
              <a:rPr lang="en-US" sz="1400" b="1"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www.w2schools.com</a:t>
            </a:r>
            <a:endParaRPr lang="en-IN" sz="1400" b="1"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400" b="1"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https://getbootstrap.com/docs/4.2/components/carousel/</a:t>
            </a:r>
            <a:endParaRPr lang="en-IN" sz="1400" b="1"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400"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https://www.geeksforgeeks.org/</a:t>
            </a:r>
            <a:endParaRPr lang="en-US" sz="1400" b="1"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400" b="1"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www.w3schools.com/php/php_mysql_intro.asp</a:t>
            </a:r>
            <a:endParaRPr lang="en-IN" sz="1400" b="1" dirty="0">
              <a:solidFill>
                <a:schemeClr val="tx1"/>
              </a:solidFill>
              <a:latin typeface="Times New Roman" panose="02020603050405020304" pitchFamily="18" charset="0"/>
              <a:cs typeface="Times New Roman" panose="02020603050405020304" pitchFamily="18" charset="0"/>
            </a:endParaRPr>
          </a:p>
          <a:p>
            <a:endParaRPr lang="en-IN" sz="1400" b="1"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0044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59B8-EB4C-498B-B8E5-5EDAF27903F2}"/>
              </a:ext>
            </a:extLst>
          </p:cNvPr>
          <p:cNvSpPr>
            <a:spLocks noGrp="1"/>
          </p:cNvSpPr>
          <p:nvPr>
            <p:ph type="title"/>
          </p:nvPr>
        </p:nvSpPr>
        <p:spPr>
          <a:xfrm>
            <a:off x="1092585" y="994301"/>
            <a:ext cx="8534400" cy="4130088"/>
          </a:xfrm>
          <a:solidFill>
            <a:schemeClr val="accent4"/>
          </a:solidFill>
          <a:ln>
            <a:noFill/>
          </a:ln>
        </p:spPr>
        <p:style>
          <a:lnRef idx="0">
            <a:scrgbClr r="0" g="0" b="0"/>
          </a:lnRef>
          <a:fillRef idx="0">
            <a:scrgbClr r="0" g="0" b="0"/>
          </a:fillRef>
          <a:effectRef idx="0">
            <a:scrgbClr r="0" g="0" b="0"/>
          </a:effectRef>
          <a:fontRef idx="minor">
            <a:schemeClr val="lt1"/>
          </a:fontRef>
        </p:style>
        <p:txBody>
          <a:bodyPr/>
          <a:lstStyle/>
          <a:p>
            <a:r>
              <a:rPr lang="en-US" dirty="0"/>
              <a:t>   </a:t>
            </a:r>
            <a:r>
              <a:rPr lang="en-US" sz="7200" dirty="0">
                <a:solidFill>
                  <a:srgbClr val="FF0000"/>
                </a:solidFill>
                <a:latin typeface="Times New Roman" panose="02020603050405020304" pitchFamily="18" charset="0"/>
                <a:cs typeface="Times New Roman" panose="02020603050405020304" pitchFamily="18" charset="0"/>
              </a:rPr>
              <a:t>THANKS ..   </a:t>
            </a:r>
            <a:endParaRPr lang="en-IN" sz="7200" dirty="0">
              <a:solidFill>
                <a:srgbClr val="FF0000"/>
              </a:solidFill>
              <a:latin typeface="Times New Roman" panose="02020603050405020304" pitchFamily="18" charset="0"/>
              <a:cs typeface="Times New Roman" panose="02020603050405020304" pitchFamily="18" charset="0"/>
            </a:endParaRPr>
          </a:p>
        </p:txBody>
      </p:sp>
      <p:sp>
        <p:nvSpPr>
          <p:cNvPr id="4" name="Smiley Face 3">
            <a:extLst>
              <a:ext uri="{FF2B5EF4-FFF2-40B4-BE49-F238E27FC236}">
                <a16:creationId xmlns:a16="http://schemas.microsoft.com/office/drawing/2014/main" id="{AB14A1A8-76DB-4371-8ECF-B595D38361D2}"/>
              </a:ext>
            </a:extLst>
          </p:cNvPr>
          <p:cNvSpPr/>
          <p:nvPr/>
        </p:nvSpPr>
        <p:spPr>
          <a:xfrm>
            <a:off x="6782540" y="2494625"/>
            <a:ext cx="1633491" cy="1535837"/>
          </a:xfrm>
          <a:prstGeom prst="smileyFac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97598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A8F2-3BEB-4D66-8F3F-EA796C8E1972}"/>
              </a:ext>
            </a:extLst>
          </p:cNvPr>
          <p:cNvSpPr>
            <a:spLocks noGrp="1"/>
          </p:cNvSpPr>
          <p:nvPr>
            <p:ph type="title"/>
          </p:nvPr>
        </p:nvSpPr>
        <p:spPr>
          <a:xfrm>
            <a:off x="684212" y="355107"/>
            <a:ext cx="11043190" cy="5965793"/>
          </a:xfrm>
        </p:spPr>
        <p:txBody>
          <a:bodyPr>
            <a:normAutofit fontScale="90000"/>
          </a:bodyPr>
          <a:lstStyle/>
          <a:p>
            <a:br>
              <a:rPr lang="en-IN" sz="1600" dirty="0">
                <a:solidFill>
                  <a:schemeClr val="accent1">
                    <a:lumMod val="75000"/>
                  </a:schemeClr>
                </a:solidFill>
                <a:latin typeface="Arial Black" panose="020B0A04020102020204" pitchFamily="34" charset="0"/>
              </a:rPr>
            </a:br>
            <a:br>
              <a:rPr lang="en-IN" sz="1600" dirty="0">
                <a:solidFill>
                  <a:schemeClr val="accent1">
                    <a:lumMod val="75000"/>
                  </a:schemeClr>
                </a:solidFill>
                <a:latin typeface="Arial Black" panose="020B0A04020102020204" pitchFamily="34" charset="0"/>
              </a:rPr>
            </a:br>
            <a:br>
              <a:rPr lang="en-IN" sz="1600" dirty="0">
                <a:solidFill>
                  <a:schemeClr val="accent1">
                    <a:lumMod val="75000"/>
                  </a:schemeClr>
                </a:solidFill>
                <a:latin typeface="Arial Black" panose="020B0A04020102020204" pitchFamily="34" charset="0"/>
              </a:rPr>
            </a:br>
            <a:br>
              <a:rPr lang="en-IN" sz="1600" dirty="0">
                <a:solidFill>
                  <a:schemeClr val="accent1">
                    <a:lumMod val="75000"/>
                  </a:schemeClr>
                </a:solidFill>
                <a:latin typeface="Arial Black" panose="020B0A04020102020204" pitchFamily="34" charset="0"/>
              </a:rPr>
            </a:br>
            <a:br>
              <a:rPr lang="en-IN" sz="1600" dirty="0">
                <a:solidFill>
                  <a:schemeClr val="accent1">
                    <a:lumMod val="75000"/>
                  </a:schemeClr>
                </a:solidFill>
                <a:latin typeface="Arial Black" panose="020B0A04020102020204" pitchFamily="34" charset="0"/>
              </a:rPr>
            </a:br>
            <a:br>
              <a:rPr lang="en-IN" sz="1600" dirty="0">
                <a:solidFill>
                  <a:schemeClr val="accent1">
                    <a:lumMod val="75000"/>
                  </a:schemeClr>
                </a:solidFill>
                <a:latin typeface="Arial Black" panose="020B0A04020102020204" pitchFamily="34" charset="0"/>
              </a:rPr>
            </a:br>
            <a:r>
              <a:rPr lang="en-IN" sz="1600" dirty="0">
                <a:solidFill>
                  <a:schemeClr val="accent1">
                    <a:lumMod val="75000"/>
                  </a:schemeClr>
                </a:solidFill>
                <a:latin typeface="Arial Black" panose="020B0A04020102020204" pitchFamily="34" charset="0"/>
              </a:rPr>
              <a:t>One can get various trainings related to </a:t>
            </a:r>
            <a:r>
              <a:rPr lang="en-IN" sz="1600" dirty="0" err="1">
                <a:solidFill>
                  <a:schemeClr val="accent1">
                    <a:lumMod val="75000"/>
                  </a:schemeClr>
                </a:solidFill>
                <a:latin typeface="Arial Black" panose="020B0A04020102020204" pitchFamily="34" charset="0"/>
              </a:rPr>
              <a:t>compuer</a:t>
            </a:r>
            <a:r>
              <a:rPr lang="en-IN" sz="1600" dirty="0">
                <a:solidFill>
                  <a:schemeClr val="accent1">
                    <a:lumMod val="75000"/>
                  </a:schemeClr>
                </a:solidFill>
                <a:latin typeface="Arial Black" panose="020B0A04020102020204" pitchFamily="34" charset="0"/>
              </a:rPr>
              <a:t> science and IT’s like:</a:t>
            </a:r>
            <a:br>
              <a:rPr lang="en-IN" sz="1600" dirty="0">
                <a:solidFill>
                  <a:schemeClr val="accent1">
                    <a:lumMod val="75000"/>
                  </a:schemeClr>
                </a:solidFill>
                <a:latin typeface="Arial Black" panose="020B0A04020102020204" pitchFamily="34" charset="0"/>
              </a:rPr>
            </a:br>
            <a:br>
              <a:rPr lang="en-IN" sz="1600" dirty="0">
                <a:solidFill>
                  <a:schemeClr val="accent1">
                    <a:lumMod val="75000"/>
                  </a:schemeClr>
                </a:solidFill>
                <a:latin typeface="Arial Black" panose="020B0A04020102020204" pitchFamily="34" charset="0"/>
              </a:rPr>
            </a:br>
            <a:r>
              <a:rPr lang="en-IN" sz="1600" dirty="0">
                <a:solidFill>
                  <a:srgbClr val="FFFF00"/>
                </a:solidFill>
                <a:latin typeface="Arial Black" panose="020B0A04020102020204" pitchFamily="34" charset="0"/>
              </a:rPr>
              <a:t>PHP</a:t>
            </a:r>
            <a:br>
              <a:rPr lang="en-IN" sz="1600" dirty="0">
                <a:solidFill>
                  <a:srgbClr val="FFFF00"/>
                </a:solidFill>
                <a:latin typeface="Arial Black" panose="020B0A04020102020204" pitchFamily="34" charset="0"/>
              </a:rPr>
            </a:br>
            <a:r>
              <a:rPr lang="en-IN" sz="1600" dirty="0">
                <a:solidFill>
                  <a:srgbClr val="FFFF00"/>
                </a:solidFill>
                <a:latin typeface="Arial Black" panose="020B0A04020102020204" pitchFamily="34" charset="0"/>
              </a:rPr>
              <a:t>HTML</a:t>
            </a:r>
            <a:br>
              <a:rPr lang="en-IN" sz="1600" dirty="0">
                <a:solidFill>
                  <a:srgbClr val="FFFF00"/>
                </a:solidFill>
                <a:latin typeface="Arial Black" panose="020B0A04020102020204" pitchFamily="34" charset="0"/>
              </a:rPr>
            </a:br>
            <a:r>
              <a:rPr lang="en-IN" sz="1600" dirty="0">
                <a:solidFill>
                  <a:srgbClr val="FFFF00"/>
                </a:solidFill>
                <a:latin typeface="Arial Black" panose="020B0A04020102020204" pitchFamily="34" charset="0"/>
              </a:rPr>
              <a:t>JAVA</a:t>
            </a:r>
            <a:br>
              <a:rPr lang="en-IN" sz="1600" dirty="0">
                <a:solidFill>
                  <a:srgbClr val="FFFF00"/>
                </a:solidFill>
                <a:latin typeface="Arial Black" panose="020B0A04020102020204" pitchFamily="34" charset="0"/>
              </a:rPr>
            </a:br>
            <a:r>
              <a:rPr lang="en-IN" sz="1600" dirty="0">
                <a:solidFill>
                  <a:srgbClr val="FFFF00"/>
                </a:solidFill>
                <a:latin typeface="Arial Black" panose="020B0A04020102020204" pitchFamily="34" charset="0"/>
              </a:rPr>
              <a:t>PYTHON</a:t>
            </a:r>
            <a:br>
              <a:rPr lang="en-IN" sz="1600" dirty="0">
                <a:solidFill>
                  <a:srgbClr val="FFFF00"/>
                </a:solidFill>
                <a:latin typeface="Arial Black" panose="020B0A04020102020204" pitchFamily="34" charset="0"/>
              </a:rPr>
            </a:br>
            <a:r>
              <a:rPr lang="en-IN" sz="1600" dirty="0">
                <a:solidFill>
                  <a:srgbClr val="FFFF00"/>
                </a:solidFill>
                <a:latin typeface="Arial Black" panose="020B0A04020102020204" pitchFamily="34" charset="0"/>
              </a:rPr>
              <a:t>.NET</a:t>
            </a:r>
            <a:br>
              <a:rPr lang="en-IN" sz="1600" dirty="0">
                <a:solidFill>
                  <a:srgbClr val="FFFF00"/>
                </a:solidFill>
                <a:latin typeface="Arial Black" panose="020B0A04020102020204" pitchFamily="34" charset="0"/>
              </a:rPr>
            </a:br>
            <a:r>
              <a:rPr lang="en-IN" sz="1600" dirty="0">
                <a:solidFill>
                  <a:srgbClr val="FFFF00"/>
                </a:solidFill>
                <a:latin typeface="Arial Black" panose="020B0A04020102020204" pitchFamily="34" charset="0"/>
              </a:rPr>
              <a:t>CLOUD COMPUTING</a:t>
            </a:r>
            <a:br>
              <a:rPr lang="en-IN" sz="1600" dirty="0">
                <a:solidFill>
                  <a:srgbClr val="FFFF00"/>
                </a:solidFill>
                <a:latin typeface="Arial Black" panose="020B0A04020102020204" pitchFamily="34" charset="0"/>
              </a:rPr>
            </a:br>
            <a:r>
              <a:rPr lang="en-IN" sz="1600" dirty="0">
                <a:solidFill>
                  <a:srgbClr val="FFFF00"/>
                </a:solidFill>
                <a:latin typeface="Arial Black" panose="020B0A04020102020204" pitchFamily="34" charset="0"/>
              </a:rPr>
              <a:t>LINUX</a:t>
            </a:r>
            <a:br>
              <a:rPr lang="en-IN" sz="1600" dirty="0">
                <a:solidFill>
                  <a:srgbClr val="FFFF00"/>
                </a:solidFill>
                <a:latin typeface="Arial Black" panose="020B0A04020102020204" pitchFamily="34" charset="0"/>
              </a:rPr>
            </a:br>
            <a:r>
              <a:rPr lang="en-IN" sz="1600" dirty="0">
                <a:solidFill>
                  <a:srgbClr val="FFFF00"/>
                </a:solidFill>
                <a:latin typeface="Arial Black" panose="020B0A04020102020204" pitchFamily="34" charset="0"/>
              </a:rPr>
              <a:t>NETWORKING </a:t>
            </a:r>
            <a:br>
              <a:rPr lang="en-IN" sz="1600" dirty="0">
                <a:solidFill>
                  <a:srgbClr val="FFFF00"/>
                </a:solidFill>
                <a:latin typeface="Arial Black" panose="020B0A04020102020204" pitchFamily="34" charset="0"/>
              </a:rPr>
            </a:br>
            <a:r>
              <a:rPr lang="en-IN" sz="1600" dirty="0">
                <a:solidFill>
                  <a:srgbClr val="FFFF00"/>
                </a:solidFill>
                <a:latin typeface="Arial Black" panose="020B0A04020102020204" pitchFamily="34" charset="0"/>
              </a:rPr>
              <a:t>C++</a:t>
            </a:r>
            <a:br>
              <a:rPr lang="en-IN" sz="1600" dirty="0">
                <a:solidFill>
                  <a:schemeClr val="accent1">
                    <a:lumMod val="75000"/>
                  </a:schemeClr>
                </a:solidFill>
                <a:latin typeface="Arial Black" panose="020B0A04020102020204" pitchFamily="34" charset="0"/>
              </a:rPr>
            </a:br>
            <a:br>
              <a:rPr lang="en-IN" dirty="0">
                <a:solidFill>
                  <a:schemeClr val="bg2">
                    <a:lumMod val="75000"/>
                  </a:schemeClr>
                </a:solidFill>
                <a:latin typeface="Arial Black" panose="020B0A04020102020204" pitchFamily="34" charset="0"/>
              </a:rPr>
            </a:br>
            <a:r>
              <a:rPr lang="en-US" sz="1800" dirty="0">
                <a:solidFill>
                  <a:schemeClr val="bg2">
                    <a:lumMod val="75000"/>
                  </a:schemeClr>
                </a:solidFill>
                <a:latin typeface="Arial Black" panose="020B0A04020102020204" pitchFamily="34" charset="0"/>
              </a:rPr>
              <a:t>Why should you choose to get the industrial training at Alpha Computers?</a:t>
            </a:r>
            <a:br>
              <a:rPr lang="en-US" sz="1800" dirty="0">
                <a:solidFill>
                  <a:schemeClr val="bg2">
                    <a:lumMod val="75000"/>
                  </a:schemeClr>
                </a:solidFill>
                <a:latin typeface="Arial Black" panose="020B0A04020102020204" pitchFamily="34" charset="0"/>
              </a:rPr>
            </a:br>
            <a:br>
              <a:rPr lang="en-IN" sz="1600" dirty="0">
                <a:solidFill>
                  <a:schemeClr val="accent2">
                    <a:lumMod val="50000"/>
                  </a:schemeClr>
                </a:solidFill>
                <a:latin typeface="Arial Black" panose="020B0A04020102020204" pitchFamily="34" charset="0"/>
              </a:rPr>
            </a:br>
            <a:br>
              <a:rPr lang="en-IN" sz="1600" dirty="0">
                <a:solidFill>
                  <a:schemeClr val="accent2">
                    <a:lumMod val="50000"/>
                  </a:schemeClr>
                </a:solidFill>
                <a:latin typeface="Arial Black" panose="020B0A04020102020204" pitchFamily="34" charset="0"/>
              </a:rPr>
            </a:br>
            <a:r>
              <a:rPr lang="en-IN" sz="1600" dirty="0">
                <a:solidFill>
                  <a:schemeClr val="accent2">
                    <a:lumMod val="50000"/>
                  </a:schemeClr>
                </a:solidFill>
                <a:latin typeface="Arial Black" panose="020B0A04020102020204" pitchFamily="34" charset="0"/>
              </a:rPr>
              <a:t> </a:t>
            </a:r>
            <a:r>
              <a:rPr lang="en-IN" sz="1600" dirty="0" err="1">
                <a:solidFill>
                  <a:schemeClr val="accent2">
                    <a:lumMod val="50000"/>
                  </a:schemeClr>
                </a:solidFill>
                <a:latin typeface="Arial Black" panose="020B0A04020102020204" pitchFamily="34" charset="0"/>
              </a:rPr>
              <a:t>i</a:t>
            </a:r>
            <a:r>
              <a:rPr lang="en-IN" sz="1600" dirty="0">
                <a:solidFill>
                  <a:schemeClr val="accent2">
                    <a:lumMod val="50000"/>
                  </a:schemeClr>
                </a:solidFill>
                <a:latin typeface="Arial Black" panose="020B0A04020102020204" pitchFamily="34" charset="0"/>
              </a:rPr>
              <a:t>)   </a:t>
            </a:r>
            <a:r>
              <a:rPr lang="en-US" sz="1600" dirty="0">
                <a:solidFill>
                  <a:schemeClr val="accent2">
                    <a:lumMod val="50000"/>
                  </a:schemeClr>
                </a:solidFill>
                <a:latin typeface="Arial Black" panose="020B0A04020102020204" pitchFamily="34" charset="0"/>
              </a:rPr>
              <a:t>Deliver best training in various courses such as PHP, Java, etc.</a:t>
            </a:r>
            <a:br>
              <a:rPr lang="en-US" sz="1600" dirty="0">
                <a:solidFill>
                  <a:schemeClr val="accent2">
                    <a:lumMod val="50000"/>
                  </a:schemeClr>
                </a:solidFill>
                <a:latin typeface="Arial Black" panose="020B0A04020102020204" pitchFamily="34" charset="0"/>
              </a:rPr>
            </a:br>
            <a:br>
              <a:rPr lang="en-IN" sz="1600" dirty="0">
                <a:solidFill>
                  <a:schemeClr val="accent2">
                    <a:lumMod val="50000"/>
                  </a:schemeClr>
                </a:solidFill>
                <a:latin typeface="Arial Black" panose="020B0A04020102020204" pitchFamily="34" charset="0"/>
              </a:rPr>
            </a:br>
            <a:r>
              <a:rPr lang="en-US" sz="1600" dirty="0">
                <a:solidFill>
                  <a:schemeClr val="accent2">
                    <a:lumMod val="50000"/>
                  </a:schemeClr>
                </a:solidFill>
                <a:latin typeface="Arial Black" panose="020B0A04020102020204" pitchFamily="34" charset="0"/>
              </a:rPr>
              <a:t> Ii)  Keep you updated about all the latest inventions and technologies.</a:t>
            </a:r>
            <a:br>
              <a:rPr lang="en-US" sz="1600" dirty="0">
                <a:solidFill>
                  <a:schemeClr val="accent2">
                    <a:lumMod val="50000"/>
                  </a:schemeClr>
                </a:solidFill>
                <a:latin typeface="Arial Black" panose="020B0A04020102020204" pitchFamily="34" charset="0"/>
              </a:rPr>
            </a:br>
            <a:br>
              <a:rPr lang="en-IN" sz="1600" dirty="0">
                <a:solidFill>
                  <a:schemeClr val="accent2">
                    <a:lumMod val="50000"/>
                  </a:schemeClr>
                </a:solidFill>
                <a:latin typeface="Arial Black" panose="020B0A04020102020204" pitchFamily="34" charset="0"/>
              </a:rPr>
            </a:br>
            <a:r>
              <a:rPr lang="en-US" sz="1600" dirty="0">
                <a:solidFill>
                  <a:schemeClr val="accent2">
                    <a:lumMod val="50000"/>
                  </a:schemeClr>
                </a:solidFill>
                <a:latin typeface="Arial Black" panose="020B0A04020102020204" pitchFamily="34" charset="0"/>
              </a:rPr>
              <a:t> Iii) Conduct doubt clearing sessions to leave no space for any sort of doubt in the student.</a:t>
            </a:r>
            <a:br>
              <a:rPr lang="en-US" sz="1600" dirty="0">
                <a:solidFill>
                  <a:schemeClr val="accent2">
                    <a:lumMod val="50000"/>
                  </a:schemeClr>
                </a:solidFill>
                <a:latin typeface="Arial Black" panose="020B0A04020102020204" pitchFamily="34" charset="0"/>
              </a:rPr>
            </a:br>
            <a:br>
              <a:rPr lang="en-IN" sz="1600" dirty="0">
                <a:solidFill>
                  <a:schemeClr val="accent2">
                    <a:lumMod val="50000"/>
                  </a:schemeClr>
                </a:solidFill>
                <a:latin typeface="Arial Black" panose="020B0A04020102020204" pitchFamily="34" charset="0"/>
              </a:rPr>
            </a:br>
            <a:r>
              <a:rPr lang="en-IN" sz="1600" dirty="0">
                <a:solidFill>
                  <a:schemeClr val="accent2">
                    <a:lumMod val="50000"/>
                  </a:schemeClr>
                </a:solidFill>
                <a:latin typeface="Arial Black" panose="020B0A04020102020204" pitchFamily="34" charset="0"/>
              </a:rPr>
              <a:t> Iv) </a:t>
            </a:r>
            <a:r>
              <a:rPr lang="en-US" sz="1600" dirty="0">
                <a:solidFill>
                  <a:schemeClr val="accent2">
                    <a:lumMod val="50000"/>
                  </a:schemeClr>
                </a:solidFill>
                <a:latin typeface="Arial Black" panose="020B0A04020102020204" pitchFamily="34" charset="0"/>
              </a:rPr>
              <a:t>Faculties are the working professionals and experienced in their field.</a:t>
            </a:r>
            <a:br>
              <a:rPr lang="en-US" sz="1600" dirty="0">
                <a:solidFill>
                  <a:schemeClr val="accent2">
                    <a:lumMod val="50000"/>
                  </a:schemeClr>
                </a:solidFill>
                <a:latin typeface="Arial Black" panose="020B0A04020102020204" pitchFamily="34" charset="0"/>
              </a:rPr>
            </a:br>
            <a:br>
              <a:rPr lang="en-IN" sz="1600" dirty="0">
                <a:solidFill>
                  <a:schemeClr val="accent2">
                    <a:lumMod val="50000"/>
                  </a:schemeClr>
                </a:solidFill>
                <a:latin typeface="Arial Black" panose="020B0A04020102020204" pitchFamily="34" charset="0"/>
              </a:rPr>
            </a:br>
            <a:r>
              <a:rPr lang="en-US" sz="1600" dirty="0">
                <a:solidFill>
                  <a:schemeClr val="accent2">
                    <a:lumMod val="50000"/>
                  </a:schemeClr>
                </a:solidFill>
                <a:latin typeface="Arial Black" panose="020B0A04020102020204" pitchFamily="34" charset="0"/>
              </a:rPr>
              <a:t> V)  Make  students familiar with the real working environment.</a:t>
            </a:r>
            <a:br>
              <a:rPr lang="en-US" sz="1600" dirty="0">
                <a:solidFill>
                  <a:schemeClr val="accent2">
                    <a:lumMod val="50000"/>
                  </a:schemeClr>
                </a:solidFill>
                <a:latin typeface="Arial Black" panose="020B0A04020102020204" pitchFamily="34" charset="0"/>
              </a:rPr>
            </a:br>
            <a:br>
              <a:rPr lang="en-IN" sz="1600" dirty="0">
                <a:solidFill>
                  <a:schemeClr val="accent2">
                    <a:lumMod val="50000"/>
                  </a:schemeClr>
                </a:solidFill>
                <a:latin typeface="Arial Black" panose="020B0A04020102020204" pitchFamily="34" charset="0"/>
              </a:rPr>
            </a:br>
            <a:r>
              <a:rPr lang="en-IN" sz="1600" dirty="0">
                <a:solidFill>
                  <a:schemeClr val="accent2">
                    <a:lumMod val="50000"/>
                  </a:schemeClr>
                </a:solidFill>
                <a:latin typeface="Arial Black" panose="020B0A04020102020204" pitchFamily="34" charset="0"/>
              </a:rPr>
              <a:t> Vi) </a:t>
            </a:r>
            <a:r>
              <a:rPr lang="en-US" sz="1600" dirty="0">
                <a:solidFill>
                  <a:schemeClr val="accent2">
                    <a:lumMod val="50000"/>
                  </a:schemeClr>
                </a:solidFill>
                <a:latin typeface="Arial Black" panose="020B0A04020102020204" pitchFamily="34" charset="0"/>
              </a:rPr>
              <a:t>Focus on Practical works more than memorizing theories</a:t>
            </a:r>
            <a:br>
              <a:rPr lang="en-IN" dirty="0">
                <a:latin typeface="Arial Black" panose="020B0A04020102020204" pitchFamily="34" charset="0"/>
              </a:rPr>
            </a:br>
            <a:br>
              <a:rPr lang="en-US" dirty="0"/>
            </a:br>
            <a:endParaRPr lang="en-IN" dirty="0"/>
          </a:p>
        </p:txBody>
      </p:sp>
    </p:spTree>
    <p:extLst>
      <p:ext uri="{BB962C8B-B14F-4D97-AF65-F5344CB8AC3E}">
        <p14:creationId xmlns:p14="http://schemas.microsoft.com/office/powerpoint/2010/main" val="214374592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244E-74CA-4DFE-A1D6-CBC508109E83}"/>
              </a:ext>
            </a:extLst>
          </p:cNvPr>
          <p:cNvSpPr>
            <a:spLocks noGrp="1"/>
          </p:cNvSpPr>
          <p:nvPr>
            <p:ph type="title"/>
          </p:nvPr>
        </p:nvSpPr>
        <p:spPr>
          <a:xfrm>
            <a:off x="373493" y="372862"/>
            <a:ext cx="8534401" cy="630315"/>
          </a:xfrm>
        </p:spPr>
        <p:txBody>
          <a:bodyPr>
            <a:normAutofit fontScale="90000"/>
          </a:bodyPr>
          <a:lstStyle/>
          <a:p>
            <a:r>
              <a:rPr lang="en-US" u="sng" dirty="0">
                <a:solidFill>
                  <a:srgbClr val="FFFF00"/>
                </a:solidFill>
                <a:latin typeface="Eras Bold ITC" panose="020B0907030504020204" pitchFamily="34" charset="0"/>
              </a:rPr>
              <a:t>Introduction to project</a:t>
            </a:r>
            <a:endParaRPr lang="en-IN" u="sng" dirty="0">
              <a:solidFill>
                <a:srgbClr val="FFFF00"/>
              </a:solidFill>
              <a:latin typeface="Eras Bold ITC" panose="020B0907030504020204" pitchFamily="34" charset="0"/>
            </a:endParaRPr>
          </a:p>
        </p:txBody>
      </p:sp>
      <p:sp>
        <p:nvSpPr>
          <p:cNvPr id="3" name="Text Placeholder 2">
            <a:extLst>
              <a:ext uri="{FF2B5EF4-FFF2-40B4-BE49-F238E27FC236}">
                <a16:creationId xmlns:a16="http://schemas.microsoft.com/office/drawing/2014/main" id="{66229081-4469-437E-A763-2DD93C358108}"/>
              </a:ext>
            </a:extLst>
          </p:cNvPr>
          <p:cNvSpPr>
            <a:spLocks noGrp="1"/>
          </p:cNvSpPr>
          <p:nvPr>
            <p:ph type="body" idx="1"/>
          </p:nvPr>
        </p:nvSpPr>
        <p:spPr>
          <a:xfrm>
            <a:off x="240329" y="1140041"/>
            <a:ext cx="11398295" cy="5456068"/>
          </a:xfrm>
        </p:spPr>
        <p:txBody>
          <a:bodyPr/>
          <a:lstStyle/>
          <a:p>
            <a:pPr marL="285750" indent="-285750">
              <a:buFont typeface="Arial" panose="020B0604020202020204" pitchFamily="34" charset="0"/>
              <a:buChar char="•"/>
            </a:pPr>
            <a:r>
              <a:rPr lang="en-IN" dirty="0">
                <a:solidFill>
                  <a:schemeClr val="accent1">
                    <a:lumMod val="75000"/>
                  </a:schemeClr>
                </a:solidFill>
                <a:latin typeface="Eras Bold ITC" panose="020B0907030504020204" pitchFamily="34" charset="0"/>
              </a:rPr>
              <a:t>My Feedback System for college students have been developed which aims to rate and analyse the college faculty’s performance.</a:t>
            </a:r>
          </a:p>
          <a:p>
            <a:pPr marL="285750" indent="-285750">
              <a:buFont typeface="Arial" panose="020B0604020202020204" pitchFamily="34" charset="0"/>
              <a:buChar char="•"/>
            </a:pPr>
            <a:r>
              <a:rPr lang="en-IN" dirty="0">
                <a:solidFill>
                  <a:schemeClr val="accent1">
                    <a:lumMod val="75000"/>
                  </a:schemeClr>
                </a:solidFill>
                <a:latin typeface="Eras Bold ITC" panose="020B0907030504020204" pitchFamily="34" charset="0"/>
              </a:rPr>
              <a:t>This type of Student Feedback system reduces, the strenuous work of physically examining the feedback pages of each and every student.</a:t>
            </a:r>
          </a:p>
          <a:p>
            <a:pPr marL="285750" indent="-285750">
              <a:buFont typeface="Arial" panose="020B0604020202020204" pitchFamily="34" charset="0"/>
              <a:buChar char="•"/>
            </a:pPr>
            <a:r>
              <a:rPr lang="en-IN" dirty="0">
                <a:solidFill>
                  <a:schemeClr val="accent1">
                    <a:lumMod val="75000"/>
                  </a:schemeClr>
                </a:solidFill>
                <a:latin typeface="Eras Bold ITC" panose="020B0907030504020204" pitchFamily="34" charset="0"/>
              </a:rPr>
              <a:t>The system also reduces the burden of efforts and burden of keeping and maintaining the records on a manual base, it requires a lot of space and safety to keep up such records.</a:t>
            </a:r>
          </a:p>
          <a:p>
            <a:pPr marL="285750" indent="-285750">
              <a:buFont typeface="Arial" panose="020B0604020202020204" pitchFamily="34" charset="0"/>
              <a:buChar char="•"/>
            </a:pPr>
            <a:r>
              <a:rPr lang="en-IN" dirty="0">
                <a:solidFill>
                  <a:schemeClr val="accent1">
                    <a:lumMod val="75000"/>
                  </a:schemeClr>
                </a:solidFill>
                <a:latin typeface="Eras Bold ITC" panose="020B0907030504020204" pitchFamily="34" charset="0"/>
              </a:rPr>
              <a:t>Also the students feedbacks can be tempered for wrong reasons in case of paper based feedbacks wherein the MFS will always ensure safety of feedbacks privacy.</a:t>
            </a:r>
          </a:p>
          <a:p>
            <a:pPr marL="285750" indent="-285750">
              <a:buFont typeface="Arial" panose="020B0604020202020204" pitchFamily="34" charset="0"/>
              <a:buChar char="•"/>
            </a:pPr>
            <a:r>
              <a:rPr lang="en-IN" dirty="0">
                <a:solidFill>
                  <a:schemeClr val="accent1">
                    <a:lumMod val="75000"/>
                  </a:schemeClr>
                </a:solidFill>
                <a:latin typeface="Eras Bold ITC" panose="020B0907030504020204" pitchFamily="34" charset="0"/>
              </a:rPr>
              <a:t>Another important features of the MFS is that physical presence of neither the admin nor the student is required for the either giving the feedback nor for assessing the feedback.</a:t>
            </a:r>
          </a:p>
          <a:p>
            <a:pPr marL="285750" indent="-285750">
              <a:buFont typeface="Arial" panose="020B0604020202020204" pitchFamily="34" charset="0"/>
              <a:buChar char="•"/>
            </a:pPr>
            <a:r>
              <a:rPr lang="en-IN" dirty="0">
                <a:solidFill>
                  <a:schemeClr val="accent1">
                    <a:lumMod val="75000"/>
                  </a:schemeClr>
                </a:solidFill>
                <a:latin typeface="Eras Bold ITC" panose="020B0907030504020204" pitchFamily="34" charset="0"/>
              </a:rPr>
              <a:t>Also further enhancement can be done and more features can be added for better retrieval of the feedback details.</a:t>
            </a:r>
          </a:p>
          <a:p>
            <a:endParaRPr lang="en-IN" dirty="0"/>
          </a:p>
        </p:txBody>
      </p:sp>
    </p:spTree>
    <p:extLst>
      <p:ext uri="{BB962C8B-B14F-4D97-AF65-F5344CB8AC3E}">
        <p14:creationId xmlns:p14="http://schemas.microsoft.com/office/powerpoint/2010/main" val="22934687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5583-9E18-4CA5-BAD2-FB30C9E423B0}"/>
              </a:ext>
            </a:extLst>
          </p:cNvPr>
          <p:cNvSpPr>
            <a:spLocks noGrp="1"/>
          </p:cNvSpPr>
          <p:nvPr>
            <p:ph type="title"/>
          </p:nvPr>
        </p:nvSpPr>
        <p:spPr>
          <a:xfrm>
            <a:off x="258083" y="308745"/>
            <a:ext cx="8534401" cy="1109709"/>
          </a:xfrm>
        </p:spPr>
        <p:txBody>
          <a:bodyPr>
            <a:normAutofit fontScale="90000"/>
          </a:bodyPr>
          <a:lstStyle/>
          <a:p>
            <a:r>
              <a:rPr lang="en-US" u="sng" dirty="0">
                <a:solidFill>
                  <a:srgbClr val="FFFF00"/>
                </a:solidFill>
                <a:latin typeface="Arial Black" panose="020B0A04020102020204" pitchFamily="34" charset="0"/>
              </a:rPr>
              <a:t>Objectives of project</a:t>
            </a:r>
            <a:br>
              <a:rPr lang="en-US" dirty="0">
                <a:solidFill>
                  <a:srgbClr val="FFFF00"/>
                </a:solidFill>
                <a:latin typeface="Arial Black" panose="020B0A04020102020204" pitchFamily="34" charset="0"/>
              </a:rPr>
            </a:br>
            <a:endParaRPr lang="en-IN" dirty="0"/>
          </a:p>
        </p:txBody>
      </p:sp>
      <p:sp>
        <p:nvSpPr>
          <p:cNvPr id="3" name="Text Placeholder 2">
            <a:extLst>
              <a:ext uri="{FF2B5EF4-FFF2-40B4-BE49-F238E27FC236}">
                <a16:creationId xmlns:a16="http://schemas.microsoft.com/office/drawing/2014/main" id="{CAD210A6-E2FC-4BB3-8D38-1FE05B569827}"/>
              </a:ext>
            </a:extLst>
          </p:cNvPr>
          <p:cNvSpPr>
            <a:spLocks noGrp="1"/>
          </p:cNvSpPr>
          <p:nvPr>
            <p:ph type="body" idx="1"/>
          </p:nvPr>
        </p:nvSpPr>
        <p:spPr>
          <a:xfrm>
            <a:off x="258082" y="1246572"/>
            <a:ext cx="10972169" cy="4896775"/>
          </a:xfrm>
        </p:spPr>
        <p:txBody>
          <a:bodyPr/>
          <a:lstStyle/>
          <a:p>
            <a:r>
              <a:rPr lang="en-US" dirty="0">
                <a:solidFill>
                  <a:schemeClr val="accent6">
                    <a:lumMod val="75000"/>
                  </a:schemeClr>
                </a:solidFill>
                <a:latin typeface="Eras Bold ITC" panose="020B0907030504020204" pitchFamily="34" charset="0"/>
              </a:rPr>
              <a:t>1) Decision making power is provided by this system.</a:t>
            </a:r>
          </a:p>
          <a:p>
            <a:endParaRPr lang="en-IN" dirty="0">
              <a:solidFill>
                <a:schemeClr val="accent6">
                  <a:lumMod val="75000"/>
                </a:schemeClr>
              </a:solidFill>
              <a:latin typeface="Eras Bold ITC" panose="020B0907030504020204" pitchFamily="34" charset="0"/>
            </a:endParaRPr>
          </a:p>
          <a:p>
            <a:r>
              <a:rPr lang="en-US" dirty="0">
                <a:solidFill>
                  <a:schemeClr val="accent6">
                    <a:lumMod val="75000"/>
                  </a:schemeClr>
                </a:solidFill>
                <a:latin typeface="Eras Bold ITC" panose="020B0907030504020204" pitchFamily="34" charset="0"/>
              </a:rPr>
              <a:t>2) Accurate result can be obtained.</a:t>
            </a:r>
          </a:p>
          <a:p>
            <a:endParaRPr lang="en-IN" dirty="0">
              <a:solidFill>
                <a:schemeClr val="accent6">
                  <a:lumMod val="75000"/>
                </a:schemeClr>
              </a:solidFill>
              <a:latin typeface="Eras Bold ITC" panose="020B0907030504020204" pitchFamily="34" charset="0"/>
            </a:endParaRPr>
          </a:p>
          <a:p>
            <a:r>
              <a:rPr lang="en-US" dirty="0">
                <a:solidFill>
                  <a:schemeClr val="accent6">
                    <a:lumMod val="75000"/>
                  </a:schemeClr>
                </a:solidFill>
                <a:latin typeface="Eras Bold ITC" panose="020B0907030504020204" pitchFamily="34" charset="0"/>
              </a:rPr>
              <a:t>3) This system makes Selection process more effective</a:t>
            </a:r>
          </a:p>
          <a:p>
            <a:endParaRPr lang="en-IN" dirty="0">
              <a:solidFill>
                <a:schemeClr val="accent6">
                  <a:lumMod val="75000"/>
                </a:schemeClr>
              </a:solidFill>
              <a:latin typeface="Eras Bold ITC" panose="020B0907030504020204" pitchFamily="34" charset="0"/>
            </a:endParaRPr>
          </a:p>
          <a:p>
            <a:r>
              <a:rPr lang="en-US" dirty="0">
                <a:solidFill>
                  <a:schemeClr val="accent6">
                    <a:lumMod val="75000"/>
                  </a:schemeClr>
                </a:solidFill>
                <a:latin typeface="Eras Bold ITC" panose="020B0907030504020204" pitchFamily="34" charset="0"/>
              </a:rPr>
              <a:t>4) To increase efficiency proposed system is depend on classification method.</a:t>
            </a:r>
          </a:p>
          <a:p>
            <a:endParaRPr lang="en-IN" dirty="0">
              <a:solidFill>
                <a:schemeClr val="accent6">
                  <a:lumMod val="75000"/>
                </a:schemeClr>
              </a:solidFill>
              <a:latin typeface="Eras Bold ITC" panose="020B0907030504020204" pitchFamily="34" charset="0"/>
            </a:endParaRPr>
          </a:p>
          <a:p>
            <a:r>
              <a:rPr lang="en-US" dirty="0">
                <a:solidFill>
                  <a:schemeClr val="accent6">
                    <a:lumMod val="75000"/>
                  </a:schemeClr>
                </a:solidFill>
                <a:latin typeface="Eras Bold ITC" panose="020B0907030504020204" pitchFamily="34" charset="0"/>
              </a:rPr>
              <a:t>5) Proposed system is used to reduce confusion at the time of processing feedback.</a:t>
            </a:r>
            <a:endParaRPr lang="en-IN" dirty="0">
              <a:solidFill>
                <a:schemeClr val="accent6">
                  <a:lumMod val="75000"/>
                </a:schemeClr>
              </a:solidFill>
              <a:latin typeface="Eras Bold ITC" panose="020B0907030504020204" pitchFamily="34" charset="0"/>
            </a:endParaRPr>
          </a:p>
          <a:p>
            <a:endParaRPr lang="en-IN" dirty="0"/>
          </a:p>
        </p:txBody>
      </p:sp>
    </p:spTree>
    <p:extLst>
      <p:ext uri="{BB962C8B-B14F-4D97-AF65-F5344CB8AC3E}">
        <p14:creationId xmlns:p14="http://schemas.microsoft.com/office/powerpoint/2010/main" val="14108610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FBD2-FD2B-4C7E-99A4-5AB930CD4E5F}"/>
              </a:ext>
            </a:extLst>
          </p:cNvPr>
          <p:cNvSpPr>
            <a:spLocks noGrp="1"/>
          </p:cNvSpPr>
          <p:nvPr>
            <p:ph type="title"/>
          </p:nvPr>
        </p:nvSpPr>
        <p:spPr>
          <a:xfrm>
            <a:off x="524413" y="863599"/>
            <a:ext cx="8534401" cy="574583"/>
          </a:xfrm>
        </p:spPr>
        <p:txBody>
          <a:bodyPr>
            <a:normAutofit fontScale="90000"/>
          </a:bodyPr>
          <a:lstStyle/>
          <a:p>
            <a:br>
              <a:rPr lang="en-US" sz="3100" u="sng" dirty="0">
                <a:solidFill>
                  <a:srgbClr val="FFFF00"/>
                </a:solidFill>
                <a:latin typeface="Arial Black" panose="020B0A04020102020204" pitchFamily="34" charset="0"/>
              </a:rPr>
            </a:br>
            <a:br>
              <a:rPr lang="en-US" sz="3100" u="sng" dirty="0">
                <a:solidFill>
                  <a:srgbClr val="FFFF00"/>
                </a:solidFill>
                <a:latin typeface="Arial Black" panose="020B0A04020102020204" pitchFamily="34" charset="0"/>
              </a:rPr>
            </a:br>
            <a:br>
              <a:rPr lang="en-US" sz="3100" u="sng" dirty="0">
                <a:solidFill>
                  <a:srgbClr val="FFFF00"/>
                </a:solidFill>
                <a:latin typeface="Arial Black" panose="020B0A04020102020204" pitchFamily="34" charset="0"/>
              </a:rPr>
            </a:br>
            <a:br>
              <a:rPr lang="en-US" sz="3100" u="sng" dirty="0">
                <a:solidFill>
                  <a:srgbClr val="FFFF00"/>
                </a:solidFill>
                <a:latin typeface="Arial Black" panose="020B0A04020102020204" pitchFamily="34" charset="0"/>
              </a:rPr>
            </a:br>
            <a:br>
              <a:rPr lang="en-US" sz="3100" u="sng" dirty="0">
                <a:solidFill>
                  <a:srgbClr val="FFFF00"/>
                </a:solidFill>
                <a:latin typeface="Arial Black" panose="020B0A04020102020204" pitchFamily="34" charset="0"/>
              </a:rPr>
            </a:br>
            <a:br>
              <a:rPr lang="en-US" dirty="0">
                <a:solidFill>
                  <a:srgbClr val="FFFF00"/>
                </a:solidFill>
                <a:latin typeface="Arial Black" panose="020B0A04020102020204" pitchFamily="34" charset="0"/>
              </a:rPr>
            </a:br>
            <a:r>
              <a:rPr lang="en-US" u="sng" dirty="0">
                <a:solidFill>
                  <a:srgbClr val="FFFF00"/>
                </a:solidFill>
                <a:latin typeface="Arial Black" panose="020B0A04020102020204" pitchFamily="34" charset="0"/>
              </a:rPr>
              <a:t>WHY THIS PROJECT?</a:t>
            </a:r>
            <a:endParaRPr lang="en-IN" u="sng" dirty="0"/>
          </a:p>
        </p:txBody>
      </p:sp>
      <p:sp>
        <p:nvSpPr>
          <p:cNvPr id="3" name="Text Placeholder 2">
            <a:extLst>
              <a:ext uri="{FF2B5EF4-FFF2-40B4-BE49-F238E27FC236}">
                <a16:creationId xmlns:a16="http://schemas.microsoft.com/office/drawing/2014/main" id="{B0394CAD-E77D-4FAF-94F8-8C2FD2C01C69}"/>
              </a:ext>
            </a:extLst>
          </p:cNvPr>
          <p:cNvSpPr>
            <a:spLocks noGrp="1"/>
          </p:cNvSpPr>
          <p:nvPr>
            <p:ph type="body" idx="1"/>
          </p:nvPr>
        </p:nvSpPr>
        <p:spPr>
          <a:xfrm>
            <a:off x="684213" y="1784412"/>
            <a:ext cx="10421752" cy="4209988"/>
          </a:xfrm>
        </p:spPr>
        <p:style>
          <a:lnRef idx="1">
            <a:schemeClr val="accent6"/>
          </a:lnRef>
          <a:fillRef idx="2">
            <a:schemeClr val="accent6"/>
          </a:fillRef>
          <a:effectRef idx="1">
            <a:schemeClr val="accent6"/>
          </a:effectRef>
          <a:fontRef idx="minor">
            <a:schemeClr val="dk1"/>
          </a:fontRef>
        </p:style>
        <p:txBody>
          <a:bodyPr/>
          <a:lstStyle/>
          <a:p>
            <a:r>
              <a:rPr lang="en-US" b="1" dirty="0">
                <a:solidFill>
                  <a:srgbClr val="C00000"/>
                </a:solidFill>
              </a:rPr>
              <a:t>1)   Saves your time:</a:t>
            </a:r>
          </a:p>
          <a:p>
            <a:r>
              <a:rPr lang="en-US" dirty="0"/>
              <a:t>      By giving feedback on online system rather then on paper system saves our time.</a:t>
            </a:r>
          </a:p>
          <a:p>
            <a:r>
              <a:rPr lang="en-US" b="1" dirty="0">
                <a:solidFill>
                  <a:srgbClr val="C00000"/>
                </a:solidFill>
              </a:rPr>
              <a:t>2)  Manage the entire process:</a:t>
            </a:r>
          </a:p>
          <a:p>
            <a:r>
              <a:rPr lang="en-US" dirty="0"/>
              <a:t>       The entire process of giving feedback  and viewing that report after giving feedback can manage easily.</a:t>
            </a:r>
          </a:p>
          <a:p>
            <a:r>
              <a:rPr lang="en-US" b="1" dirty="0">
                <a:solidFill>
                  <a:srgbClr val="C00000"/>
                </a:solidFill>
              </a:rPr>
              <a:t>3)  Enhance the staff:</a:t>
            </a:r>
          </a:p>
          <a:p>
            <a:r>
              <a:rPr lang="en-US" dirty="0"/>
              <a:t>      Find the details about the teacher’s interest in teaching to the students.</a:t>
            </a:r>
          </a:p>
          <a:p>
            <a:r>
              <a:rPr lang="en-US" b="1" dirty="0">
                <a:solidFill>
                  <a:srgbClr val="C00000"/>
                </a:solidFill>
              </a:rPr>
              <a:t>4)   Meet web standards:</a:t>
            </a:r>
          </a:p>
          <a:p>
            <a:r>
              <a:rPr lang="en-US" dirty="0"/>
              <a:t>      An easy to use system that successfully combines form with function.</a:t>
            </a:r>
          </a:p>
          <a:p>
            <a:pPr marL="342900" indent="-342900">
              <a:buAutoNum type="arabicParenR" startAt="2"/>
            </a:pPr>
            <a:endParaRPr lang="en-IN" dirty="0"/>
          </a:p>
        </p:txBody>
      </p:sp>
    </p:spTree>
    <p:extLst>
      <p:ext uri="{BB962C8B-B14F-4D97-AF65-F5344CB8AC3E}">
        <p14:creationId xmlns:p14="http://schemas.microsoft.com/office/powerpoint/2010/main" val="22596993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4147-FFA0-4118-A802-6E94B5236EA1}"/>
              </a:ext>
            </a:extLst>
          </p:cNvPr>
          <p:cNvSpPr>
            <a:spLocks noGrp="1"/>
          </p:cNvSpPr>
          <p:nvPr>
            <p:ph type="title"/>
          </p:nvPr>
        </p:nvSpPr>
        <p:spPr>
          <a:xfrm>
            <a:off x="355738" y="390864"/>
            <a:ext cx="8534401" cy="1224872"/>
          </a:xfrm>
        </p:spPr>
        <p:txBody>
          <a:bodyPr/>
          <a:lstStyle/>
          <a:p>
            <a:r>
              <a:rPr lang="en-US" u="sng" dirty="0">
                <a:solidFill>
                  <a:srgbClr val="FFFF00"/>
                </a:solidFill>
                <a:latin typeface="Arial Black" panose="020B0A04020102020204" pitchFamily="34" charset="0"/>
              </a:rPr>
              <a:t>Modules of project</a:t>
            </a:r>
            <a:br>
              <a:rPr lang="en-US" dirty="0">
                <a:solidFill>
                  <a:srgbClr val="FFFF00"/>
                </a:solidFill>
                <a:latin typeface="Arial Black" panose="020B0A04020102020204" pitchFamily="34" charset="0"/>
              </a:rPr>
            </a:br>
            <a:endParaRPr lang="en-IN" dirty="0"/>
          </a:p>
        </p:txBody>
      </p:sp>
      <p:sp>
        <p:nvSpPr>
          <p:cNvPr id="3" name="Text Placeholder 2">
            <a:extLst>
              <a:ext uri="{FF2B5EF4-FFF2-40B4-BE49-F238E27FC236}">
                <a16:creationId xmlns:a16="http://schemas.microsoft.com/office/drawing/2014/main" id="{12FBB4EA-60C5-4548-897C-0FE7CB2E891C}"/>
              </a:ext>
            </a:extLst>
          </p:cNvPr>
          <p:cNvSpPr>
            <a:spLocks noGrp="1"/>
          </p:cNvSpPr>
          <p:nvPr>
            <p:ph type="body" idx="1"/>
          </p:nvPr>
        </p:nvSpPr>
        <p:spPr>
          <a:xfrm>
            <a:off x="772356" y="1083075"/>
            <a:ext cx="9925235" cy="5681709"/>
          </a:xfrm>
        </p:spPr>
        <p:style>
          <a:lnRef idx="2">
            <a:schemeClr val="accent1">
              <a:shade val="50000"/>
            </a:schemeClr>
          </a:lnRef>
          <a:fillRef idx="1">
            <a:schemeClr val="accent1"/>
          </a:fillRef>
          <a:effectRef idx="0">
            <a:schemeClr val="accent1"/>
          </a:effectRef>
          <a:fontRef idx="minor">
            <a:schemeClr val="lt1"/>
          </a:fontRef>
        </p:style>
        <p:txBody>
          <a:bodyPr>
            <a:normAutofit fontScale="70000" lnSpcReduction="20000"/>
          </a:bodyPr>
          <a:lstStyle/>
          <a:p>
            <a:r>
              <a:rPr lang="en-US" sz="2100" b="1" dirty="0">
                <a:solidFill>
                  <a:schemeClr val="tx1"/>
                </a:solidFill>
              </a:rPr>
              <a:t>The proposed system consists of three modules:</a:t>
            </a:r>
            <a:endParaRPr lang="en-IN" sz="2100" b="1" dirty="0">
              <a:solidFill>
                <a:schemeClr val="tx1"/>
              </a:solidFill>
            </a:endParaRPr>
          </a:p>
          <a:p>
            <a:r>
              <a:rPr lang="en-US" b="1" dirty="0"/>
              <a:t>                     </a:t>
            </a:r>
            <a:r>
              <a:rPr lang="en-US" b="1" dirty="0">
                <a:solidFill>
                  <a:schemeClr val="tx1"/>
                </a:solidFill>
              </a:rPr>
              <a:t>Student:</a:t>
            </a:r>
          </a:p>
          <a:p>
            <a:r>
              <a:rPr lang="en-US" sz="1500" b="1" dirty="0">
                <a:solidFill>
                  <a:schemeClr val="tx2"/>
                </a:solidFill>
              </a:rPr>
              <a:t>The student will have the authorities on this as following:</a:t>
            </a:r>
            <a:endParaRPr lang="en-IN" sz="1500" b="1" dirty="0">
              <a:solidFill>
                <a:schemeClr val="tx2"/>
              </a:solidFill>
            </a:endParaRPr>
          </a:p>
          <a:p>
            <a:pPr lvl="0"/>
            <a:r>
              <a:rPr lang="en-US" sz="1500" b="1" dirty="0">
                <a:solidFill>
                  <a:schemeClr val="tx2"/>
                </a:solidFill>
              </a:rPr>
              <a:t>1)               Add questions</a:t>
            </a:r>
            <a:endParaRPr lang="en-IN" sz="1500" b="1" dirty="0">
              <a:solidFill>
                <a:schemeClr val="tx2"/>
              </a:solidFill>
            </a:endParaRPr>
          </a:p>
          <a:p>
            <a:pPr lvl="0"/>
            <a:r>
              <a:rPr lang="en-US" sz="1500" b="1" dirty="0">
                <a:solidFill>
                  <a:schemeClr val="tx2"/>
                </a:solidFill>
              </a:rPr>
              <a:t>2)               Update questions</a:t>
            </a:r>
            <a:endParaRPr lang="en-IN" sz="1500" b="1" dirty="0">
              <a:solidFill>
                <a:schemeClr val="tx2"/>
              </a:solidFill>
            </a:endParaRPr>
          </a:p>
          <a:p>
            <a:pPr lvl="0"/>
            <a:r>
              <a:rPr lang="en-US" sz="1500" b="1" dirty="0">
                <a:solidFill>
                  <a:schemeClr val="tx2"/>
                </a:solidFill>
              </a:rPr>
              <a:t>3)               View questions</a:t>
            </a:r>
            <a:endParaRPr lang="en-IN" sz="1500" b="1" dirty="0">
              <a:solidFill>
                <a:schemeClr val="tx2"/>
              </a:solidFill>
            </a:endParaRPr>
          </a:p>
          <a:p>
            <a:pPr lvl="0"/>
            <a:r>
              <a:rPr lang="en-US" sz="1500" b="1" dirty="0">
                <a:solidFill>
                  <a:schemeClr val="tx2"/>
                </a:solidFill>
              </a:rPr>
              <a:t>4)               Giving feedback about the lecturers</a:t>
            </a:r>
            <a:endParaRPr lang="en-IN" sz="1500" b="1" dirty="0">
              <a:solidFill>
                <a:schemeClr val="tx2"/>
              </a:solidFill>
            </a:endParaRPr>
          </a:p>
          <a:p>
            <a:endParaRPr lang="en-IN" sz="1600" dirty="0">
              <a:solidFill>
                <a:schemeClr val="tx1"/>
              </a:solidFill>
            </a:endParaRPr>
          </a:p>
          <a:p>
            <a:pPr lvl="2"/>
            <a:r>
              <a:rPr lang="en-US" b="1" dirty="0"/>
              <a:t>  Faculty:</a:t>
            </a:r>
          </a:p>
          <a:p>
            <a:r>
              <a:rPr lang="en-US" sz="1500" b="1" dirty="0">
                <a:solidFill>
                  <a:schemeClr val="tx2"/>
                </a:solidFill>
              </a:rPr>
              <a:t>The Faculty will have the authorities on this as following:</a:t>
            </a:r>
            <a:endParaRPr lang="en-IN" sz="1500" b="1" dirty="0">
              <a:solidFill>
                <a:schemeClr val="tx2"/>
              </a:solidFill>
            </a:endParaRPr>
          </a:p>
          <a:p>
            <a:r>
              <a:rPr lang="en-US" sz="1500" b="1" dirty="0">
                <a:solidFill>
                  <a:schemeClr val="tx2"/>
                </a:solidFill>
              </a:rPr>
              <a:t>1)             Add questions</a:t>
            </a:r>
            <a:endParaRPr lang="en-IN" sz="1500" b="1" dirty="0">
              <a:solidFill>
                <a:schemeClr val="tx2"/>
              </a:solidFill>
            </a:endParaRPr>
          </a:p>
          <a:p>
            <a:pPr lvl="0"/>
            <a:r>
              <a:rPr lang="en-US" sz="1500" b="1" dirty="0">
                <a:solidFill>
                  <a:schemeClr val="tx2"/>
                </a:solidFill>
              </a:rPr>
              <a:t>2)             Update questions</a:t>
            </a:r>
            <a:endParaRPr lang="en-IN" sz="1500" b="1" dirty="0">
              <a:solidFill>
                <a:schemeClr val="tx2"/>
              </a:solidFill>
            </a:endParaRPr>
          </a:p>
          <a:p>
            <a:pPr lvl="0"/>
            <a:r>
              <a:rPr lang="en-US" sz="1500" b="1" dirty="0">
                <a:solidFill>
                  <a:schemeClr val="tx2"/>
                </a:solidFill>
              </a:rPr>
              <a:t>3)             View questions</a:t>
            </a:r>
            <a:endParaRPr lang="en-IN" sz="1500" b="1" dirty="0">
              <a:solidFill>
                <a:schemeClr val="tx2"/>
              </a:solidFill>
            </a:endParaRPr>
          </a:p>
          <a:p>
            <a:pPr lvl="0"/>
            <a:r>
              <a:rPr lang="en-US" sz="1500" b="1" dirty="0">
                <a:solidFill>
                  <a:schemeClr val="tx2"/>
                </a:solidFill>
              </a:rPr>
              <a:t>4)             View report</a:t>
            </a:r>
            <a:endParaRPr lang="en-IN" sz="1500" b="1" dirty="0">
              <a:solidFill>
                <a:schemeClr val="tx2"/>
              </a:solidFill>
            </a:endParaRPr>
          </a:p>
          <a:p>
            <a:pPr lvl="2"/>
            <a:endParaRPr lang="en-IN" sz="1400" dirty="0"/>
          </a:p>
          <a:p>
            <a:pPr lvl="2"/>
            <a:r>
              <a:rPr lang="en-US" b="1" dirty="0"/>
              <a:t>  Admin :</a:t>
            </a:r>
          </a:p>
          <a:p>
            <a:r>
              <a:rPr lang="en-US" b="1" dirty="0"/>
              <a:t> </a:t>
            </a:r>
            <a:endParaRPr lang="en-IN" sz="1600" dirty="0">
              <a:solidFill>
                <a:schemeClr val="tx2"/>
              </a:solidFill>
            </a:endParaRPr>
          </a:p>
          <a:p>
            <a:r>
              <a:rPr lang="en-US" b="1" dirty="0">
                <a:solidFill>
                  <a:schemeClr val="tx2"/>
                </a:solidFill>
              </a:rPr>
              <a:t>1)       Saves your time</a:t>
            </a:r>
            <a:endParaRPr lang="en-IN" sz="1600" b="1" dirty="0">
              <a:solidFill>
                <a:schemeClr val="tx2"/>
              </a:solidFill>
            </a:endParaRPr>
          </a:p>
          <a:p>
            <a:r>
              <a:rPr lang="en-US" b="1" dirty="0">
                <a:solidFill>
                  <a:schemeClr val="tx2"/>
                </a:solidFill>
              </a:rPr>
              <a:t>2)	Manage the entire process in easy and quick way</a:t>
            </a:r>
            <a:endParaRPr lang="en-IN" sz="1600" b="1" dirty="0">
              <a:solidFill>
                <a:schemeClr val="tx2"/>
              </a:solidFill>
            </a:endParaRPr>
          </a:p>
          <a:p>
            <a:r>
              <a:rPr lang="en-US" b="1" dirty="0">
                <a:solidFill>
                  <a:schemeClr val="tx2"/>
                </a:solidFill>
              </a:rPr>
              <a:t>3)	Enhance the staff</a:t>
            </a:r>
            <a:endParaRPr lang="en-IN" sz="1600" b="1" dirty="0">
              <a:solidFill>
                <a:schemeClr val="tx2"/>
              </a:solidFill>
            </a:endParaRPr>
          </a:p>
          <a:p>
            <a:r>
              <a:rPr lang="en-US" b="1" dirty="0">
                <a:solidFill>
                  <a:schemeClr val="tx2"/>
                </a:solidFill>
              </a:rPr>
              <a:t>4)	Improve the issuing standards</a:t>
            </a:r>
            <a:endParaRPr lang="en-IN" sz="1600" b="1" dirty="0">
              <a:solidFill>
                <a:schemeClr val="tx2"/>
              </a:solidFill>
            </a:endParaRPr>
          </a:p>
          <a:p>
            <a:pPr lvl="2"/>
            <a:endParaRPr lang="en-IN" sz="1400" dirty="0"/>
          </a:p>
          <a:p>
            <a:endParaRPr lang="en-IN" dirty="0"/>
          </a:p>
        </p:txBody>
      </p:sp>
    </p:spTree>
    <p:extLst>
      <p:ext uri="{BB962C8B-B14F-4D97-AF65-F5344CB8AC3E}">
        <p14:creationId xmlns:p14="http://schemas.microsoft.com/office/powerpoint/2010/main" val="5590014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5A35-D44C-4246-9001-B8E35D39A856}"/>
              </a:ext>
            </a:extLst>
          </p:cNvPr>
          <p:cNvSpPr>
            <a:spLocks noGrp="1"/>
          </p:cNvSpPr>
          <p:nvPr>
            <p:ph type="title"/>
          </p:nvPr>
        </p:nvSpPr>
        <p:spPr>
          <a:xfrm>
            <a:off x="346860" y="204433"/>
            <a:ext cx="8534401" cy="1180483"/>
          </a:xfrm>
        </p:spPr>
        <p:txBody>
          <a:bodyPr>
            <a:normAutofit fontScale="90000"/>
          </a:bodyPr>
          <a:lstStyle/>
          <a:p>
            <a:r>
              <a:rPr lang="en-US" u="sng" dirty="0">
                <a:solidFill>
                  <a:srgbClr val="FFFF00"/>
                </a:solidFill>
                <a:latin typeface="Arial Black" panose="020B0A04020102020204" pitchFamily="34" charset="0"/>
              </a:rPr>
              <a:t>Highlights of project</a:t>
            </a:r>
            <a:br>
              <a:rPr lang="en-US" dirty="0">
                <a:solidFill>
                  <a:srgbClr val="FFFF00"/>
                </a:solidFill>
                <a:latin typeface="Arial Black" panose="020B0A04020102020204" pitchFamily="34" charset="0"/>
              </a:rPr>
            </a:br>
            <a:endParaRPr lang="en-IN" dirty="0"/>
          </a:p>
        </p:txBody>
      </p:sp>
      <p:sp>
        <p:nvSpPr>
          <p:cNvPr id="3" name="Text Placeholder 2">
            <a:extLst>
              <a:ext uri="{FF2B5EF4-FFF2-40B4-BE49-F238E27FC236}">
                <a16:creationId xmlns:a16="http://schemas.microsoft.com/office/drawing/2014/main" id="{084D9DE4-1B3C-413D-85A3-66E11BE4A7AD}"/>
              </a:ext>
            </a:extLst>
          </p:cNvPr>
          <p:cNvSpPr>
            <a:spLocks noGrp="1"/>
          </p:cNvSpPr>
          <p:nvPr>
            <p:ph type="body" idx="1"/>
          </p:nvPr>
        </p:nvSpPr>
        <p:spPr>
          <a:xfrm>
            <a:off x="1092586" y="1255450"/>
            <a:ext cx="8534400" cy="4728100"/>
          </a:xfrm>
          <a:solidFill>
            <a:schemeClr val="accent4"/>
          </a:solidFill>
          <a:ln>
            <a:noFill/>
          </a:ln>
        </p:spPr>
        <p:style>
          <a:lnRef idx="0">
            <a:scrgbClr r="0" g="0" b="0"/>
          </a:lnRef>
          <a:fillRef idx="0">
            <a:scrgbClr r="0" g="0" b="0"/>
          </a:fillRef>
          <a:effectRef idx="0">
            <a:scrgbClr r="0" g="0" b="0"/>
          </a:effectRef>
          <a:fontRef idx="minor">
            <a:schemeClr val="lt1"/>
          </a:fontRef>
        </p:style>
        <p:txBody>
          <a:bodyPr/>
          <a:lstStyle/>
          <a:p>
            <a:r>
              <a:rPr lang="en-US" b="1" dirty="0"/>
              <a:t> </a:t>
            </a:r>
            <a:endParaRPr lang="en-IN" sz="2400" b="1" dirty="0">
              <a:solidFill>
                <a:schemeClr val="tx2">
                  <a:lumMod val="20000"/>
                  <a:lumOff val="80000"/>
                </a:schemeClr>
              </a:solidFill>
            </a:endParaRPr>
          </a:p>
          <a:p>
            <a:r>
              <a:rPr lang="en-US" sz="2400" b="1" dirty="0">
                <a:solidFill>
                  <a:schemeClr val="tx2">
                    <a:lumMod val="20000"/>
                    <a:lumOff val="80000"/>
                  </a:schemeClr>
                </a:solidFill>
              </a:rPr>
              <a:t>	Saves your time</a:t>
            </a:r>
            <a:endParaRPr lang="en-IN" sz="2400" b="1" dirty="0">
              <a:solidFill>
                <a:schemeClr val="tx2">
                  <a:lumMod val="20000"/>
                  <a:lumOff val="80000"/>
                </a:schemeClr>
              </a:solidFill>
            </a:endParaRPr>
          </a:p>
          <a:p>
            <a:r>
              <a:rPr lang="en-US" sz="2400" b="1" dirty="0">
                <a:solidFill>
                  <a:schemeClr val="tx2">
                    <a:lumMod val="20000"/>
                    <a:lumOff val="80000"/>
                  </a:schemeClr>
                </a:solidFill>
              </a:rPr>
              <a:t>	Manage the entire process in easy and quick way</a:t>
            </a:r>
            <a:endParaRPr lang="en-IN" sz="2400" b="1" dirty="0">
              <a:solidFill>
                <a:schemeClr val="tx2">
                  <a:lumMod val="20000"/>
                  <a:lumOff val="80000"/>
                </a:schemeClr>
              </a:solidFill>
            </a:endParaRPr>
          </a:p>
          <a:p>
            <a:r>
              <a:rPr lang="en-US" sz="2400" b="1" dirty="0">
                <a:solidFill>
                  <a:schemeClr val="tx2">
                    <a:lumMod val="20000"/>
                    <a:lumOff val="80000"/>
                  </a:schemeClr>
                </a:solidFill>
              </a:rPr>
              <a:t>	Enhance the staff</a:t>
            </a:r>
            <a:endParaRPr lang="en-IN" sz="2400" b="1" dirty="0">
              <a:solidFill>
                <a:schemeClr val="tx2">
                  <a:lumMod val="20000"/>
                  <a:lumOff val="80000"/>
                </a:schemeClr>
              </a:solidFill>
            </a:endParaRPr>
          </a:p>
          <a:p>
            <a:r>
              <a:rPr lang="en-US" sz="2400" b="1" dirty="0">
                <a:solidFill>
                  <a:schemeClr val="tx2">
                    <a:lumMod val="20000"/>
                    <a:lumOff val="80000"/>
                  </a:schemeClr>
                </a:solidFill>
              </a:rPr>
              <a:t>	Improve the issuing standards</a:t>
            </a:r>
            <a:endParaRPr lang="en-IN" sz="2400" b="1" dirty="0">
              <a:solidFill>
                <a:schemeClr val="tx2">
                  <a:lumMod val="20000"/>
                  <a:lumOff val="80000"/>
                </a:schemeClr>
              </a:solidFill>
            </a:endParaRPr>
          </a:p>
          <a:p>
            <a:endParaRPr lang="en-IN" dirty="0"/>
          </a:p>
        </p:txBody>
      </p:sp>
    </p:spTree>
    <p:extLst>
      <p:ext uri="{BB962C8B-B14F-4D97-AF65-F5344CB8AC3E}">
        <p14:creationId xmlns:p14="http://schemas.microsoft.com/office/powerpoint/2010/main" val="6008069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258</TotalTime>
  <Words>2044</Words>
  <Application>Microsoft Office PowerPoint</Application>
  <PresentationFormat>Widescreen</PresentationFormat>
  <Paragraphs>244</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Algerian</vt:lpstr>
      <vt:lpstr>Arial</vt:lpstr>
      <vt:lpstr>Arial Black</vt:lpstr>
      <vt:lpstr>Bahnschrift SemiBold Condensed</vt:lpstr>
      <vt:lpstr>Century Gothic</vt:lpstr>
      <vt:lpstr>Eras Bold ITC</vt:lpstr>
      <vt:lpstr>Source Sans Pro Black</vt:lpstr>
      <vt:lpstr>Symbol</vt:lpstr>
      <vt:lpstr>Times New Roman</vt:lpstr>
      <vt:lpstr>Wingdings</vt:lpstr>
      <vt:lpstr>Wingdings 3</vt:lpstr>
      <vt:lpstr>Slice</vt:lpstr>
      <vt:lpstr>Summer training project report</vt:lpstr>
      <vt:lpstr>Contents</vt:lpstr>
      <vt:lpstr>Introduction to training institute </vt:lpstr>
      <vt:lpstr>      One can get various trainings related to compuer science and IT’s like:  PHP HTML JAVA PYTHON .NET CLOUD COMPUTING LINUX NETWORKING  C++  Why should you choose to get the industrial training at Alpha Computers?    i)   Deliver best training in various courses such as PHP, Java, etc.   Ii)  Keep you updated about all the latest inventions and technologies.   Iii) Conduct doubt clearing sessions to leave no space for any sort of doubt in the student.   Iv) Faculties are the working professionals and experienced in their field.   V)  Make  students familiar with the real working environment.   Vi) Focus on Practical works more than memorizing theories  </vt:lpstr>
      <vt:lpstr>Introduction to project</vt:lpstr>
      <vt:lpstr>Objectives of project </vt:lpstr>
      <vt:lpstr>      WHY THIS PROJECT?</vt:lpstr>
      <vt:lpstr>Modules of project </vt:lpstr>
      <vt:lpstr>Highlights of project </vt:lpstr>
      <vt:lpstr>Module features </vt:lpstr>
      <vt:lpstr>PowerPoint Presentation</vt:lpstr>
      <vt:lpstr>Operational structure </vt:lpstr>
      <vt:lpstr>PowerPoint Presentation</vt:lpstr>
      <vt:lpstr>Background information </vt:lpstr>
      <vt:lpstr>PowerPoint Presentation</vt:lpstr>
      <vt:lpstr>PowerPoint Presentation</vt:lpstr>
      <vt:lpstr>Requirement specifications </vt:lpstr>
      <vt:lpstr>Project layout            home: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AND ENHANCEMENTS </vt:lpstr>
      <vt:lpstr>REFERENCES</vt:lpstr>
      <vt:lpstr>   THANKS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aasim parray</dc:creator>
  <cp:lastModifiedBy>aasim parray</cp:lastModifiedBy>
  <cp:revision>40</cp:revision>
  <dcterms:created xsi:type="dcterms:W3CDTF">2019-11-11T18:57:57Z</dcterms:created>
  <dcterms:modified xsi:type="dcterms:W3CDTF">2019-11-12T14:50:04Z</dcterms:modified>
</cp:coreProperties>
</file>