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6858000" cy="9144000"/>
  <p:embeddedFontLst>
    <p:embeddedFont>
      <p:font typeface="Archivo Black" panose="020B0604020202020204" charset="0"/>
      <p:regular r:id="rId20"/>
    </p:embeddedFont>
    <p:embeddedFont>
      <p:font typeface="Lato Bold" panose="020B0604020202020204" charset="0"/>
      <p:regular r:id="rId21"/>
    </p:embeddedFont>
    <p:embeddedFont>
      <p:font typeface="League Spartan" panose="020B0604020202020204" charset="0"/>
      <p:regular r:id="rId22"/>
    </p:embeddedFont>
    <p:embeddedFont>
      <p:font typeface="Poppins" panose="00000500000000000000" pitchFamily="2" charset="0"/>
      <p:regular r:id="rId23"/>
      <p:bold r:id="rId24"/>
      <p:italic r:id="rId25"/>
      <p:boldItalic r:id="rId26"/>
    </p:embeddedFont>
    <p:embeddedFont>
      <p:font typeface="Poppins Bold" panose="00000800000000000000" charset="0"/>
      <p:regular r:id="rId27"/>
    </p:embeddedFont>
    <p:embeddedFont>
      <p:font typeface="Poppins Semi-Bold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1000"/>
            </a:blip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648322" y="3468540"/>
            <a:ext cx="10991397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Lato Bold"/>
              </a:rPr>
              <a:t>CREDIT-PROFILE ANALYSIS (FOR TWO-WHEELER LOANS)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48322" y="4285959"/>
            <a:ext cx="14004528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593C8F"/>
                </a:solidFill>
                <a:latin typeface="League Spartan"/>
              </a:rPr>
              <a:t>CAPSTONE PRESENTATION</a:t>
            </a:r>
          </a:p>
        </p:txBody>
      </p:sp>
      <p:sp>
        <p:nvSpPr>
          <p:cNvPr id="8" name="AutoShape 8"/>
          <p:cNvSpPr/>
          <p:nvPr/>
        </p:nvSpPr>
        <p:spPr>
          <a:xfrm flipV="1">
            <a:off x="3918009" y="5571834"/>
            <a:ext cx="12522541" cy="2050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Freeform 9"/>
          <p:cNvSpPr/>
          <p:nvPr/>
        </p:nvSpPr>
        <p:spPr>
          <a:xfrm>
            <a:off x="13763158" y="38735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029833" y="0"/>
            <a:ext cx="3111323" cy="10287000"/>
            <a:chOff x="0" y="0"/>
            <a:chExt cx="81944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9443" cy="2709333"/>
            </a:xfrm>
            <a:custGeom>
              <a:avLst/>
              <a:gdLst/>
              <a:ahLst/>
              <a:cxnLst/>
              <a:rect l="l" t="t" r="r" b="b"/>
              <a:pathLst>
                <a:path w="819443" h="2709333">
                  <a:moveTo>
                    <a:pt x="0" y="0"/>
                  </a:moveTo>
                  <a:lnTo>
                    <a:pt x="819443" y="0"/>
                  </a:lnTo>
                  <a:lnTo>
                    <a:pt x="81944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944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62687" y="400654"/>
            <a:ext cx="3432979" cy="628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80"/>
              </a:lnSpc>
              <a:spcBef>
                <a:spcPct val="0"/>
              </a:spcBef>
            </a:pPr>
            <a:r>
              <a:rPr lang="en-US" sz="3629">
                <a:solidFill>
                  <a:srgbClr val="000000"/>
                </a:solidFill>
                <a:latin typeface="Lato Bold"/>
              </a:rPr>
              <a:t>PHASE - THREE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62687" y="942975"/>
            <a:ext cx="5747521" cy="738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18"/>
              </a:lnSpc>
              <a:spcBef>
                <a:spcPct val="0"/>
              </a:spcBef>
            </a:pPr>
            <a:r>
              <a:rPr lang="en-US" sz="4298" u="sng">
                <a:solidFill>
                  <a:srgbClr val="593C8F"/>
                </a:solidFill>
                <a:latin typeface="League Spartan"/>
              </a:rPr>
              <a:t>DATA PREPERATION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62687" y="1888845"/>
            <a:ext cx="14567147" cy="6872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25"/>
              </a:lnSpc>
            </a:pPr>
            <a:r>
              <a:rPr lang="en-US" sz="2446">
                <a:solidFill>
                  <a:srgbClr val="000000"/>
                </a:solidFill>
                <a:latin typeface="Poppins"/>
              </a:rPr>
              <a:t>1. Correcting State Names based on City</a:t>
            </a:r>
          </a:p>
          <a:p>
            <a:pPr>
              <a:lnSpc>
                <a:spcPts val="3425"/>
              </a:lnSpc>
            </a:pPr>
            <a:r>
              <a:rPr lang="en-US" sz="2446">
                <a:solidFill>
                  <a:srgbClr val="000000"/>
                </a:solidFill>
                <a:latin typeface="Poppins"/>
              </a:rPr>
              <a:t>2. Grouping and Checking State Distribution</a:t>
            </a:r>
          </a:p>
          <a:p>
            <a:pPr>
              <a:lnSpc>
                <a:spcPts val="3430"/>
              </a:lnSpc>
            </a:pPr>
            <a:r>
              <a:rPr lang="en-US" sz="2450">
                <a:solidFill>
                  <a:srgbClr val="000000"/>
                </a:solidFill>
                <a:latin typeface="Poppins"/>
              </a:rPr>
              <a:t>3. Grouping States into Zones</a:t>
            </a:r>
          </a:p>
          <a:p>
            <a:pPr>
              <a:lnSpc>
                <a:spcPts val="3425"/>
              </a:lnSpc>
            </a:pPr>
            <a:r>
              <a:rPr lang="en-US" sz="2446">
                <a:solidFill>
                  <a:srgbClr val="000000"/>
                </a:solidFill>
                <a:latin typeface="Poppins"/>
              </a:rPr>
              <a:t>4. Employment Profile and Occupation Analysis</a:t>
            </a:r>
          </a:p>
          <a:p>
            <a:pPr>
              <a:lnSpc>
                <a:spcPts val="3425"/>
              </a:lnSpc>
            </a:pPr>
            <a:r>
              <a:rPr lang="en-US" sz="2446">
                <a:solidFill>
                  <a:srgbClr val="000000"/>
                </a:solidFill>
                <a:latin typeface="Poppins"/>
              </a:rPr>
              <a:t>5. EMI Calculation</a:t>
            </a:r>
          </a:p>
          <a:p>
            <a:pPr>
              <a:lnSpc>
                <a:spcPts val="3425"/>
              </a:lnSpc>
            </a:pPr>
            <a:r>
              <a:rPr lang="en-US" sz="2446">
                <a:solidFill>
                  <a:srgbClr val="000000"/>
                </a:solidFill>
                <a:latin typeface="Poppins"/>
              </a:rPr>
              <a:t>6. City Analysis</a:t>
            </a:r>
          </a:p>
          <a:p>
            <a:pPr>
              <a:lnSpc>
                <a:spcPts val="3425"/>
              </a:lnSpc>
            </a:pPr>
            <a:r>
              <a:rPr lang="en-US" sz="2446">
                <a:solidFill>
                  <a:srgbClr val="000000"/>
                </a:solidFill>
                <a:latin typeface="Poppins"/>
              </a:rPr>
              <a:t>7.Handling &amp; Imputation of Missing Values in dataset</a:t>
            </a:r>
          </a:p>
          <a:p>
            <a:pPr>
              <a:lnSpc>
                <a:spcPts val="3425"/>
              </a:lnSpc>
            </a:pPr>
            <a:r>
              <a:rPr lang="en-US" sz="2446">
                <a:solidFill>
                  <a:srgbClr val="000000"/>
                </a:solidFill>
                <a:latin typeface="Poppins"/>
              </a:rPr>
              <a:t>8.Encoding the Categorical columns</a:t>
            </a:r>
          </a:p>
          <a:p>
            <a:pPr marL="528199" lvl="1" indent="-264100">
              <a:lnSpc>
                <a:spcPts val="3425"/>
              </a:lnSpc>
              <a:buFont typeface="Arial"/>
              <a:buChar char="•"/>
            </a:pPr>
            <a:r>
              <a:rPr lang="en-US" sz="2446">
                <a:solidFill>
                  <a:srgbClr val="000000"/>
                </a:solidFill>
                <a:latin typeface="Poppins"/>
              </a:rPr>
              <a:t>Zones- Label Encoding (East-0 West-1 North-2 South-3)</a:t>
            </a:r>
          </a:p>
          <a:p>
            <a:pPr marL="528199" lvl="1" indent="-264100">
              <a:lnSpc>
                <a:spcPts val="3425"/>
              </a:lnSpc>
              <a:buFont typeface="Arial"/>
              <a:buChar char="•"/>
            </a:pPr>
            <a:r>
              <a:rPr lang="en-US" sz="2446">
                <a:solidFill>
                  <a:srgbClr val="000000"/>
                </a:solidFill>
                <a:latin typeface="Poppins"/>
              </a:rPr>
              <a:t>City- Catboost Encoding</a:t>
            </a:r>
          </a:p>
          <a:p>
            <a:pPr marL="528199" lvl="1" indent="-264100">
              <a:lnSpc>
                <a:spcPts val="3425"/>
              </a:lnSpc>
              <a:buFont typeface="Arial"/>
              <a:buChar char="•"/>
            </a:pPr>
            <a:r>
              <a:rPr lang="en-US" sz="2446">
                <a:solidFill>
                  <a:srgbClr val="000000"/>
                </a:solidFill>
                <a:latin typeface="Poppins"/>
              </a:rPr>
              <a:t>Employment profile- Catboost Encoding</a:t>
            </a:r>
          </a:p>
          <a:p>
            <a:pPr marL="528199" lvl="1" indent="-264100">
              <a:lnSpc>
                <a:spcPts val="3425"/>
              </a:lnSpc>
              <a:buFont typeface="Arial"/>
              <a:buChar char="•"/>
            </a:pPr>
            <a:r>
              <a:rPr lang="en-US" sz="2446">
                <a:solidFill>
                  <a:srgbClr val="000000"/>
                </a:solidFill>
                <a:latin typeface="Poppins"/>
              </a:rPr>
              <a:t>Occupation- Catboost Encoding</a:t>
            </a:r>
          </a:p>
          <a:p>
            <a:pPr marL="528199" lvl="1" indent="-264100">
              <a:lnSpc>
                <a:spcPts val="3425"/>
              </a:lnSpc>
              <a:buFont typeface="Arial"/>
              <a:buChar char="•"/>
            </a:pPr>
            <a:r>
              <a:rPr lang="en-US" sz="2446">
                <a:solidFill>
                  <a:srgbClr val="000000"/>
                </a:solidFill>
                <a:latin typeface="Poppins"/>
              </a:rPr>
              <a:t>Existing Customer- Label Encoding (No-0, Yes-1)</a:t>
            </a:r>
          </a:p>
          <a:p>
            <a:pPr marL="528199" lvl="1" indent="-264100">
              <a:lnSpc>
                <a:spcPts val="3425"/>
              </a:lnSpc>
              <a:buFont typeface="Arial"/>
              <a:buChar char="•"/>
            </a:pPr>
            <a:r>
              <a:rPr lang="en-US" sz="2446">
                <a:solidFill>
                  <a:srgbClr val="000000"/>
                </a:solidFill>
                <a:latin typeface="Poppins"/>
              </a:rPr>
              <a:t>Gender- Label Encoding (Other-0, Male-1, Female-2)</a:t>
            </a:r>
          </a:p>
          <a:p>
            <a:pPr>
              <a:lnSpc>
                <a:spcPts val="3425"/>
              </a:lnSpc>
            </a:pPr>
            <a:endParaRPr lang="en-US" sz="2446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3425"/>
              </a:lnSpc>
            </a:pPr>
            <a:endParaRPr lang="en-US" sz="2446">
              <a:solidFill>
                <a:srgbClr val="000000"/>
              </a:solidFill>
              <a:latin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4236069" y="0"/>
            <a:ext cx="4051931" cy="10287000"/>
            <a:chOff x="0" y="0"/>
            <a:chExt cx="1067175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67175" cy="2709333"/>
            </a:xfrm>
            <a:custGeom>
              <a:avLst/>
              <a:gdLst/>
              <a:ahLst/>
              <a:cxnLst/>
              <a:rect l="l" t="t" r="r" b="b"/>
              <a:pathLst>
                <a:path w="1067175" h="2709333">
                  <a:moveTo>
                    <a:pt x="0" y="0"/>
                  </a:moveTo>
                  <a:lnTo>
                    <a:pt x="1067175" y="0"/>
                  </a:lnTo>
                  <a:lnTo>
                    <a:pt x="106717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067175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62687" y="400654"/>
            <a:ext cx="3432979" cy="628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80"/>
              </a:lnSpc>
              <a:spcBef>
                <a:spcPct val="0"/>
              </a:spcBef>
            </a:pPr>
            <a:r>
              <a:rPr lang="en-US" sz="3629">
                <a:solidFill>
                  <a:srgbClr val="000000"/>
                </a:solidFill>
                <a:latin typeface="Lato Bold"/>
              </a:rPr>
              <a:t>PHASE - THREE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62687" y="942975"/>
            <a:ext cx="6913847" cy="738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18"/>
              </a:lnSpc>
              <a:spcBef>
                <a:spcPct val="0"/>
              </a:spcBef>
            </a:pPr>
            <a:r>
              <a:rPr lang="en-US" sz="4298" u="sng">
                <a:solidFill>
                  <a:srgbClr val="593C8F"/>
                </a:solidFill>
                <a:latin typeface="League Spartan"/>
              </a:rPr>
              <a:t>STATISTICAL TESTING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62687" y="1770852"/>
            <a:ext cx="13523505" cy="5209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0357" lvl="1" indent="-245179">
              <a:lnSpc>
                <a:spcPts val="3179"/>
              </a:lnSpc>
              <a:buFont typeface="Arial"/>
              <a:buChar char="•"/>
            </a:pPr>
            <a:r>
              <a:rPr lang="en-US" sz="2271" dirty="0">
                <a:solidFill>
                  <a:srgbClr val="000000"/>
                </a:solidFill>
                <a:latin typeface="Poppins Bold"/>
              </a:rPr>
              <a:t>Normality Test:</a:t>
            </a:r>
          </a:p>
          <a:p>
            <a:pPr marL="980715" lvl="2" indent="-326905">
              <a:lnSpc>
                <a:spcPts val="3179"/>
              </a:lnSpc>
              <a:buFont typeface="Arial"/>
              <a:buChar char="⚬"/>
            </a:pPr>
            <a:r>
              <a:rPr lang="en-US" sz="2271" dirty="0">
                <a:solidFill>
                  <a:srgbClr val="000000"/>
                </a:solidFill>
                <a:latin typeface="Poppins"/>
              </a:rPr>
              <a:t>Applied Shapiro-Wilk Test for normality.</a:t>
            </a:r>
          </a:p>
          <a:p>
            <a:pPr marL="980715" lvl="2" indent="-326905">
              <a:lnSpc>
                <a:spcPts val="3179"/>
              </a:lnSpc>
              <a:buFont typeface="Arial"/>
              <a:buChar char="⚬"/>
            </a:pPr>
            <a:r>
              <a:rPr lang="en-US" sz="2271" dirty="0">
                <a:solidFill>
                  <a:srgbClr val="000000"/>
                </a:solidFill>
                <a:latin typeface="Poppins"/>
              </a:rPr>
              <a:t>Inference: P-values &lt; 0.05, data is not normal.</a:t>
            </a:r>
          </a:p>
          <a:p>
            <a:pPr marL="490357" lvl="1" indent="-245179">
              <a:lnSpc>
                <a:spcPts val="3179"/>
              </a:lnSpc>
              <a:buFont typeface="Arial"/>
              <a:buChar char="•"/>
            </a:pPr>
            <a:r>
              <a:rPr lang="en-US" sz="2271" dirty="0">
                <a:solidFill>
                  <a:srgbClr val="000000"/>
                </a:solidFill>
                <a:latin typeface="Poppins Bold"/>
              </a:rPr>
              <a:t>Equality of Variance:</a:t>
            </a:r>
          </a:p>
          <a:p>
            <a:pPr marL="980715" lvl="2" indent="-326905">
              <a:lnSpc>
                <a:spcPts val="3179"/>
              </a:lnSpc>
              <a:buFont typeface="Arial"/>
              <a:buChar char="⚬"/>
            </a:pPr>
            <a:r>
              <a:rPr lang="en-US" sz="2271" dirty="0">
                <a:solidFill>
                  <a:srgbClr val="000000"/>
                </a:solidFill>
                <a:latin typeface="Poppins"/>
              </a:rPr>
              <a:t>Conducted </a:t>
            </a:r>
            <a:r>
              <a:rPr lang="en-US" sz="2271" dirty="0" err="1">
                <a:solidFill>
                  <a:srgbClr val="000000"/>
                </a:solidFill>
                <a:latin typeface="Poppins"/>
              </a:rPr>
              <a:t>Levene's</a:t>
            </a:r>
            <a:r>
              <a:rPr lang="en-US" sz="2271" dirty="0">
                <a:solidFill>
                  <a:srgbClr val="000000"/>
                </a:solidFill>
                <a:latin typeface="Poppins"/>
              </a:rPr>
              <a:t> Test for variance equality.</a:t>
            </a:r>
          </a:p>
          <a:p>
            <a:pPr marL="980715" lvl="2" indent="-326905">
              <a:lnSpc>
                <a:spcPts val="3179"/>
              </a:lnSpc>
              <a:buFont typeface="Arial"/>
              <a:buChar char="⚬"/>
            </a:pPr>
            <a:r>
              <a:rPr lang="en-US" sz="2271" dirty="0">
                <a:solidFill>
                  <a:srgbClr val="000000"/>
                </a:solidFill>
                <a:latin typeface="Poppins"/>
              </a:rPr>
              <a:t>Inference: P-values &lt; 0.05, variance conditions not met.</a:t>
            </a:r>
          </a:p>
          <a:p>
            <a:pPr marL="490357" lvl="1" indent="-245179">
              <a:lnSpc>
                <a:spcPts val="3179"/>
              </a:lnSpc>
              <a:buFont typeface="Arial"/>
              <a:buChar char="•"/>
            </a:pPr>
            <a:r>
              <a:rPr lang="en-US" sz="2271" dirty="0">
                <a:solidFill>
                  <a:srgbClr val="000000"/>
                </a:solidFill>
                <a:latin typeface="Poppins Bold"/>
              </a:rPr>
              <a:t> Mann-Whitney U Test.</a:t>
            </a:r>
          </a:p>
          <a:p>
            <a:pPr marL="980715" lvl="2" indent="-326905">
              <a:lnSpc>
                <a:spcPts val="3179"/>
              </a:lnSpc>
              <a:buFont typeface="Arial"/>
              <a:buChar char="⚬"/>
            </a:pPr>
            <a:r>
              <a:rPr lang="en-US" sz="2271" dirty="0">
                <a:solidFill>
                  <a:srgbClr val="000000"/>
                </a:solidFill>
                <a:latin typeface="Poppins"/>
              </a:rPr>
              <a:t>Inference: Significant relation between all numerical variables and the target (Profile Score).</a:t>
            </a:r>
          </a:p>
          <a:p>
            <a:pPr marL="490357" lvl="1" indent="-245179">
              <a:lnSpc>
                <a:spcPts val="3179"/>
              </a:lnSpc>
              <a:buFont typeface="Arial"/>
              <a:buChar char="•"/>
            </a:pPr>
            <a:r>
              <a:rPr lang="en-US" sz="2271" dirty="0">
                <a:solidFill>
                  <a:srgbClr val="000000"/>
                </a:solidFill>
                <a:latin typeface="Poppins Bold"/>
              </a:rPr>
              <a:t>Kruskal-Wallis Test.</a:t>
            </a:r>
          </a:p>
          <a:p>
            <a:pPr marL="980715" lvl="2" indent="-326905">
              <a:lnSpc>
                <a:spcPts val="3179"/>
              </a:lnSpc>
              <a:buFont typeface="Arial"/>
              <a:buChar char="⚬"/>
            </a:pPr>
            <a:r>
              <a:rPr lang="en-US" sz="2271" dirty="0">
                <a:solidFill>
                  <a:srgbClr val="000000"/>
                </a:solidFill>
                <a:latin typeface="Poppins"/>
              </a:rPr>
              <a:t>Inference: Except for Zone and Gender, all other categorical variables show a significant relation with the target (Profile Score).</a:t>
            </a:r>
          </a:p>
          <a:p>
            <a:pPr>
              <a:lnSpc>
                <a:spcPts val="3179"/>
              </a:lnSpc>
            </a:pPr>
            <a:endParaRPr lang="en-US" sz="2271" dirty="0">
              <a:solidFill>
                <a:srgbClr val="000000"/>
              </a:solidFill>
              <a:latin typeface="Poppi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14781" y="6681864"/>
            <a:ext cx="13523505" cy="2809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79"/>
              </a:lnSpc>
            </a:pPr>
            <a:r>
              <a:rPr lang="en-US" sz="2271" dirty="0">
                <a:solidFill>
                  <a:srgbClr val="000000"/>
                </a:solidFill>
                <a:latin typeface="Poppins Bold"/>
              </a:rPr>
              <a:t>Conclusion</a:t>
            </a:r>
          </a:p>
          <a:p>
            <a:pPr marL="490357" lvl="1" indent="-245179">
              <a:lnSpc>
                <a:spcPts val="3179"/>
              </a:lnSpc>
              <a:buFont typeface="Arial"/>
              <a:buChar char="•"/>
            </a:pPr>
            <a:r>
              <a:rPr lang="en-US" sz="2271" dirty="0">
                <a:solidFill>
                  <a:srgbClr val="000000"/>
                </a:solidFill>
                <a:latin typeface="Poppins"/>
              </a:rPr>
              <a:t>The dataset doesn't meet normality and variance equality assumptions for numerical variables.</a:t>
            </a:r>
          </a:p>
          <a:p>
            <a:pPr marL="490357" lvl="1" indent="-245179">
              <a:lnSpc>
                <a:spcPts val="3179"/>
              </a:lnSpc>
              <a:buFont typeface="Arial"/>
              <a:buChar char="•"/>
            </a:pPr>
            <a:r>
              <a:rPr lang="en-US" sz="2271" dirty="0">
                <a:solidFill>
                  <a:srgbClr val="000000"/>
                </a:solidFill>
                <a:latin typeface="Poppins"/>
              </a:rPr>
              <a:t>Mann-Whitney U Test and Kruskal-Wallis Test reveal significant relations for both numerical and categorical variables with the target (Profile Score).</a:t>
            </a:r>
          </a:p>
          <a:p>
            <a:pPr marL="490357" lvl="1" indent="-245179">
              <a:lnSpc>
                <a:spcPts val="3179"/>
              </a:lnSpc>
              <a:buFont typeface="Arial"/>
              <a:buChar char="•"/>
            </a:pPr>
            <a:r>
              <a:rPr lang="en-US" sz="2271" dirty="0">
                <a:solidFill>
                  <a:srgbClr val="000000"/>
                </a:solidFill>
                <a:latin typeface="Poppins"/>
              </a:rPr>
              <a:t>Further analysis and modeling may consider non-parametric approaches due to the violated assumptions.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1000"/>
            </a:blip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483541" y="4447671"/>
            <a:ext cx="2705286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Lato Bold"/>
              </a:rPr>
              <a:t>PHASE-FOUR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83541" y="4876296"/>
            <a:ext cx="9554750" cy="875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63"/>
              </a:lnSpc>
              <a:spcBef>
                <a:spcPct val="0"/>
              </a:spcBef>
            </a:pPr>
            <a:r>
              <a:rPr lang="en-US" sz="5116">
                <a:solidFill>
                  <a:srgbClr val="593C8F"/>
                </a:solidFill>
                <a:latin typeface="League Spartan"/>
              </a:rPr>
              <a:t>DATA MODELLING</a:t>
            </a:r>
          </a:p>
        </p:txBody>
      </p:sp>
      <p:sp>
        <p:nvSpPr>
          <p:cNvPr id="8" name="AutoShape 8"/>
          <p:cNvSpPr/>
          <p:nvPr/>
        </p:nvSpPr>
        <p:spPr>
          <a:xfrm flipV="1">
            <a:off x="3483575" y="5744376"/>
            <a:ext cx="5861545" cy="1399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Freeform 9"/>
          <p:cNvSpPr/>
          <p:nvPr/>
        </p:nvSpPr>
        <p:spPr>
          <a:xfrm>
            <a:off x="3483541" y="1850246"/>
            <a:ext cx="2461219" cy="2521225"/>
          </a:xfrm>
          <a:custGeom>
            <a:avLst/>
            <a:gdLst/>
            <a:ahLst/>
            <a:cxnLst/>
            <a:rect l="l" t="t" r="r" b="b"/>
            <a:pathLst>
              <a:path w="2461219" h="2521225">
                <a:moveTo>
                  <a:pt x="0" y="0"/>
                </a:moveTo>
                <a:lnTo>
                  <a:pt x="2461219" y="0"/>
                </a:lnTo>
                <a:lnTo>
                  <a:pt x="2461219" y="2521225"/>
                </a:lnTo>
                <a:lnTo>
                  <a:pt x="0" y="25212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4782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483541" y="5824088"/>
            <a:ext cx="4517171" cy="875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63"/>
              </a:lnSpc>
              <a:spcBef>
                <a:spcPct val="0"/>
              </a:spcBef>
            </a:pPr>
            <a:r>
              <a:rPr lang="en-US" sz="5116">
                <a:solidFill>
                  <a:srgbClr val="593C8F"/>
                </a:solidFill>
                <a:latin typeface="League Spartan"/>
              </a:rPr>
              <a:t>BASE-MODEL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1000"/>
            </a:blip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62687" y="400654"/>
            <a:ext cx="3432979" cy="628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80"/>
              </a:lnSpc>
              <a:spcBef>
                <a:spcPct val="0"/>
              </a:spcBef>
            </a:pPr>
            <a:r>
              <a:rPr lang="en-US" sz="3629">
                <a:solidFill>
                  <a:srgbClr val="000000"/>
                </a:solidFill>
                <a:latin typeface="Lato Bold"/>
              </a:rPr>
              <a:t>PHASE - FOUR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62687" y="942975"/>
            <a:ext cx="14201005" cy="738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18"/>
              </a:lnSpc>
              <a:spcBef>
                <a:spcPct val="0"/>
              </a:spcBef>
            </a:pPr>
            <a:r>
              <a:rPr lang="en-US" sz="4298" u="sng">
                <a:solidFill>
                  <a:srgbClr val="593C8F"/>
                </a:solidFill>
                <a:latin typeface="League Spartan"/>
              </a:rPr>
              <a:t>ASSUMPTIONS CHECK FOR LINEAR REGRESSION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5434807" y="0"/>
            <a:ext cx="2853193" cy="10287000"/>
            <a:chOff x="0" y="0"/>
            <a:chExt cx="751458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51458" cy="2709333"/>
            </a:xfrm>
            <a:custGeom>
              <a:avLst/>
              <a:gdLst/>
              <a:ahLst/>
              <a:cxnLst/>
              <a:rect l="l" t="t" r="r" b="b"/>
              <a:pathLst>
                <a:path w="751458" h="2709333">
                  <a:moveTo>
                    <a:pt x="0" y="0"/>
                  </a:moveTo>
                  <a:lnTo>
                    <a:pt x="751458" y="0"/>
                  </a:lnTo>
                  <a:lnTo>
                    <a:pt x="75145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751458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62687" y="2033901"/>
            <a:ext cx="14201005" cy="7391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44"/>
              </a:lnSpc>
            </a:pPr>
            <a:r>
              <a:rPr lang="en-US" sz="2460" dirty="0">
                <a:solidFill>
                  <a:srgbClr val="000000"/>
                </a:solidFill>
                <a:latin typeface="Poppins Semi-Bold"/>
              </a:rPr>
              <a:t>1. Multicollinearity</a:t>
            </a:r>
          </a:p>
          <a:p>
            <a:pPr marL="531260" lvl="1" indent="-265630">
              <a:lnSpc>
                <a:spcPts val="3444"/>
              </a:lnSpc>
              <a:buFont typeface="Arial"/>
              <a:buChar char="•"/>
            </a:pPr>
            <a:r>
              <a:rPr lang="en-US" sz="2460" dirty="0">
                <a:solidFill>
                  <a:srgbClr val="000000"/>
                </a:solidFill>
                <a:latin typeface="Poppins Semi-Bold"/>
              </a:rPr>
              <a:t>VIF (Variance Inflation Factor) Analysis:</a:t>
            </a:r>
          </a:p>
          <a:p>
            <a:pPr marL="1062519" lvl="2" indent="-354173">
              <a:lnSpc>
                <a:spcPts val="3444"/>
              </a:lnSpc>
              <a:buFont typeface="Arial"/>
              <a:buChar char="⚬"/>
            </a:pPr>
            <a:r>
              <a:rPr lang="en-US" sz="2460" dirty="0">
                <a:solidFill>
                  <a:srgbClr val="000000"/>
                </a:solidFill>
                <a:latin typeface="Poppins"/>
              </a:rPr>
              <a:t>Multicollinearity detected in the columns.</a:t>
            </a:r>
          </a:p>
          <a:p>
            <a:pPr marL="1062519" lvl="2" indent="-354173">
              <a:lnSpc>
                <a:spcPts val="3444"/>
              </a:lnSpc>
              <a:buFont typeface="Arial"/>
              <a:buChar char="⚬"/>
            </a:pPr>
            <a:r>
              <a:rPr lang="en-US" sz="2460" dirty="0">
                <a:solidFill>
                  <a:srgbClr val="000000"/>
                </a:solidFill>
                <a:latin typeface="Poppins"/>
              </a:rPr>
              <a:t>Drop Credit Score and Age due to high VIF.</a:t>
            </a:r>
          </a:p>
          <a:p>
            <a:pPr>
              <a:lnSpc>
                <a:spcPts val="3444"/>
              </a:lnSpc>
            </a:pPr>
            <a:r>
              <a:rPr lang="en-US" sz="2460" dirty="0">
                <a:solidFill>
                  <a:srgbClr val="000000"/>
                </a:solidFill>
                <a:latin typeface="Poppins Bold"/>
              </a:rPr>
              <a:t>2.</a:t>
            </a:r>
            <a:r>
              <a:rPr lang="en-US" sz="2460" dirty="0">
                <a:solidFill>
                  <a:srgbClr val="000000"/>
                </a:solidFill>
                <a:latin typeface="Poppins Semi-Bold"/>
              </a:rPr>
              <a:t> Linearity: Rainbow Test:</a:t>
            </a:r>
          </a:p>
          <a:p>
            <a:pPr marL="1062519" lvl="2" indent="-354173">
              <a:lnSpc>
                <a:spcPts val="3444"/>
              </a:lnSpc>
              <a:buFont typeface="Arial"/>
              <a:buChar char="⚬"/>
            </a:pPr>
            <a:r>
              <a:rPr lang="en-US" sz="2460" dirty="0">
                <a:solidFill>
                  <a:srgbClr val="000000"/>
                </a:solidFill>
                <a:latin typeface="Poppins"/>
              </a:rPr>
              <a:t>P-value &gt; 0.05.</a:t>
            </a:r>
          </a:p>
          <a:p>
            <a:pPr marL="1062519" lvl="2" indent="-354173">
              <a:lnSpc>
                <a:spcPts val="3444"/>
              </a:lnSpc>
              <a:buFont typeface="Arial"/>
              <a:buChar char="⚬"/>
            </a:pPr>
            <a:r>
              <a:rPr lang="en-US" sz="2460" dirty="0">
                <a:solidFill>
                  <a:srgbClr val="000000"/>
                </a:solidFill>
                <a:latin typeface="Poppins Semi-Bold"/>
              </a:rPr>
              <a:t>Inference:</a:t>
            </a:r>
            <a:r>
              <a:rPr lang="en-US" sz="2460" dirty="0">
                <a:solidFill>
                  <a:srgbClr val="000000"/>
                </a:solidFill>
                <a:latin typeface="Poppins"/>
              </a:rPr>
              <a:t> Fail to reject Ho, indicating the model is linear.</a:t>
            </a:r>
          </a:p>
          <a:p>
            <a:pPr>
              <a:lnSpc>
                <a:spcPts val="3444"/>
              </a:lnSpc>
            </a:pPr>
            <a:r>
              <a:rPr lang="en-US" sz="2460" dirty="0">
                <a:solidFill>
                  <a:srgbClr val="000000"/>
                </a:solidFill>
                <a:latin typeface="Poppins Semi-Bold"/>
              </a:rPr>
              <a:t>3. Autocorrelation of Errors: Durbin-Watson Test:</a:t>
            </a:r>
          </a:p>
          <a:p>
            <a:pPr marL="1062519" lvl="2" indent="-354173">
              <a:lnSpc>
                <a:spcPts val="3444"/>
              </a:lnSpc>
              <a:buFont typeface="Arial"/>
              <a:buChar char="⚬"/>
            </a:pPr>
            <a:r>
              <a:rPr lang="en-US" sz="2460" dirty="0">
                <a:solidFill>
                  <a:srgbClr val="000000"/>
                </a:solidFill>
                <a:latin typeface="Poppins"/>
              </a:rPr>
              <a:t>Durbin-Watson number: 2.004.</a:t>
            </a:r>
          </a:p>
          <a:p>
            <a:pPr marL="1062519" lvl="2" indent="-354173">
              <a:lnSpc>
                <a:spcPts val="3444"/>
              </a:lnSpc>
              <a:buFont typeface="Arial"/>
              <a:buChar char="⚬"/>
            </a:pPr>
            <a:r>
              <a:rPr lang="en-US" sz="2460" dirty="0">
                <a:solidFill>
                  <a:srgbClr val="000000"/>
                </a:solidFill>
                <a:latin typeface="Poppins Semi-Bold"/>
              </a:rPr>
              <a:t>Inference:</a:t>
            </a:r>
            <a:r>
              <a:rPr lang="en-US" sz="2460" dirty="0">
                <a:solidFill>
                  <a:srgbClr val="000000"/>
                </a:solidFill>
                <a:latin typeface="Poppins"/>
              </a:rPr>
              <a:t> No autocorrelation in the dataset.</a:t>
            </a:r>
          </a:p>
          <a:p>
            <a:pPr>
              <a:lnSpc>
                <a:spcPts val="3444"/>
              </a:lnSpc>
            </a:pPr>
            <a:r>
              <a:rPr lang="en-US" sz="2460" dirty="0">
                <a:solidFill>
                  <a:srgbClr val="000000"/>
                </a:solidFill>
                <a:latin typeface="Poppins Semi-Bold"/>
              </a:rPr>
              <a:t>4. Homoskedasticity: Residual Plot</a:t>
            </a:r>
          </a:p>
          <a:p>
            <a:pPr marL="1062519" lvl="2" indent="-354173">
              <a:lnSpc>
                <a:spcPts val="3444"/>
              </a:lnSpc>
              <a:buFont typeface="Arial"/>
              <a:buChar char="⚬"/>
            </a:pPr>
            <a:r>
              <a:rPr lang="en-US" sz="2460" dirty="0">
                <a:solidFill>
                  <a:srgbClr val="000000"/>
                </a:solidFill>
                <a:latin typeface="Poppins"/>
              </a:rPr>
              <a:t>Residuals increase with the profile, indicating heteroskedasticity.</a:t>
            </a:r>
          </a:p>
          <a:p>
            <a:pPr marL="1062519" lvl="2" indent="-354173">
              <a:lnSpc>
                <a:spcPts val="3444"/>
              </a:lnSpc>
              <a:buFont typeface="Arial"/>
              <a:buChar char="⚬"/>
            </a:pPr>
            <a:r>
              <a:rPr lang="en-US" sz="2460" dirty="0">
                <a:solidFill>
                  <a:srgbClr val="000000"/>
                </a:solidFill>
                <a:latin typeface="Poppins"/>
              </a:rPr>
              <a:t>Fails to meet the homoskedasticity assumption in Linear Model.</a:t>
            </a:r>
          </a:p>
          <a:p>
            <a:pPr>
              <a:lnSpc>
                <a:spcPts val="3444"/>
              </a:lnSpc>
            </a:pPr>
            <a:r>
              <a:rPr lang="en-US" sz="2460" dirty="0">
                <a:solidFill>
                  <a:srgbClr val="000000"/>
                </a:solidFill>
                <a:latin typeface="Poppins Semi-Bold"/>
              </a:rPr>
              <a:t>5. Normality of Residuals: Jarque-Bera Test</a:t>
            </a:r>
          </a:p>
          <a:p>
            <a:pPr marL="1593779" lvl="3" indent="-398445">
              <a:lnSpc>
                <a:spcPts val="3444"/>
              </a:lnSpc>
              <a:buFont typeface="Arial"/>
              <a:buChar char="￭"/>
            </a:pPr>
            <a:r>
              <a:rPr lang="en-US" sz="2460" dirty="0">
                <a:solidFill>
                  <a:srgbClr val="000000"/>
                </a:solidFill>
                <a:latin typeface="Poppins"/>
              </a:rPr>
              <a:t>P-value &lt; 0.05.</a:t>
            </a:r>
          </a:p>
          <a:p>
            <a:pPr marL="1593779" lvl="3" indent="-398445">
              <a:lnSpc>
                <a:spcPts val="3444"/>
              </a:lnSpc>
              <a:buFont typeface="Arial"/>
              <a:buChar char="￭"/>
            </a:pPr>
            <a:r>
              <a:rPr lang="en-US" sz="2460" dirty="0">
                <a:solidFill>
                  <a:srgbClr val="000000"/>
                </a:solidFill>
                <a:latin typeface="Poppins Semi-Bold"/>
              </a:rPr>
              <a:t>Inference:</a:t>
            </a:r>
            <a:r>
              <a:rPr lang="en-US" sz="2460" dirty="0">
                <a:solidFill>
                  <a:srgbClr val="000000"/>
                </a:solidFill>
                <a:latin typeface="Poppins"/>
              </a:rPr>
              <a:t> Reject Ho, residuals are not normal.</a:t>
            </a:r>
          </a:p>
          <a:p>
            <a:pPr>
              <a:lnSpc>
                <a:spcPts val="3444"/>
              </a:lnSpc>
              <a:spcBef>
                <a:spcPct val="0"/>
              </a:spcBef>
            </a:pPr>
            <a:endParaRPr lang="en-US" sz="2460" dirty="0">
              <a:solidFill>
                <a:srgbClr val="000000"/>
              </a:solidFill>
              <a:latin typeface="Poppi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1000"/>
            </a:blip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164550" y="0"/>
            <a:ext cx="2123450" cy="10287000"/>
            <a:chOff x="0" y="0"/>
            <a:chExt cx="559263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59263" cy="2709333"/>
            </a:xfrm>
            <a:custGeom>
              <a:avLst/>
              <a:gdLst/>
              <a:ahLst/>
              <a:cxnLst/>
              <a:rect l="l" t="t" r="r" b="b"/>
              <a:pathLst>
                <a:path w="559263" h="2709333">
                  <a:moveTo>
                    <a:pt x="0" y="0"/>
                  </a:moveTo>
                  <a:lnTo>
                    <a:pt x="559263" y="0"/>
                  </a:lnTo>
                  <a:lnTo>
                    <a:pt x="55926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55926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800722" y="1833487"/>
            <a:ext cx="7703487" cy="7769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2107" lvl="1" indent="-216053">
              <a:lnSpc>
                <a:spcPts val="2801"/>
              </a:lnSpc>
              <a:buFont typeface="Arial"/>
              <a:buChar char="•"/>
            </a:pPr>
            <a:r>
              <a:rPr lang="en-US" sz="2001">
                <a:solidFill>
                  <a:srgbClr val="000000"/>
                </a:solidFill>
                <a:latin typeface="Poppins Bold"/>
              </a:rPr>
              <a:t>Data Preparation:</a:t>
            </a:r>
          </a:p>
          <a:p>
            <a:pPr marL="432107" lvl="1" indent="-216053">
              <a:lnSpc>
                <a:spcPts val="2801"/>
              </a:lnSpc>
              <a:buFont typeface="Arial"/>
              <a:buChar char="•"/>
            </a:pPr>
            <a:r>
              <a:rPr lang="en-US" sz="2001">
                <a:solidFill>
                  <a:srgbClr val="000000"/>
                </a:solidFill>
                <a:latin typeface="Poppins"/>
              </a:rPr>
              <a:t>Utilized the Statsmodels and Scikit-learn libraries for model development.</a:t>
            </a:r>
          </a:p>
          <a:p>
            <a:pPr marL="432107" lvl="1" indent="-216053">
              <a:lnSpc>
                <a:spcPts val="2801"/>
              </a:lnSpc>
              <a:buFont typeface="Arial"/>
              <a:buChar char="•"/>
            </a:pPr>
            <a:r>
              <a:rPr lang="en-US" sz="2001">
                <a:solidFill>
                  <a:srgbClr val="000000"/>
                </a:solidFill>
                <a:latin typeface="Poppins"/>
              </a:rPr>
              <a:t>Segmented the dataset into training (80%) and testing (20%) sets.</a:t>
            </a:r>
          </a:p>
          <a:p>
            <a:pPr marL="432107" lvl="1" indent="-216053">
              <a:lnSpc>
                <a:spcPts val="2801"/>
              </a:lnSpc>
              <a:buFont typeface="Arial"/>
              <a:buChar char="•"/>
            </a:pPr>
            <a:r>
              <a:rPr lang="en-US" sz="2001">
                <a:solidFill>
                  <a:srgbClr val="000000"/>
                </a:solidFill>
                <a:latin typeface="Poppins"/>
              </a:rPr>
              <a:t>Segmented the dataset into predictor variables (x) and the target variable (y).</a:t>
            </a:r>
          </a:p>
          <a:p>
            <a:pPr marL="432107" lvl="1" indent="-216053">
              <a:lnSpc>
                <a:spcPts val="2801"/>
              </a:lnSpc>
              <a:buFont typeface="Arial"/>
              <a:buChar char="•"/>
            </a:pPr>
            <a:r>
              <a:rPr lang="en-US" sz="2001">
                <a:solidFill>
                  <a:srgbClr val="000000"/>
                </a:solidFill>
                <a:latin typeface="Poppins"/>
              </a:rPr>
              <a:t>Utilized the train_test_split function to create training and testing sets with a 80-20 split ratio.</a:t>
            </a:r>
          </a:p>
          <a:p>
            <a:pPr marL="432107" lvl="1" indent="-216053">
              <a:lnSpc>
                <a:spcPts val="2801"/>
              </a:lnSpc>
              <a:buFont typeface="Arial"/>
              <a:buChar char="•"/>
            </a:pPr>
            <a:r>
              <a:rPr lang="en-US" sz="2001">
                <a:solidFill>
                  <a:srgbClr val="000000"/>
                </a:solidFill>
                <a:latin typeface="Poppins"/>
              </a:rPr>
              <a:t>Explored the structure of the training set (xtrain).</a:t>
            </a:r>
          </a:p>
          <a:p>
            <a:pPr marL="432107" lvl="1" indent="-216053">
              <a:lnSpc>
                <a:spcPts val="2801"/>
              </a:lnSpc>
              <a:buFont typeface="Arial"/>
              <a:buChar char="•"/>
            </a:pPr>
            <a:r>
              <a:rPr lang="en-US" sz="2001">
                <a:solidFill>
                  <a:srgbClr val="000000"/>
                </a:solidFill>
                <a:latin typeface="Poppins"/>
              </a:rPr>
              <a:t>Data Split Information:</a:t>
            </a:r>
          </a:p>
          <a:p>
            <a:pPr marL="432107" lvl="1" indent="-216053">
              <a:lnSpc>
                <a:spcPts val="2801"/>
              </a:lnSpc>
              <a:buFont typeface="Arial"/>
              <a:buChar char="•"/>
            </a:pPr>
            <a:r>
              <a:rPr lang="en-US" sz="2001">
                <a:solidFill>
                  <a:srgbClr val="000000"/>
                </a:solidFill>
                <a:latin typeface="Poppins"/>
              </a:rPr>
              <a:t>Training set size: 80,000 rows and 15 columns.</a:t>
            </a:r>
          </a:p>
          <a:p>
            <a:pPr marL="432107" lvl="1" indent="-216053">
              <a:lnSpc>
                <a:spcPts val="2801"/>
              </a:lnSpc>
              <a:buFont typeface="Arial"/>
              <a:buChar char="•"/>
            </a:pPr>
            <a:r>
              <a:rPr lang="en-US" sz="2001">
                <a:solidFill>
                  <a:srgbClr val="000000"/>
                </a:solidFill>
                <a:latin typeface="Poppins"/>
              </a:rPr>
              <a:t>Testing set size: 20,000 rows and 15 columns.</a:t>
            </a:r>
          </a:p>
          <a:p>
            <a:pPr marL="432107" lvl="1" indent="-216053">
              <a:lnSpc>
                <a:spcPts val="2801"/>
              </a:lnSpc>
              <a:buFont typeface="Arial"/>
              <a:buChar char="•"/>
            </a:pPr>
            <a:r>
              <a:rPr lang="en-US" sz="2001">
                <a:solidFill>
                  <a:srgbClr val="000000"/>
                </a:solidFill>
                <a:latin typeface="Poppins Bold"/>
              </a:rPr>
              <a:t>Model Building:</a:t>
            </a:r>
          </a:p>
          <a:p>
            <a:pPr marL="432107" lvl="1" indent="-216053">
              <a:lnSpc>
                <a:spcPts val="2801"/>
              </a:lnSpc>
              <a:buFont typeface="Arial"/>
              <a:buChar char="•"/>
            </a:pPr>
            <a:r>
              <a:rPr lang="en-US" sz="2001">
                <a:solidFill>
                  <a:srgbClr val="000000"/>
                </a:solidFill>
                <a:latin typeface="Poppins"/>
              </a:rPr>
              <a:t>Applied Ordinary Least Squares (OLS) Regression for the base model.</a:t>
            </a:r>
          </a:p>
          <a:p>
            <a:pPr marL="432107" lvl="1" indent="-216053">
              <a:lnSpc>
                <a:spcPts val="2801"/>
              </a:lnSpc>
              <a:buFont typeface="Arial"/>
              <a:buChar char="•"/>
            </a:pPr>
            <a:r>
              <a:rPr lang="en-US" sz="2001">
                <a:solidFill>
                  <a:srgbClr val="000000"/>
                </a:solidFill>
                <a:latin typeface="Poppins"/>
              </a:rPr>
              <a:t>Formed the design matrix by dropping the target variable 'Profile Score' from the feature set.</a:t>
            </a:r>
          </a:p>
          <a:p>
            <a:pPr marL="432107" lvl="1" indent="-216053">
              <a:lnSpc>
                <a:spcPts val="2801"/>
              </a:lnSpc>
              <a:buFont typeface="Arial"/>
              <a:buChar char="•"/>
            </a:pPr>
            <a:r>
              <a:rPr lang="en-US" sz="2001">
                <a:solidFill>
                  <a:srgbClr val="000000"/>
                </a:solidFill>
                <a:latin typeface="Poppins"/>
              </a:rPr>
              <a:t>Used the sm.add_constant function to add a constant term to the design matrix.</a:t>
            </a:r>
          </a:p>
          <a:p>
            <a:pPr marL="432107" lvl="1" indent="-216053">
              <a:lnSpc>
                <a:spcPts val="2801"/>
              </a:lnSpc>
              <a:buFont typeface="Arial"/>
              <a:buChar char="•"/>
            </a:pPr>
            <a:r>
              <a:rPr lang="en-US" sz="2001">
                <a:solidFill>
                  <a:srgbClr val="000000"/>
                </a:solidFill>
                <a:latin typeface="Poppins"/>
              </a:rPr>
              <a:t>Fit an OLS regression model using the training set.</a:t>
            </a:r>
          </a:p>
          <a:p>
            <a:pPr>
              <a:lnSpc>
                <a:spcPts val="2801"/>
              </a:lnSpc>
              <a:spcBef>
                <a:spcPct val="0"/>
              </a:spcBef>
            </a:pPr>
            <a:endParaRPr lang="en-US" sz="2001">
              <a:solidFill>
                <a:srgbClr val="000000"/>
              </a:solidFill>
              <a:latin typeface="Poppi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00722" y="366722"/>
            <a:ext cx="10034745" cy="1268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36"/>
              </a:lnSpc>
              <a:spcBef>
                <a:spcPct val="0"/>
              </a:spcBef>
            </a:pPr>
            <a:r>
              <a:rPr lang="en-US" sz="3669">
                <a:solidFill>
                  <a:srgbClr val="593C8F"/>
                </a:solidFill>
                <a:latin typeface="League Spartan"/>
              </a:rPr>
              <a:t>MODEL BUILDING :</a:t>
            </a:r>
            <a:r>
              <a:rPr lang="en-US" sz="3669" u="sng">
                <a:solidFill>
                  <a:srgbClr val="593C8F"/>
                </a:solidFill>
                <a:latin typeface="League Spartan"/>
              </a:rPr>
              <a:t>LINEAR REGRESSION (BASE MODEL)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1000"/>
            </a:blip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434807" y="0"/>
            <a:ext cx="2853193" cy="10287000"/>
            <a:chOff x="0" y="0"/>
            <a:chExt cx="751458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51458" cy="2709333"/>
            </a:xfrm>
            <a:custGeom>
              <a:avLst/>
              <a:gdLst/>
              <a:ahLst/>
              <a:cxnLst/>
              <a:rect l="l" t="t" r="r" b="b"/>
              <a:pathLst>
                <a:path w="751458" h="2709333">
                  <a:moveTo>
                    <a:pt x="0" y="0"/>
                  </a:moveTo>
                  <a:lnTo>
                    <a:pt x="751458" y="0"/>
                  </a:lnTo>
                  <a:lnTo>
                    <a:pt x="75145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751458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9375044" y="1739482"/>
            <a:ext cx="8449218" cy="5041916"/>
          </a:xfrm>
          <a:custGeom>
            <a:avLst/>
            <a:gdLst/>
            <a:ahLst/>
            <a:cxnLst/>
            <a:rect l="l" t="t" r="r" b="b"/>
            <a:pathLst>
              <a:path w="8449218" h="5041916">
                <a:moveTo>
                  <a:pt x="0" y="0"/>
                </a:moveTo>
                <a:lnTo>
                  <a:pt x="8449218" y="0"/>
                </a:lnTo>
                <a:lnTo>
                  <a:pt x="8449218" y="5041916"/>
                </a:lnTo>
                <a:lnTo>
                  <a:pt x="0" y="50419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111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62687" y="400654"/>
            <a:ext cx="3432979" cy="628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80"/>
              </a:lnSpc>
              <a:spcBef>
                <a:spcPct val="0"/>
              </a:spcBef>
            </a:pPr>
            <a:r>
              <a:rPr lang="en-US" sz="3629">
                <a:solidFill>
                  <a:srgbClr val="000000"/>
                </a:solidFill>
                <a:latin typeface="Lato Bold"/>
              </a:rPr>
              <a:t>PHASE - FOUR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62687" y="942975"/>
            <a:ext cx="6124162" cy="738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18"/>
              </a:lnSpc>
              <a:spcBef>
                <a:spcPct val="0"/>
              </a:spcBef>
            </a:pPr>
            <a:r>
              <a:rPr lang="en-US" sz="4298" u="sng">
                <a:solidFill>
                  <a:srgbClr val="593C8F"/>
                </a:solidFill>
                <a:latin typeface="League Spartan"/>
              </a:rPr>
              <a:t>MODEL EVALUATION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62687" y="1857027"/>
            <a:ext cx="7703487" cy="3540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1"/>
              </a:lnSpc>
            </a:pPr>
            <a:r>
              <a:rPr lang="en-US" sz="2001">
                <a:solidFill>
                  <a:srgbClr val="000000"/>
                </a:solidFill>
                <a:latin typeface="Poppins Bold"/>
              </a:rPr>
              <a:t>Model Summary (OLS Regression):</a:t>
            </a:r>
          </a:p>
          <a:p>
            <a:pPr marL="432107" lvl="1" indent="-216053">
              <a:lnSpc>
                <a:spcPts val="2801"/>
              </a:lnSpc>
              <a:buFont typeface="Arial"/>
              <a:buChar char="•"/>
            </a:pPr>
            <a:r>
              <a:rPr lang="en-US" sz="2001">
                <a:solidFill>
                  <a:srgbClr val="000000"/>
                </a:solidFill>
                <a:latin typeface="Poppins"/>
              </a:rPr>
              <a:t>Achieved an R-squared value of 0.729, indicating a moderate level of explanatory power.</a:t>
            </a:r>
          </a:p>
          <a:p>
            <a:pPr marL="432107" lvl="1" indent="-216053">
              <a:lnSpc>
                <a:spcPts val="2801"/>
              </a:lnSpc>
              <a:buFont typeface="Arial"/>
              <a:buChar char="•"/>
            </a:pPr>
            <a:r>
              <a:rPr lang="en-US" sz="2001">
                <a:solidFill>
                  <a:srgbClr val="000000"/>
                </a:solidFill>
                <a:latin typeface="Poppins"/>
              </a:rPr>
              <a:t>Significant predictors include 'Credit Score,' 'Number of Existing Loans,' 'Loan Tenure,' 'Existing Customer,' 'Zone,' 'LTV Ratio,' 'Employment Profile,' and 'Occupation.'</a:t>
            </a:r>
          </a:p>
          <a:p>
            <a:pPr marL="432107" lvl="1" indent="-216053">
              <a:lnSpc>
                <a:spcPts val="2801"/>
              </a:lnSpc>
              <a:buFont typeface="Arial"/>
              <a:buChar char="•"/>
            </a:pPr>
            <a:r>
              <a:rPr lang="en-US" sz="2001">
                <a:solidFill>
                  <a:srgbClr val="000000"/>
                </a:solidFill>
                <a:latin typeface="Poppins"/>
              </a:rPr>
              <a:t>Some predictors like 'Age,' 'Gender,' 'Credit History Length,' 'Loan Amount,' 'City,' and 'EMI_per_Month' show less significance.</a:t>
            </a:r>
          </a:p>
          <a:p>
            <a:pPr>
              <a:lnSpc>
                <a:spcPts val="2801"/>
              </a:lnSpc>
              <a:spcBef>
                <a:spcPct val="0"/>
              </a:spcBef>
            </a:pPr>
            <a:endParaRPr lang="en-US" sz="2001">
              <a:solidFill>
                <a:srgbClr val="000000"/>
              </a:solidFill>
              <a:latin typeface="Poppi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62687" y="5447465"/>
            <a:ext cx="7279766" cy="2130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2107" lvl="1" indent="-216053">
              <a:lnSpc>
                <a:spcPts val="2801"/>
              </a:lnSpc>
              <a:buFont typeface="Arial"/>
              <a:buChar char="•"/>
            </a:pPr>
            <a:r>
              <a:rPr lang="en-US" sz="2001">
                <a:solidFill>
                  <a:srgbClr val="000000"/>
                </a:solidFill>
                <a:latin typeface="Poppins Bold"/>
              </a:rPr>
              <a:t>OLS Regression Results provided detailed statistics.</a:t>
            </a:r>
          </a:p>
          <a:p>
            <a:pPr marL="432107" lvl="1" indent="-216053">
              <a:lnSpc>
                <a:spcPts val="2801"/>
              </a:lnSpc>
              <a:buFont typeface="Arial"/>
              <a:buChar char="•"/>
            </a:pPr>
            <a:r>
              <a:rPr lang="en-US" sz="2001">
                <a:solidFill>
                  <a:srgbClr val="000000"/>
                </a:solidFill>
                <a:latin typeface="Poppins Bold"/>
              </a:rPr>
              <a:t>Key Metrics:</a:t>
            </a:r>
          </a:p>
          <a:p>
            <a:pPr marL="864213" lvl="2" indent="-288071">
              <a:lnSpc>
                <a:spcPts val="2801"/>
              </a:lnSpc>
              <a:buFont typeface="Arial"/>
              <a:buChar char="⚬"/>
            </a:pPr>
            <a:r>
              <a:rPr lang="en-US" sz="2001">
                <a:solidFill>
                  <a:srgbClr val="000000"/>
                </a:solidFill>
                <a:latin typeface="Poppins"/>
              </a:rPr>
              <a:t>R-squared: 0.729</a:t>
            </a:r>
          </a:p>
          <a:p>
            <a:pPr marL="864213" lvl="2" indent="-288071">
              <a:lnSpc>
                <a:spcPts val="2801"/>
              </a:lnSpc>
              <a:buFont typeface="Arial"/>
              <a:buChar char="⚬"/>
            </a:pPr>
            <a:r>
              <a:rPr lang="en-US" sz="2001">
                <a:solidFill>
                  <a:srgbClr val="000000"/>
                </a:solidFill>
                <a:latin typeface="Poppins"/>
              </a:rPr>
              <a:t>Adjusted R-squared: 0.729</a:t>
            </a:r>
          </a:p>
          <a:p>
            <a:pPr marL="864213" lvl="2" indent="-288071">
              <a:lnSpc>
                <a:spcPts val="2801"/>
              </a:lnSpc>
              <a:buFont typeface="Arial"/>
              <a:buChar char="⚬"/>
            </a:pPr>
            <a:r>
              <a:rPr lang="en-US" sz="2001">
                <a:solidFill>
                  <a:srgbClr val="000000"/>
                </a:solidFill>
                <a:latin typeface="Poppins"/>
              </a:rPr>
              <a:t>F-statistic: 1.436e+04</a:t>
            </a:r>
          </a:p>
          <a:p>
            <a:pPr>
              <a:lnSpc>
                <a:spcPts val="2801"/>
              </a:lnSpc>
              <a:spcBef>
                <a:spcPct val="0"/>
              </a:spcBef>
            </a:pPr>
            <a:endParaRPr lang="en-US" sz="2001">
              <a:solidFill>
                <a:srgbClr val="000000"/>
              </a:solidFill>
              <a:latin typeface="Poppi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62687" y="7275778"/>
            <a:ext cx="7868268" cy="2482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2107" lvl="1" indent="-216053">
              <a:lnSpc>
                <a:spcPts val="2801"/>
              </a:lnSpc>
              <a:buFont typeface="Arial"/>
              <a:buChar char="•"/>
            </a:pPr>
            <a:r>
              <a:rPr lang="en-US" sz="2001">
                <a:solidFill>
                  <a:srgbClr val="000000"/>
                </a:solidFill>
                <a:latin typeface="Poppins"/>
              </a:rPr>
              <a:t>The model shows a reasonable fit with a moderate R-squared value.</a:t>
            </a:r>
          </a:p>
          <a:p>
            <a:pPr marL="432107" lvl="1" indent="-216053">
              <a:lnSpc>
                <a:spcPts val="2801"/>
              </a:lnSpc>
              <a:buFont typeface="Arial"/>
              <a:buChar char="•"/>
            </a:pPr>
            <a:r>
              <a:rPr lang="en-US" sz="2001">
                <a:solidFill>
                  <a:srgbClr val="000000"/>
                </a:solidFill>
                <a:latin typeface="Poppins"/>
              </a:rPr>
              <a:t>Coefficients provide insights into the impact of predictors on the target variable.</a:t>
            </a:r>
          </a:p>
          <a:p>
            <a:pPr marL="432107" lvl="1" indent="-216053">
              <a:lnSpc>
                <a:spcPts val="2801"/>
              </a:lnSpc>
              <a:buFont typeface="Arial"/>
              <a:buChar char="•"/>
            </a:pPr>
            <a:r>
              <a:rPr lang="en-US" sz="2001">
                <a:solidFill>
                  <a:srgbClr val="000000"/>
                </a:solidFill>
                <a:latin typeface="Poppins"/>
              </a:rPr>
              <a:t>Possible multicollinearity issues indicated by a large condition number.</a:t>
            </a:r>
          </a:p>
          <a:p>
            <a:pPr>
              <a:lnSpc>
                <a:spcPts val="2801"/>
              </a:lnSpc>
              <a:spcBef>
                <a:spcPct val="0"/>
              </a:spcBef>
            </a:pPr>
            <a:endParaRPr lang="en-US" sz="2001">
              <a:solidFill>
                <a:srgbClr val="000000"/>
              </a:solidFill>
              <a:latin typeface="Poppi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1000"/>
            </a:blip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434807" y="0"/>
            <a:ext cx="2853193" cy="10287000"/>
            <a:chOff x="0" y="0"/>
            <a:chExt cx="751458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51458" cy="2709333"/>
            </a:xfrm>
            <a:custGeom>
              <a:avLst/>
              <a:gdLst/>
              <a:ahLst/>
              <a:cxnLst/>
              <a:rect l="l" t="t" r="r" b="b"/>
              <a:pathLst>
                <a:path w="751458" h="2709333">
                  <a:moveTo>
                    <a:pt x="0" y="0"/>
                  </a:moveTo>
                  <a:lnTo>
                    <a:pt x="751458" y="0"/>
                  </a:lnTo>
                  <a:lnTo>
                    <a:pt x="75145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751458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62687" y="400654"/>
            <a:ext cx="3432979" cy="628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80"/>
              </a:lnSpc>
              <a:spcBef>
                <a:spcPct val="0"/>
              </a:spcBef>
            </a:pPr>
            <a:r>
              <a:rPr lang="en-US" sz="3629">
                <a:solidFill>
                  <a:srgbClr val="000000"/>
                </a:solidFill>
                <a:latin typeface="Lato Bold"/>
              </a:rPr>
              <a:t>PHASE - FOUR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62687" y="942975"/>
            <a:ext cx="10733660" cy="738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18"/>
              </a:lnSpc>
              <a:spcBef>
                <a:spcPct val="0"/>
              </a:spcBef>
            </a:pPr>
            <a:r>
              <a:rPr lang="en-US" sz="4298" u="sng">
                <a:solidFill>
                  <a:srgbClr val="593C8F"/>
                </a:solidFill>
                <a:latin typeface="League Spartan"/>
              </a:rPr>
              <a:t>EVALUATING OTHER MODELS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62687" y="1624362"/>
            <a:ext cx="13405713" cy="46490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64"/>
              </a:lnSpc>
            </a:pPr>
            <a:r>
              <a:rPr lang="en-US" sz="1974" dirty="0">
                <a:solidFill>
                  <a:srgbClr val="000000"/>
                </a:solidFill>
                <a:latin typeface="Poppins Semi-Bold"/>
              </a:rPr>
              <a:t>1. </a:t>
            </a:r>
            <a:r>
              <a:rPr lang="en-US" sz="1974" u="sng" dirty="0">
                <a:solidFill>
                  <a:srgbClr val="000000"/>
                </a:solidFill>
                <a:latin typeface="Poppins Semi-Bold"/>
              </a:rPr>
              <a:t>Decision Tree Regressor</a:t>
            </a:r>
          </a:p>
          <a:p>
            <a:pPr marL="426374" lvl="1" indent="-213187">
              <a:lnSpc>
                <a:spcPts val="2764"/>
              </a:lnSpc>
              <a:buFont typeface="Arial"/>
              <a:buChar char="•"/>
            </a:pPr>
            <a:r>
              <a:rPr lang="en-US" sz="1974" dirty="0">
                <a:solidFill>
                  <a:srgbClr val="000000"/>
                </a:solidFill>
                <a:latin typeface="Poppins Semi-Bold"/>
              </a:rPr>
              <a:t>Hyperparameter Tuning using Grid Search:</a:t>
            </a:r>
          </a:p>
          <a:p>
            <a:pPr marL="852749" lvl="2" indent="-284250">
              <a:lnSpc>
                <a:spcPts val="2764"/>
              </a:lnSpc>
              <a:buFont typeface="Arial"/>
              <a:buChar char="⚬"/>
            </a:pPr>
            <a:r>
              <a:rPr lang="en-US" sz="1974" dirty="0">
                <a:solidFill>
                  <a:srgbClr val="000000"/>
                </a:solidFill>
                <a:latin typeface="Poppins"/>
              </a:rPr>
              <a:t>Best Parameters: {'</a:t>
            </a:r>
            <a:r>
              <a:rPr lang="en-US" sz="1974" dirty="0" err="1">
                <a:solidFill>
                  <a:srgbClr val="000000"/>
                </a:solidFill>
                <a:latin typeface="Poppins"/>
              </a:rPr>
              <a:t>max_depth</a:t>
            </a:r>
            <a:r>
              <a:rPr lang="en-US" sz="1974" dirty="0">
                <a:solidFill>
                  <a:srgbClr val="000000"/>
                </a:solidFill>
                <a:latin typeface="Poppins"/>
              </a:rPr>
              <a:t>': 9}</a:t>
            </a:r>
          </a:p>
          <a:p>
            <a:pPr>
              <a:lnSpc>
                <a:spcPts val="2764"/>
              </a:lnSpc>
            </a:pPr>
            <a:r>
              <a:rPr lang="en-US" sz="1974" dirty="0">
                <a:solidFill>
                  <a:srgbClr val="000000"/>
                </a:solidFill>
                <a:latin typeface="Poppins Semi-Bold"/>
              </a:rPr>
              <a:t>Model Performance</a:t>
            </a:r>
          </a:p>
          <a:p>
            <a:pPr marL="426374" lvl="1" indent="-213187">
              <a:lnSpc>
                <a:spcPts val="2764"/>
              </a:lnSpc>
              <a:buFont typeface="Arial"/>
              <a:buChar char="•"/>
            </a:pPr>
            <a:r>
              <a:rPr lang="en-US" sz="1974" dirty="0">
                <a:solidFill>
                  <a:srgbClr val="000000"/>
                </a:solidFill>
                <a:latin typeface="Poppins"/>
              </a:rPr>
              <a:t>Training R² Score: 0.8816</a:t>
            </a:r>
          </a:p>
          <a:p>
            <a:pPr marL="426374" lvl="1" indent="-213187">
              <a:lnSpc>
                <a:spcPts val="2764"/>
              </a:lnSpc>
              <a:buFont typeface="Arial"/>
              <a:buChar char="•"/>
            </a:pPr>
            <a:r>
              <a:rPr lang="en-US" sz="1974" dirty="0">
                <a:solidFill>
                  <a:srgbClr val="000000"/>
                </a:solidFill>
                <a:latin typeface="Poppins"/>
              </a:rPr>
              <a:t>Training RMSE: 8.44</a:t>
            </a:r>
          </a:p>
          <a:p>
            <a:pPr marL="426374" lvl="1" indent="-213187">
              <a:lnSpc>
                <a:spcPts val="2764"/>
              </a:lnSpc>
              <a:buFont typeface="Arial"/>
              <a:buChar char="•"/>
            </a:pPr>
            <a:r>
              <a:rPr lang="en-US" sz="1974" dirty="0">
                <a:solidFill>
                  <a:srgbClr val="000000"/>
                </a:solidFill>
                <a:latin typeface="Poppins"/>
              </a:rPr>
              <a:t>Testing R² Score: 0.8659</a:t>
            </a:r>
          </a:p>
          <a:p>
            <a:pPr marL="426374" lvl="1" indent="-213187">
              <a:lnSpc>
                <a:spcPts val="2764"/>
              </a:lnSpc>
              <a:buFont typeface="Arial"/>
              <a:buChar char="•"/>
            </a:pPr>
            <a:r>
              <a:rPr lang="en-US" sz="1974" dirty="0">
                <a:solidFill>
                  <a:srgbClr val="000000"/>
                </a:solidFill>
                <a:latin typeface="Poppins"/>
              </a:rPr>
              <a:t>Testing RMSE: 8.94</a:t>
            </a:r>
          </a:p>
          <a:p>
            <a:pPr>
              <a:lnSpc>
                <a:spcPts val="2764"/>
              </a:lnSpc>
            </a:pPr>
            <a:r>
              <a:rPr lang="en-US" sz="1974" dirty="0">
                <a:solidFill>
                  <a:srgbClr val="000000"/>
                </a:solidFill>
                <a:latin typeface="Poppins Semi-Bold"/>
              </a:rPr>
              <a:t>Inference</a:t>
            </a:r>
          </a:p>
          <a:p>
            <a:pPr marL="426374" lvl="1" indent="-213187">
              <a:lnSpc>
                <a:spcPts val="2764"/>
              </a:lnSpc>
              <a:buFont typeface="Arial"/>
              <a:buChar char="•"/>
            </a:pPr>
            <a:r>
              <a:rPr lang="en-US" sz="1974" dirty="0">
                <a:solidFill>
                  <a:srgbClr val="000000"/>
                </a:solidFill>
                <a:latin typeface="Poppins"/>
              </a:rPr>
              <a:t>Decision Tree Regressor is a </a:t>
            </a:r>
            <a:r>
              <a:rPr lang="en-US" sz="1974" dirty="0">
                <a:solidFill>
                  <a:srgbClr val="000000"/>
                </a:solidFill>
                <a:latin typeface="Poppins Semi-Bold"/>
              </a:rPr>
              <a:t>strong model</a:t>
            </a:r>
            <a:r>
              <a:rPr lang="en-US" sz="1974" dirty="0">
                <a:solidFill>
                  <a:srgbClr val="000000"/>
                </a:solidFill>
                <a:latin typeface="Poppins"/>
              </a:rPr>
              <a:t> for the problem.</a:t>
            </a:r>
          </a:p>
          <a:p>
            <a:pPr marL="426374" lvl="1" indent="-213187">
              <a:lnSpc>
                <a:spcPts val="2764"/>
              </a:lnSpc>
              <a:buFont typeface="Arial"/>
              <a:buChar char="•"/>
            </a:pPr>
            <a:r>
              <a:rPr lang="en-US" sz="1974" dirty="0">
                <a:solidFill>
                  <a:srgbClr val="000000"/>
                </a:solidFill>
                <a:latin typeface="Poppins"/>
              </a:rPr>
              <a:t>High R² scores (0.8816 and 0.8659) indicate good variance capture.</a:t>
            </a:r>
          </a:p>
          <a:p>
            <a:pPr marL="426374" lvl="1" indent="-213187">
              <a:lnSpc>
                <a:spcPts val="2764"/>
              </a:lnSpc>
              <a:buFont typeface="Arial"/>
              <a:buChar char="•"/>
            </a:pPr>
            <a:r>
              <a:rPr lang="en-US" sz="1974" dirty="0">
                <a:solidFill>
                  <a:srgbClr val="000000"/>
                </a:solidFill>
                <a:latin typeface="Poppins"/>
              </a:rPr>
              <a:t>Low RMSE values suggest accurate predictions.</a:t>
            </a:r>
          </a:p>
          <a:p>
            <a:pPr>
              <a:lnSpc>
                <a:spcPts val="2764"/>
              </a:lnSpc>
              <a:spcBef>
                <a:spcPct val="0"/>
              </a:spcBef>
            </a:pPr>
            <a:endParaRPr lang="en-US" sz="1974" dirty="0">
              <a:solidFill>
                <a:srgbClr val="000000"/>
              </a:solidFill>
              <a:latin typeface="Poppi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1000"/>
            </a:blip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434807" y="0"/>
            <a:ext cx="2853193" cy="10287000"/>
            <a:chOff x="0" y="0"/>
            <a:chExt cx="751458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51458" cy="2709333"/>
            </a:xfrm>
            <a:custGeom>
              <a:avLst/>
              <a:gdLst/>
              <a:ahLst/>
              <a:cxnLst/>
              <a:rect l="l" t="t" r="r" b="b"/>
              <a:pathLst>
                <a:path w="751458" h="2709333">
                  <a:moveTo>
                    <a:pt x="0" y="0"/>
                  </a:moveTo>
                  <a:lnTo>
                    <a:pt x="751458" y="0"/>
                  </a:lnTo>
                  <a:lnTo>
                    <a:pt x="75145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751458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52133" y="375252"/>
            <a:ext cx="3432979" cy="628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80"/>
              </a:lnSpc>
              <a:spcBef>
                <a:spcPct val="0"/>
              </a:spcBef>
            </a:pPr>
            <a:r>
              <a:rPr lang="en-US" sz="3629">
                <a:solidFill>
                  <a:srgbClr val="000000"/>
                </a:solidFill>
                <a:latin typeface="Lato Bold"/>
              </a:rPr>
              <a:t>PHASE - FOUR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52133" y="917573"/>
            <a:ext cx="8521901" cy="738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18"/>
              </a:lnSpc>
              <a:spcBef>
                <a:spcPct val="0"/>
              </a:spcBef>
            </a:pPr>
            <a:r>
              <a:rPr lang="en-US" sz="4298" u="sng">
                <a:solidFill>
                  <a:srgbClr val="593C8F"/>
                </a:solidFill>
                <a:latin typeface="League Spartan"/>
              </a:rPr>
              <a:t>EVALUATING OTHER MODELS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52133" y="1598960"/>
            <a:ext cx="14972120" cy="8598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64"/>
              </a:lnSpc>
            </a:pPr>
            <a:r>
              <a:rPr lang="en-US" sz="1974" dirty="0">
                <a:solidFill>
                  <a:srgbClr val="000000"/>
                </a:solidFill>
                <a:latin typeface="Poppins Semi-Bold"/>
              </a:rPr>
              <a:t>2.</a:t>
            </a:r>
            <a:r>
              <a:rPr lang="en-US" sz="1974" u="none" dirty="0">
                <a:solidFill>
                  <a:srgbClr val="000000"/>
                </a:solidFill>
                <a:latin typeface="Poppins Semi-Bold"/>
              </a:rPr>
              <a:t> </a:t>
            </a:r>
            <a:r>
              <a:rPr lang="en-US" sz="1974" u="sng" dirty="0">
                <a:solidFill>
                  <a:srgbClr val="000000"/>
                </a:solidFill>
                <a:latin typeface="Poppins Semi-Bold"/>
              </a:rPr>
              <a:t>Gradient Boosting Regressor</a:t>
            </a:r>
          </a:p>
          <a:p>
            <a:pPr marL="426374" lvl="1" indent="-213187">
              <a:lnSpc>
                <a:spcPts val="2764"/>
              </a:lnSpc>
              <a:buFont typeface="Arial"/>
              <a:buChar char="•"/>
            </a:pPr>
            <a:r>
              <a:rPr lang="en-US" sz="1974" dirty="0">
                <a:solidFill>
                  <a:srgbClr val="000000"/>
                </a:solidFill>
                <a:latin typeface="Poppins Semi-Bold"/>
              </a:rPr>
              <a:t>Hyperparameter Tuning using Grid Search:</a:t>
            </a:r>
          </a:p>
          <a:p>
            <a:pPr marL="852749" lvl="2" indent="-284250">
              <a:lnSpc>
                <a:spcPts val="2764"/>
              </a:lnSpc>
              <a:buFont typeface="Arial"/>
              <a:buChar char="⚬"/>
            </a:pPr>
            <a:r>
              <a:rPr lang="en-US" sz="1974" dirty="0">
                <a:solidFill>
                  <a:srgbClr val="000000"/>
                </a:solidFill>
                <a:latin typeface="Poppins"/>
              </a:rPr>
              <a:t>Best Parameter: {‘</a:t>
            </a:r>
            <a:r>
              <a:rPr lang="en-US" sz="1974" dirty="0" err="1">
                <a:solidFill>
                  <a:srgbClr val="000000"/>
                </a:solidFill>
                <a:latin typeface="Poppins"/>
              </a:rPr>
              <a:t>Learning_rate</a:t>
            </a:r>
            <a:r>
              <a:rPr lang="en-US" sz="1974" dirty="0">
                <a:solidFill>
                  <a:srgbClr val="000000"/>
                </a:solidFill>
                <a:latin typeface="Poppins"/>
              </a:rPr>
              <a:t>': 0.2}</a:t>
            </a:r>
          </a:p>
          <a:p>
            <a:pPr>
              <a:lnSpc>
                <a:spcPts val="2764"/>
              </a:lnSpc>
            </a:pPr>
            <a:r>
              <a:rPr lang="en-US" sz="1974" dirty="0">
                <a:solidFill>
                  <a:srgbClr val="000000"/>
                </a:solidFill>
                <a:latin typeface="Poppins Semi-Bold"/>
              </a:rPr>
              <a:t>Model Performance</a:t>
            </a:r>
          </a:p>
          <a:p>
            <a:pPr marL="426374" lvl="1" indent="-213187">
              <a:lnSpc>
                <a:spcPts val="2764"/>
              </a:lnSpc>
              <a:buFont typeface="Arial"/>
              <a:buChar char="•"/>
            </a:pPr>
            <a:r>
              <a:rPr lang="en-US" sz="1974" dirty="0">
                <a:solidFill>
                  <a:srgbClr val="000000"/>
                </a:solidFill>
                <a:latin typeface="Poppins"/>
              </a:rPr>
              <a:t>Training R² Score: 0.874</a:t>
            </a:r>
          </a:p>
          <a:p>
            <a:pPr marL="426374" lvl="1" indent="-213187">
              <a:lnSpc>
                <a:spcPts val="2764"/>
              </a:lnSpc>
              <a:buFont typeface="Arial"/>
              <a:buChar char="•"/>
            </a:pPr>
            <a:r>
              <a:rPr lang="en-US" sz="1974" dirty="0">
                <a:solidFill>
                  <a:srgbClr val="000000"/>
                </a:solidFill>
                <a:latin typeface="Poppins"/>
              </a:rPr>
              <a:t>Training RMSE: 8.71</a:t>
            </a:r>
          </a:p>
          <a:p>
            <a:pPr marL="426374" lvl="1" indent="-213187">
              <a:lnSpc>
                <a:spcPts val="2764"/>
              </a:lnSpc>
              <a:buFont typeface="Arial"/>
              <a:buChar char="•"/>
            </a:pPr>
            <a:r>
              <a:rPr lang="en-US" sz="1974" dirty="0">
                <a:solidFill>
                  <a:srgbClr val="000000"/>
                </a:solidFill>
                <a:latin typeface="Poppins"/>
              </a:rPr>
              <a:t>Testing R² Score: 0.870</a:t>
            </a:r>
          </a:p>
          <a:p>
            <a:pPr marL="426374" lvl="1" indent="-213187">
              <a:lnSpc>
                <a:spcPts val="2764"/>
              </a:lnSpc>
              <a:buFont typeface="Arial"/>
              <a:buChar char="•"/>
            </a:pPr>
            <a:r>
              <a:rPr lang="en-US" sz="1974" dirty="0">
                <a:solidFill>
                  <a:srgbClr val="000000"/>
                </a:solidFill>
                <a:latin typeface="Poppins"/>
              </a:rPr>
              <a:t>Testing RMSE: 8.81</a:t>
            </a:r>
          </a:p>
          <a:p>
            <a:pPr>
              <a:lnSpc>
                <a:spcPts val="2764"/>
              </a:lnSpc>
            </a:pPr>
            <a:r>
              <a:rPr lang="en-US" sz="1974" dirty="0">
                <a:solidFill>
                  <a:srgbClr val="000000"/>
                </a:solidFill>
                <a:latin typeface="Poppins Semi-Bold"/>
              </a:rPr>
              <a:t>Overall Inference</a:t>
            </a:r>
          </a:p>
          <a:p>
            <a:pPr marL="426374" lvl="1" indent="-213187">
              <a:lnSpc>
                <a:spcPts val="2764"/>
              </a:lnSpc>
              <a:buFont typeface="Arial"/>
              <a:buChar char="•"/>
            </a:pPr>
            <a:r>
              <a:rPr lang="en-US" sz="1974" dirty="0">
                <a:solidFill>
                  <a:srgbClr val="000000"/>
                </a:solidFill>
                <a:latin typeface="Poppins"/>
              </a:rPr>
              <a:t>Gradient Boosting Regressor shows high performance.</a:t>
            </a:r>
          </a:p>
          <a:p>
            <a:pPr marL="426374" lvl="1" indent="-213187">
              <a:lnSpc>
                <a:spcPts val="2764"/>
              </a:lnSpc>
              <a:buFont typeface="Arial"/>
              <a:buChar char="•"/>
            </a:pPr>
            <a:r>
              <a:rPr lang="en-US" sz="1974" dirty="0">
                <a:solidFill>
                  <a:srgbClr val="000000"/>
                </a:solidFill>
                <a:latin typeface="Poppins"/>
              </a:rPr>
              <a:t>Comparable R² scores and low RMSE values between training and testing sets indicate good generalization.</a:t>
            </a:r>
          </a:p>
          <a:p>
            <a:pPr marL="426374" lvl="1" indent="-213187">
              <a:lnSpc>
                <a:spcPts val="2764"/>
              </a:lnSpc>
              <a:buFont typeface="Arial"/>
              <a:buChar char="•"/>
            </a:pPr>
            <a:r>
              <a:rPr lang="en-US" sz="1974" dirty="0">
                <a:solidFill>
                  <a:srgbClr val="000000"/>
                </a:solidFill>
                <a:latin typeface="Poppins"/>
              </a:rPr>
              <a:t>A robust model demonstrating effectiveness on both datasets.</a:t>
            </a:r>
          </a:p>
          <a:p>
            <a:pPr>
              <a:lnSpc>
                <a:spcPts val="2764"/>
              </a:lnSpc>
            </a:pPr>
            <a:r>
              <a:rPr lang="en-US" sz="1974" dirty="0">
                <a:solidFill>
                  <a:srgbClr val="000000"/>
                </a:solidFill>
                <a:latin typeface="Poppins Semi-Bold"/>
              </a:rPr>
              <a:t>Conclusion</a:t>
            </a:r>
          </a:p>
          <a:p>
            <a:pPr marL="426374" lvl="1" indent="-213187">
              <a:lnSpc>
                <a:spcPts val="2764"/>
              </a:lnSpc>
              <a:buFont typeface="Arial"/>
              <a:buChar char="•"/>
            </a:pPr>
            <a:r>
              <a:rPr lang="en-US" sz="1974" dirty="0">
                <a:solidFill>
                  <a:srgbClr val="000000"/>
                </a:solidFill>
                <a:latin typeface="Poppins"/>
              </a:rPr>
              <a:t>Decision Tree and Gradient Boosting Regressor showcase promising results.</a:t>
            </a:r>
          </a:p>
          <a:p>
            <a:pPr marL="426374" lvl="1" indent="-213187">
              <a:lnSpc>
                <a:spcPts val="2764"/>
              </a:lnSpc>
              <a:buFont typeface="Arial"/>
              <a:buChar char="•"/>
            </a:pPr>
            <a:r>
              <a:rPr lang="en-US" sz="1974" dirty="0">
                <a:solidFill>
                  <a:srgbClr val="000000"/>
                </a:solidFill>
                <a:latin typeface="Poppins"/>
              </a:rPr>
              <a:t>Detailed analysis and iterative refinement will be crucial for model enhancement.</a:t>
            </a:r>
          </a:p>
          <a:p>
            <a:pPr marL="426374" lvl="1" indent="-213187">
              <a:lnSpc>
                <a:spcPts val="2764"/>
              </a:lnSpc>
              <a:buFont typeface="Arial"/>
              <a:buChar char="•"/>
            </a:pPr>
            <a:r>
              <a:rPr lang="en-US" sz="1974" dirty="0">
                <a:solidFill>
                  <a:srgbClr val="000000"/>
                </a:solidFill>
                <a:latin typeface="Poppins"/>
              </a:rPr>
              <a:t>Both the training and testing R² scores are high, suggesting that the Gradient Boosting Regressor and Decision Tree Regressor is effective at explaining the variance in both the training and testing datasets.</a:t>
            </a:r>
          </a:p>
          <a:p>
            <a:pPr marL="426374" lvl="1" indent="-213187">
              <a:lnSpc>
                <a:spcPts val="2764"/>
              </a:lnSpc>
              <a:buFont typeface="Arial"/>
              <a:buChar char="•"/>
            </a:pPr>
            <a:r>
              <a:rPr lang="en-US" sz="1974" dirty="0">
                <a:solidFill>
                  <a:srgbClr val="000000"/>
                </a:solidFill>
                <a:latin typeface="Poppins"/>
              </a:rPr>
              <a:t>The RMSE values for both training and testing sets are relatively low, indicating that the model's predictions are, on average, close to the actual values in both datasets.</a:t>
            </a:r>
          </a:p>
          <a:p>
            <a:pPr marL="426374" lvl="1" indent="-213187">
              <a:lnSpc>
                <a:spcPts val="2764"/>
              </a:lnSpc>
              <a:buFont typeface="Arial"/>
              <a:buChar char="•"/>
            </a:pPr>
            <a:r>
              <a:rPr lang="en-US" sz="1974" dirty="0">
                <a:solidFill>
                  <a:srgbClr val="000000"/>
                </a:solidFill>
                <a:latin typeface="Poppins"/>
              </a:rPr>
              <a:t>Considerations:</a:t>
            </a:r>
          </a:p>
          <a:p>
            <a:pPr marL="426374" lvl="1" indent="-213187">
              <a:lnSpc>
                <a:spcPts val="2764"/>
              </a:lnSpc>
              <a:buFont typeface="Arial"/>
              <a:buChar char="•"/>
            </a:pPr>
            <a:r>
              <a:rPr lang="en-US" sz="1974" dirty="0">
                <a:solidFill>
                  <a:srgbClr val="000000"/>
                </a:solidFill>
                <a:latin typeface="Poppins"/>
              </a:rPr>
              <a:t>The R² scores and RMSE values are quite comparable between the training and testing sets, suggesting good generalization.</a:t>
            </a:r>
          </a:p>
          <a:p>
            <a:pPr marL="426374" lvl="1" indent="-213187">
              <a:lnSpc>
                <a:spcPts val="2764"/>
              </a:lnSpc>
              <a:buFont typeface="Arial"/>
              <a:buChar char="•"/>
            </a:pPr>
            <a:r>
              <a:rPr lang="en-US" sz="1974" dirty="0">
                <a:solidFill>
                  <a:srgbClr val="000000"/>
                </a:solidFill>
                <a:latin typeface="Poppins"/>
              </a:rPr>
              <a:t>The Gradient Boosting Regressor and Decision Tree Regressor appears to be a robust model for the given problem, demonstrating high performance on both the training and testing datasets.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1000"/>
            </a:blip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587207" y="152400"/>
            <a:ext cx="2853193" cy="10287000"/>
            <a:chOff x="0" y="0"/>
            <a:chExt cx="751458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51458" cy="2709333"/>
            </a:xfrm>
            <a:custGeom>
              <a:avLst/>
              <a:gdLst/>
              <a:ahLst/>
              <a:cxnLst/>
              <a:rect l="l" t="t" r="r" b="b"/>
              <a:pathLst>
                <a:path w="751458" h="2709333">
                  <a:moveTo>
                    <a:pt x="0" y="0"/>
                  </a:moveTo>
                  <a:lnTo>
                    <a:pt x="751458" y="0"/>
                  </a:lnTo>
                  <a:lnTo>
                    <a:pt x="75145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751458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709097" y="4248176"/>
            <a:ext cx="6869805" cy="1325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930"/>
              </a:lnSpc>
              <a:spcBef>
                <a:spcPct val="0"/>
              </a:spcBef>
            </a:pPr>
            <a:r>
              <a:rPr lang="en-US" sz="7807" u="sng">
                <a:solidFill>
                  <a:srgbClr val="593C8F"/>
                </a:solidFill>
                <a:latin typeface="League Spartan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704537" y="638209"/>
          <a:ext cx="16878926" cy="9010582"/>
        </p:xfrm>
        <a:graphic>
          <a:graphicData uri="http://schemas.openxmlformats.org/drawingml/2006/table">
            <a:tbl>
              <a:tblPr/>
              <a:tblGrid>
                <a:gridCol w="4281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7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5261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chivo Black Bold"/>
                        </a:rPr>
                        <a:t>Batch details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chivo Black Bold"/>
                        </a:rPr>
                        <a:t>PGPDSE-FT Gurgaon Apr'23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4796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chivo Black"/>
                        </a:rPr>
                        <a:t>Team members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chivo Black"/>
                        </a:rPr>
                        <a:t>Balvinder Singh , Aasim Mirza , Ankit Kumar , Aryan Vats , Riya Soni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5029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chivo Black"/>
                        </a:rPr>
                        <a:t>Domain of Project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chivo Black"/>
                        </a:rPr>
                        <a:t>Financial Services and Credit Assessment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5029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chivo Black"/>
                        </a:rPr>
                        <a:t>Proposed project title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chivo Black"/>
                        </a:rPr>
                        <a:t>Credit-Profile Analysis (for Two-Wheeler Loans)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5029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chivo Black"/>
                        </a:rPr>
                        <a:t>Group Number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chivo Black"/>
                        </a:rPr>
                        <a:t>5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0409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chivo Black"/>
                        </a:rPr>
                        <a:t>Team Leader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chivo Black"/>
                        </a:rPr>
                        <a:t>Balvinder Singh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45029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chivo Black"/>
                        </a:rPr>
                        <a:t>Mentor 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chivo Black"/>
                        </a:rPr>
                        <a:t>Animesh Tiwari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190580" y="1976347"/>
            <a:ext cx="6338751" cy="869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593C8F"/>
                </a:solidFill>
                <a:latin typeface="League Spartan"/>
              </a:rPr>
              <a:t>INTRODUCTION TO THE PROBLEM &amp; BACKGROUND DETAILS: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4190580" y="3586852"/>
            <a:ext cx="6705315" cy="4699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41"/>
              </a:lnSpc>
              <a:spcBef>
                <a:spcPct val="0"/>
              </a:spcBef>
            </a:pPr>
            <a:r>
              <a:rPr lang="en-US" sz="2458">
                <a:solidFill>
                  <a:srgbClr val="000000"/>
                </a:solidFill>
                <a:latin typeface="Poppins"/>
              </a:rPr>
              <a:t>The problem at hand revolves around the efficient and responsible assessment of the creditworthiness of individuals applying for two-wheeler loans in India. Can we develop a robust machine learning model that accurately evaluates the credit profiles of two-wheeler loan applicants, enabling lending institutions to make informed and ethical lending decisions, while ensuring fairness and adherence to regulatory standards?</a:t>
            </a:r>
          </a:p>
        </p:txBody>
      </p:sp>
      <p:sp>
        <p:nvSpPr>
          <p:cNvPr id="8" name="Freeform 8"/>
          <p:cNvSpPr/>
          <p:nvPr/>
        </p:nvSpPr>
        <p:spPr>
          <a:xfrm>
            <a:off x="4189304" y="8617964"/>
            <a:ext cx="2087283" cy="521821"/>
          </a:xfrm>
          <a:custGeom>
            <a:avLst/>
            <a:gdLst/>
            <a:ahLst/>
            <a:cxnLst/>
            <a:rect l="l" t="t" r="r" b="b"/>
            <a:pathLst>
              <a:path w="2087283" h="521821">
                <a:moveTo>
                  <a:pt x="0" y="0"/>
                </a:moveTo>
                <a:lnTo>
                  <a:pt x="2087283" y="0"/>
                </a:lnTo>
                <a:lnTo>
                  <a:pt x="2087283" y="521821"/>
                </a:lnTo>
                <a:lnTo>
                  <a:pt x="0" y="5218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186537" y="1242465"/>
            <a:ext cx="6338751" cy="622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80"/>
              </a:lnSpc>
              <a:spcBef>
                <a:spcPct val="0"/>
              </a:spcBef>
            </a:pPr>
            <a:r>
              <a:rPr lang="en-US" sz="3629" u="sng">
                <a:solidFill>
                  <a:srgbClr val="000000"/>
                </a:solidFill>
                <a:latin typeface="Lato Bold"/>
              </a:rPr>
              <a:t>BUSINESS UNDERSTANING</a:t>
            </a:r>
          </a:p>
        </p:txBody>
      </p:sp>
      <p:sp>
        <p:nvSpPr>
          <p:cNvPr id="10" name="AutoShape 10"/>
          <p:cNvSpPr/>
          <p:nvPr/>
        </p:nvSpPr>
        <p:spPr>
          <a:xfrm>
            <a:off x="4113836" y="3253477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4190580" y="764406"/>
            <a:ext cx="6338751" cy="628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80"/>
              </a:lnSpc>
              <a:spcBef>
                <a:spcPct val="0"/>
              </a:spcBef>
            </a:pPr>
            <a:r>
              <a:rPr lang="en-US" sz="3629">
                <a:solidFill>
                  <a:srgbClr val="000000"/>
                </a:solidFill>
                <a:latin typeface="Lato Bold"/>
              </a:rPr>
              <a:t>PHASE- ONE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76773" y="1821923"/>
            <a:ext cx="13307207" cy="6871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0790" lvl="1" indent="-265395" algn="just">
              <a:lnSpc>
                <a:spcPts val="3441"/>
              </a:lnSpc>
              <a:buFont typeface="Arial"/>
              <a:buChar char="•"/>
            </a:pPr>
            <a:r>
              <a:rPr lang="en-US" sz="2458">
                <a:solidFill>
                  <a:srgbClr val="000000"/>
                </a:solidFill>
                <a:latin typeface="Poppins Bold"/>
              </a:rPr>
              <a:t>Business problem</a:t>
            </a:r>
            <a:r>
              <a:rPr lang="en-US" sz="2458">
                <a:solidFill>
                  <a:srgbClr val="000000"/>
                </a:solidFill>
                <a:latin typeface="Poppins"/>
              </a:rPr>
              <a:t>: To figure out if someone is a good fit for a loan or not. </a:t>
            </a:r>
          </a:p>
          <a:p>
            <a:pPr marL="530790" lvl="1" indent="-265395" algn="just">
              <a:lnSpc>
                <a:spcPts val="3441"/>
              </a:lnSpc>
              <a:buFont typeface="Arial"/>
              <a:buChar char="•"/>
            </a:pPr>
            <a:r>
              <a:rPr lang="en-US" sz="2458">
                <a:solidFill>
                  <a:srgbClr val="000000"/>
                </a:solidFill>
                <a:latin typeface="Poppins"/>
              </a:rPr>
              <a:t>Impact on Business: Market Growth: If banks can figure out who is a good fit for loans, they can lend more money and make more profit. </a:t>
            </a:r>
          </a:p>
          <a:p>
            <a:pPr marL="530790" lvl="1" indent="-265395" algn="just">
              <a:lnSpc>
                <a:spcPts val="3441"/>
              </a:lnSpc>
              <a:buFont typeface="Arial"/>
              <a:buChar char="•"/>
            </a:pPr>
            <a:r>
              <a:rPr lang="en-US" sz="2458">
                <a:solidFill>
                  <a:srgbClr val="000000"/>
                </a:solidFill>
                <a:latin typeface="Poppins Bold"/>
              </a:rPr>
              <a:t>Risk Mitigation</a:t>
            </a:r>
            <a:r>
              <a:rPr lang="en-US" sz="2458">
                <a:solidFill>
                  <a:srgbClr val="000000"/>
                </a:solidFill>
                <a:latin typeface="Poppins"/>
              </a:rPr>
              <a:t>: Banks want to avoid giving loans to people who might not pay them back. </a:t>
            </a:r>
          </a:p>
          <a:p>
            <a:pPr marL="530790" lvl="1" indent="-265395" algn="just">
              <a:lnSpc>
                <a:spcPts val="3441"/>
              </a:lnSpc>
              <a:buFont typeface="Arial"/>
              <a:buChar char="•"/>
            </a:pPr>
            <a:r>
              <a:rPr lang="en-US" sz="2458">
                <a:solidFill>
                  <a:srgbClr val="000000"/>
                </a:solidFill>
                <a:latin typeface="Poppins Bold"/>
              </a:rPr>
              <a:t>Financial Inclusion</a:t>
            </a:r>
            <a:r>
              <a:rPr lang="en-US" sz="2458">
                <a:solidFill>
                  <a:srgbClr val="000000"/>
                </a:solidFill>
                <a:latin typeface="Poppins"/>
              </a:rPr>
              <a:t>: This means giving loans to more people, especially those who didn 't have the chance before. It helps more people buy two-wheelers and improve their lives. </a:t>
            </a:r>
          </a:p>
          <a:p>
            <a:pPr marL="530790" lvl="1" indent="-265395" algn="just">
              <a:lnSpc>
                <a:spcPts val="3441"/>
              </a:lnSpc>
              <a:buFont typeface="Arial"/>
              <a:buChar char="•"/>
            </a:pPr>
            <a:r>
              <a:rPr lang="en-US" sz="2458">
                <a:solidFill>
                  <a:srgbClr val="000000"/>
                </a:solidFill>
                <a:latin typeface="Poppins Bold"/>
              </a:rPr>
              <a:t>Fairness and Trust</a:t>
            </a:r>
            <a:r>
              <a:rPr lang="en-US" sz="2458">
                <a:solidFill>
                  <a:srgbClr val="000000"/>
                </a:solidFill>
                <a:latin typeface="Poppins"/>
              </a:rPr>
              <a:t>: Banks want to be fair and not treat people differently because of things like where they ' re from or what they look like. Being fair and trustworthy helps them build a good reputation. Why do we need to solve this problem?</a:t>
            </a:r>
          </a:p>
          <a:p>
            <a:pPr marL="530790" lvl="1" indent="-265395" algn="just">
              <a:lnSpc>
                <a:spcPts val="3441"/>
              </a:lnSpc>
              <a:buFont typeface="Arial"/>
              <a:buChar char="•"/>
            </a:pPr>
            <a:r>
              <a:rPr lang="en-US" sz="2458">
                <a:solidFill>
                  <a:srgbClr val="000000"/>
                </a:solidFill>
                <a:latin typeface="Poppins Bold"/>
              </a:rPr>
              <a:t>Market Demand</a:t>
            </a:r>
            <a:r>
              <a:rPr lang="en-US" sz="2458">
                <a:solidFill>
                  <a:srgbClr val="000000"/>
                </a:solidFill>
                <a:latin typeface="Poppins"/>
              </a:rPr>
              <a:t>: Lots of people want two-wheeler loans in India. Banks need a way to help them and make more money. Ethical Lending: Banks want to lend money fairly and responsibly. </a:t>
            </a:r>
          </a:p>
          <a:p>
            <a:pPr marL="530790" lvl="1" indent="-265395" algn="just">
              <a:lnSpc>
                <a:spcPts val="3441"/>
              </a:lnSpc>
              <a:buFont typeface="Arial"/>
              <a:buChar char="•"/>
            </a:pPr>
            <a:r>
              <a:rPr lang="en-US" sz="2458">
                <a:solidFill>
                  <a:srgbClr val="000000"/>
                </a:solidFill>
                <a:latin typeface="Poppins Bold"/>
              </a:rPr>
              <a:t>Data-Driven Decisions</a:t>
            </a:r>
            <a:r>
              <a:rPr lang="en-US" sz="2458">
                <a:solidFill>
                  <a:srgbClr val="000000"/>
                </a:solidFill>
                <a:latin typeface="Poppins"/>
              </a:rPr>
              <a:t>: Banks want to use data and information to make smart choices.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56020" y="971550"/>
            <a:ext cx="8387980" cy="525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77"/>
              </a:lnSpc>
              <a:spcBef>
                <a:spcPct val="0"/>
              </a:spcBef>
            </a:pPr>
            <a:r>
              <a:rPr lang="en-US" sz="3126" u="sng">
                <a:solidFill>
                  <a:srgbClr val="593C8F"/>
                </a:solidFill>
                <a:latin typeface="League Spartan"/>
              </a:rPr>
              <a:t>BUSINESS PROBLEM AND ITS IMPACTS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5354300" y="152400"/>
            <a:ext cx="3086100" cy="10287000"/>
            <a:chOff x="0" y="0"/>
            <a:chExt cx="812800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739399"/>
            <a:ext cx="9468977" cy="869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593C8F"/>
                </a:solidFill>
                <a:latin typeface="League Spartan"/>
              </a:rPr>
              <a:t>UNDERSTANDING THE DATA IS VERY IMPORTANT WITH RESPECT TO BUSINESS UNDERSTANDING.</a:t>
            </a:r>
          </a:p>
        </p:txBody>
      </p:sp>
      <p:sp>
        <p:nvSpPr>
          <p:cNvPr id="4" name="Freeform 4"/>
          <p:cNvSpPr/>
          <p:nvPr/>
        </p:nvSpPr>
        <p:spPr>
          <a:xfrm>
            <a:off x="1029771" y="6556694"/>
            <a:ext cx="1049030" cy="1066481"/>
          </a:xfrm>
          <a:custGeom>
            <a:avLst/>
            <a:gdLst/>
            <a:ahLst/>
            <a:cxnLst/>
            <a:rect l="l" t="t" r="r" b="b"/>
            <a:pathLst>
              <a:path w="1049030" h="1066481">
                <a:moveTo>
                  <a:pt x="0" y="0"/>
                </a:moveTo>
                <a:lnTo>
                  <a:pt x="1049030" y="0"/>
                </a:lnTo>
                <a:lnTo>
                  <a:pt x="1049030" y="1066481"/>
                </a:lnTo>
                <a:lnTo>
                  <a:pt x="0" y="10664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986163" y="6556694"/>
            <a:ext cx="742206" cy="1002981"/>
          </a:xfrm>
          <a:custGeom>
            <a:avLst/>
            <a:gdLst/>
            <a:ahLst/>
            <a:cxnLst/>
            <a:rect l="l" t="t" r="r" b="b"/>
            <a:pathLst>
              <a:path w="742206" h="1002981">
                <a:moveTo>
                  <a:pt x="0" y="0"/>
                </a:moveTo>
                <a:lnTo>
                  <a:pt x="742206" y="0"/>
                </a:lnTo>
                <a:lnTo>
                  <a:pt x="742206" y="1002981"/>
                </a:lnTo>
                <a:lnTo>
                  <a:pt x="0" y="10029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952500"/>
            <a:ext cx="5744744" cy="622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80"/>
              </a:lnSpc>
              <a:spcBef>
                <a:spcPct val="0"/>
              </a:spcBef>
            </a:pPr>
            <a:r>
              <a:rPr lang="en-US" sz="3629" u="sng">
                <a:solidFill>
                  <a:srgbClr val="000000"/>
                </a:solidFill>
                <a:latin typeface="Lato Bold"/>
              </a:rPr>
              <a:t>DATA UNDERSTANDING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9771" y="2670169"/>
            <a:ext cx="11671436" cy="6147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55"/>
              </a:lnSpc>
            </a:pPr>
            <a:r>
              <a:rPr lang="en-US" sz="2468" u="sng">
                <a:solidFill>
                  <a:srgbClr val="000000"/>
                </a:solidFill>
                <a:latin typeface="Poppins Bold"/>
              </a:rPr>
              <a:t>Data Overview</a:t>
            </a:r>
          </a:p>
          <a:p>
            <a:pPr marL="532871" lvl="1" indent="-266435">
              <a:lnSpc>
                <a:spcPts val="3455"/>
              </a:lnSpc>
              <a:buFont typeface="Arial"/>
              <a:buChar char="•"/>
            </a:pPr>
            <a:r>
              <a:rPr lang="en-US" sz="2468">
                <a:solidFill>
                  <a:srgbClr val="000000"/>
                </a:solidFill>
                <a:latin typeface="Poppins"/>
              </a:rPr>
              <a:t>Dataset Shape: 100,000 rows x 15 columns</a:t>
            </a:r>
          </a:p>
          <a:p>
            <a:pPr>
              <a:lnSpc>
                <a:spcPts val="3455"/>
              </a:lnSpc>
            </a:pPr>
            <a:r>
              <a:rPr lang="en-US" sz="2468" u="sng">
                <a:solidFill>
                  <a:srgbClr val="000000"/>
                </a:solidFill>
                <a:latin typeface="Poppins Bold"/>
              </a:rPr>
              <a:t>Columns and Data Types</a:t>
            </a:r>
          </a:p>
          <a:p>
            <a:pPr marL="532871" lvl="1" indent="-266435">
              <a:lnSpc>
                <a:spcPts val="3455"/>
              </a:lnSpc>
              <a:buFont typeface="Arial"/>
              <a:buChar char="•"/>
            </a:pPr>
            <a:r>
              <a:rPr lang="en-US" sz="2468">
                <a:solidFill>
                  <a:srgbClr val="000000"/>
                </a:solidFill>
                <a:latin typeface="Poppins"/>
              </a:rPr>
              <a:t>Columns: Age, Gender, Income, Credit Score, Credit History Length, Number of Existing Loans, Loan Amount, Loan Tenure, Existing Customer, State, City, LTV Ratio, Employment Profile, Profile Score, Occupation</a:t>
            </a:r>
          </a:p>
          <a:p>
            <a:pPr>
              <a:lnSpc>
                <a:spcPts val="3455"/>
              </a:lnSpc>
            </a:pPr>
            <a:r>
              <a:rPr lang="en-US" sz="2468" u="sng">
                <a:solidFill>
                  <a:srgbClr val="000000"/>
                </a:solidFill>
                <a:latin typeface="Poppins Bold"/>
              </a:rPr>
              <a:t>Data Types:</a:t>
            </a:r>
          </a:p>
          <a:p>
            <a:pPr marL="532871" lvl="1" indent="-266435">
              <a:lnSpc>
                <a:spcPts val="3455"/>
              </a:lnSpc>
              <a:buFont typeface="Arial"/>
              <a:buChar char="•"/>
            </a:pPr>
            <a:r>
              <a:rPr lang="en-US" sz="2468">
                <a:solidFill>
                  <a:srgbClr val="000000"/>
                </a:solidFill>
                <a:latin typeface="Poppins"/>
              </a:rPr>
              <a:t>Numeric: int64 (8 columns), float64 (1 column)</a:t>
            </a:r>
          </a:p>
          <a:p>
            <a:pPr marL="532871" lvl="1" indent="-266435">
              <a:lnSpc>
                <a:spcPts val="3455"/>
              </a:lnSpc>
              <a:buFont typeface="Arial"/>
              <a:buChar char="•"/>
            </a:pPr>
            <a:r>
              <a:rPr lang="en-US" sz="2468">
                <a:solidFill>
                  <a:srgbClr val="000000"/>
                </a:solidFill>
                <a:latin typeface="Poppins"/>
              </a:rPr>
              <a:t>Categorical: object (6 columns)</a:t>
            </a:r>
          </a:p>
          <a:p>
            <a:pPr>
              <a:lnSpc>
                <a:spcPts val="3455"/>
              </a:lnSpc>
            </a:pPr>
            <a:r>
              <a:rPr lang="en-US" sz="2468" u="sng">
                <a:solidFill>
                  <a:srgbClr val="000000"/>
                </a:solidFill>
                <a:latin typeface="Poppins Bold"/>
              </a:rPr>
              <a:t>Missing Values</a:t>
            </a:r>
          </a:p>
          <a:p>
            <a:pPr marL="532871" lvl="1" indent="-266435">
              <a:lnSpc>
                <a:spcPts val="3455"/>
              </a:lnSpc>
              <a:buFont typeface="Arial"/>
              <a:buChar char="•"/>
            </a:pPr>
            <a:r>
              <a:rPr lang="en-US" sz="2468">
                <a:solidFill>
                  <a:srgbClr val="000000"/>
                </a:solidFill>
                <a:latin typeface="Poppins"/>
              </a:rPr>
              <a:t>Occupation column has missing values </a:t>
            </a:r>
          </a:p>
          <a:p>
            <a:pPr marL="532871" lvl="1" indent="-266435">
              <a:lnSpc>
                <a:spcPts val="3455"/>
              </a:lnSpc>
              <a:buFont typeface="Arial"/>
              <a:buChar char="•"/>
            </a:pPr>
            <a:r>
              <a:rPr lang="en-US" sz="2468">
                <a:solidFill>
                  <a:srgbClr val="000000"/>
                </a:solidFill>
                <a:latin typeface="Poppins"/>
              </a:rPr>
              <a:t>Under Occupation column, 6% of the data is missing</a:t>
            </a:r>
          </a:p>
          <a:p>
            <a:pPr>
              <a:lnSpc>
                <a:spcPts val="3455"/>
              </a:lnSpc>
              <a:spcBef>
                <a:spcPct val="0"/>
              </a:spcBef>
            </a:pPr>
            <a:endParaRPr lang="en-US" sz="2468">
              <a:solidFill>
                <a:srgbClr val="000000"/>
              </a:solidFill>
              <a:latin typeface="Poppi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9771" y="406508"/>
            <a:ext cx="5744744" cy="622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80"/>
              </a:lnSpc>
              <a:spcBef>
                <a:spcPct val="0"/>
              </a:spcBef>
            </a:pPr>
            <a:r>
              <a:rPr lang="en-US" sz="3629" u="sng">
                <a:solidFill>
                  <a:srgbClr val="000000"/>
                </a:solidFill>
                <a:latin typeface="Lato Bold"/>
              </a:rPr>
              <a:t>PHASE- TWO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05773" y="400867"/>
            <a:ext cx="11335480" cy="9414158"/>
          </a:xfrm>
          <a:custGeom>
            <a:avLst/>
            <a:gdLst/>
            <a:ahLst/>
            <a:cxnLst/>
            <a:rect l="l" t="t" r="r" b="b"/>
            <a:pathLst>
              <a:path w="11335480" h="9414158">
                <a:moveTo>
                  <a:pt x="0" y="0"/>
                </a:moveTo>
                <a:lnTo>
                  <a:pt x="11335480" y="0"/>
                </a:lnTo>
                <a:lnTo>
                  <a:pt x="11335480" y="9414157"/>
                </a:lnTo>
                <a:lnTo>
                  <a:pt x="0" y="94141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627" b="-755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1798138" y="1349785"/>
            <a:ext cx="6815047" cy="1889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u="sng">
                <a:solidFill>
                  <a:srgbClr val="593C8F"/>
                </a:solidFill>
                <a:latin typeface="League Spartan"/>
              </a:rPr>
              <a:t>DATA UNDERSTANDING UNIVARIATE ANALYSIS</a:t>
            </a:r>
          </a:p>
          <a:p>
            <a:pPr>
              <a:lnSpc>
                <a:spcPts val="5040"/>
              </a:lnSpc>
              <a:spcBef>
                <a:spcPct val="0"/>
              </a:spcBef>
            </a:pPr>
            <a:endParaRPr lang="en-US" sz="3600" u="sng">
              <a:solidFill>
                <a:srgbClr val="593C8F"/>
              </a:solidFill>
              <a:latin typeface="League Spart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798138" y="2730085"/>
            <a:ext cx="5907466" cy="67101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u="sng" dirty="0">
                <a:solidFill>
                  <a:srgbClr val="000000"/>
                </a:solidFill>
                <a:latin typeface="Poppins Bold"/>
              </a:rPr>
              <a:t>Inferences from data distribution:-</a:t>
            </a:r>
          </a:p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Poppins"/>
              </a:rPr>
              <a:t>Age- Age column is approximately uniformly distributed</a:t>
            </a:r>
          </a:p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Poppins"/>
              </a:rPr>
              <a:t>Income- Income column is rightly skewed</a:t>
            </a:r>
          </a:p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Poppins"/>
              </a:rPr>
              <a:t>Credit Score- Uniformly distributed</a:t>
            </a:r>
          </a:p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Poppins"/>
              </a:rPr>
              <a:t>Credit History Length- Uniformly distributed</a:t>
            </a:r>
          </a:p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Poppins"/>
              </a:rPr>
              <a:t>Loan Amount- Left skewed</a:t>
            </a:r>
          </a:p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Poppins"/>
              </a:rPr>
              <a:t>Loan Tenure- Right skewed</a:t>
            </a:r>
          </a:p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Poppins"/>
              </a:rPr>
              <a:t>LTV Ratio-Left skewed</a:t>
            </a:r>
          </a:p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Poppins"/>
              </a:rPr>
              <a:t>Profile Score- Left skewed</a:t>
            </a:r>
          </a:p>
          <a:p>
            <a:pPr>
              <a:lnSpc>
                <a:spcPts val="3499"/>
              </a:lnSpc>
              <a:spcBef>
                <a:spcPct val="0"/>
              </a:spcBef>
            </a:pPr>
            <a:endParaRPr lang="en-US" sz="2499" dirty="0">
              <a:solidFill>
                <a:srgbClr val="000000"/>
              </a:solidFill>
              <a:latin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0281831" cy="10287000"/>
          </a:xfrm>
          <a:custGeom>
            <a:avLst/>
            <a:gdLst/>
            <a:ahLst/>
            <a:cxnLst/>
            <a:rect l="l" t="t" r="r" b="b"/>
            <a:pathLst>
              <a:path w="10281831" h="10287000">
                <a:moveTo>
                  <a:pt x="0" y="0"/>
                </a:moveTo>
                <a:lnTo>
                  <a:pt x="10281831" y="0"/>
                </a:lnTo>
                <a:lnTo>
                  <a:pt x="1028183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1355335" y="369984"/>
            <a:ext cx="5900463" cy="1250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85"/>
              </a:lnSpc>
            </a:pPr>
            <a:r>
              <a:rPr lang="en-US" sz="3632" u="sng">
                <a:solidFill>
                  <a:srgbClr val="593C8F"/>
                </a:solidFill>
                <a:latin typeface="League Spartan"/>
              </a:rPr>
              <a:t>UNIVARIATE ANALYSIS</a:t>
            </a:r>
          </a:p>
          <a:p>
            <a:pPr>
              <a:lnSpc>
                <a:spcPts val="5085"/>
              </a:lnSpc>
              <a:spcBef>
                <a:spcPct val="0"/>
              </a:spcBef>
            </a:pPr>
            <a:endParaRPr lang="en-US" sz="3632" u="sng">
              <a:solidFill>
                <a:srgbClr val="593C8F"/>
              </a:solidFill>
              <a:latin typeface="League Spartan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351834" y="962025"/>
            <a:ext cx="5907466" cy="9403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u="sng" dirty="0">
                <a:solidFill>
                  <a:srgbClr val="000000"/>
                </a:solidFill>
                <a:latin typeface="Poppins Bold"/>
              </a:rPr>
              <a:t>Inferences from Bar Plots:-</a:t>
            </a:r>
          </a:p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Poppins"/>
              </a:rPr>
              <a:t>City- Hyderabad, New Delhi and Kolkata has highest count</a:t>
            </a:r>
          </a:p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Poppins"/>
              </a:rPr>
              <a:t>Employment Profile- Salaried&gt;Self employed&gt; Freelancer&gt;Unemployed and Student</a:t>
            </a:r>
          </a:p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Poppins"/>
              </a:rPr>
              <a:t>Existing Customer- No has the highest count</a:t>
            </a:r>
          </a:p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Poppins"/>
              </a:rPr>
              <a:t>Gender- Male and Female has almost similar count and more than others</a:t>
            </a:r>
          </a:p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Poppins"/>
              </a:rPr>
              <a:t>Number of Existing Loans- 2-8 has the highest count</a:t>
            </a:r>
          </a:p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Poppins"/>
              </a:rPr>
              <a:t>Occupation- Civil Services, Teacher, Doctor, Banker and software engineer has highest count</a:t>
            </a:r>
          </a:p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Poppins"/>
              </a:rPr>
              <a:t>State- All states have similar counts</a:t>
            </a:r>
          </a:p>
          <a:p>
            <a:pPr>
              <a:lnSpc>
                <a:spcPts val="3499"/>
              </a:lnSpc>
              <a:spcBef>
                <a:spcPct val="0"/>
              </a:spcBef>
            </a:pPr>
            <a:endParaRPr lang="en-US" sz="2499" dirty="0">
              <a:solidFill>
                <a:srgbClr val="000000"/>
              </a:solidFill>
              <a:latin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12271" y="114300"/>
            <a:ext cx="11735651" cy="9771484"/>
          </a:xfrm>
          <a:custGeom>
            <a:avLst/>
            <a:gdLst/>
            <a:ahLst/>
            <a:cxnLst/>
            <a:rect l="l" t="t" r="r" b="b"/>
            <a:pathLst>
              <a:path w="11735651" h="9771484">
                <a:moveTo>
                  <a:pt x="0" y="0"/>
                </a:moveTo>
                <a:lnTo>
                  <a:pt x="11735651" y="0"/>
                </a:lnTo>
                <a:lnTo>
                  <a:pt x="11735651" y="9771484"/>
                </a:lnTo>
                <a:lnTo>
                  <a:pt x="0" y="97714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401290" y="689072"/>
            <a:ext cx="6157055" cy="1250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85"/>
              </a:lnSpc>
            </a:pPr>
            <a:r>
              <a:rPr lang="en-US" sz="3632" u="sng">
                <a:solidFill>
                  <a:srgbClr val="593C8F"/>
                </a:solidFill>
                <a:latin typeface="League Spartan"/>
              </a:rPr>
              <a:t>BIVARIATE ANALYSIS</a:t>
            </a:r>
          </a:p>
          <a:p>
            <a:pPr>
              <a:lnSpc>
                <a:spcPts val="5085"/>
              </a:lnSpc>
              <a:spcBef>
                <a:spcPct val="0"/>
              </a:spcBef>
            </a:pPr>
            <a:r>
              <a:rPr lang="en-US" sz="3632" u="sng">
                <a:solidFill>
                  <a:srgbClr val="593C8F"/>
                </a:solidFill>
                <a:latin typeface="League Spartan"/>
              </a:rPr>
              <a:t>NUM VS TARGET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193921" y="2306540"/>
            <a:ext cx="5907466" cy="3070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US" sz="2499" u="sng">
                <a:solidFill>
                  <a:srgbClr val="000000"/>
                </a:solidFill>
                <a:latin typeface="Poppins Bold"/>
              </a:rPr>
              <a:t>Inferences from Scatter plots:-</a:t>
            </a:r>
            <a:r>
              <a:rPr lang="en-US" sz="2499">
                <a:solidFill>
                  <a:srgbClr val="000000"/>
                </a:solidFill>
                <a:latin typeface="Poppins"/>
              </a:rPr>
              <a:t>As all the data points are uniformly distributed. Therefore, there is no such significant relation between Number and targert column.</a:t>
            </a:r>
          </a:p>
          <a:p>
            <a:pPr>
              <a:lnSpc>
                <a:spcPts val="3499"/>
              </a:lnSpc>
              <a:spcBef>
                <a:spcPct val="0"/>
              </a:spcBef>
            </a:pPr>
            <a:endParaRPr lang="en-US" sz="2499">
              <a:solidFill>
                <a:srgbClr val="000000"/>
              </a:solidFill>
              <a:latin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794526" y="202433"/>
            <a:ext cx="5900463" cy="1250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85"/>
              </a:lnSpc>
            </a:pPr>
            <a:r>
              <a:rPr lang="en-US" sz="3632" u="sng">
                <a:solidFill>
                  <a:srgbClr val="593C8F"/>
                </a:solidFill>
                <a:latin typeface="League Spartan"/>
              </a:rPr>
              <a:t>BIVARIATE ANALYSIS </a:t>
            </a:r>
          </a:p>
          <a:p>
            <a:pPr>
              <a:lnSpc>
                <a:spcPts val="5085"/>
              </a:lnSpc>
              <a:spcBef>
                <a:spcPct val="0"/>
              </a:spcBef>
            </a:pPr>
            <a:r>
              <a:rPr lang="en-US" sz="3632" u="sng">
                <a:solidFill>
                  <a:srgbClr val="593C8F"/>
                </a:solidFill>
                <a:latin typeface="League Spartan"/>
              </a:rPr>
              <a:t>CATEGORY VS TARGET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794526" y="1527965"/>
            <a:ext cx="6168199" cy="879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u="sng">
                <a:solidFill>
                  <a:srgbClr val="000000"/>
                </a:solidFill>
                <a:latin typeface="Poppins Bold"/>
              </a:rPr>
              <a:t>Inferences from BOX Plots</a:t>
            </a:r>
          </a:p>
          <a:p>
            <a:pPr>
              <a:lnSpc>
                <a:spcPts val="3499"/>
              </a:lnSpc>
              <a:spcBef>
                <a:spcPct val="0"/>
              </a:spcBef>
            </a:pPr>
            <a:endParaRPr lang="en-US" sz="2499" u="sng">
              <a:solidFill>
                <a:srgbClr val="000000"/>
              </a:solidFill>
              <a:latin typeface="Poppi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628606" y="1934365"/>
            <a:ext cx="7493474" cy="8121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Poppins"/>
              </a:rPr>
              <a:t>City-Profile scores for all cities are approximately the same.No significant variations observed in Profile Scores across different cities.</a:t>
            </a:r>
          </a:p>
          <a:p>
            <a:pPr marL="431801" lvl="1" indent="-215900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Poppins"/>
              </a:rPr>
              <a:t>Employment Profile-Salaried employees exhibit the highest Profile Scores.Other employment profiles show varying scores but not as high as the salaried category.</a:t>
            </a:r>
          </a:p>
          <a:p>
            <a:pPr marL="431801" lvl="1" indent="-215900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Poppins"/>
              </a:rPr>
              <a:t>Existing Customer-Profile scores for existing customers are higher compared to non-existing customers.Indicates a positive correlation between existing customer status and profile score.</a:t>
            </a:r>
          </a:p>
          <a:p>
            <a:pPr marL="431801" lvl="1" indent="-215900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Poppins"/>
              </a:rPr>
              <a:t>Gender-Profile scores for all genders are similar.No significant disparity observed in profile scores based on gender.</a:t>
            </a:r>
          </a:p>
          <a:p>
            <a:pPr marL="431801" lvl="1" indent="-215900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Poppins"/>
              </a:rPr>
              <a:t>Number of Existing Loans-Individuals with 9 and 10 existing loans tend to have the highest Profile Scores.</a:t>
            </a:r>
          </a:p>
          <a:p>
            <a:pPr marL="431801" lvl="1" indent="-215900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Poppins"/>
              </a:rPr>
              <a:t>Occupation-Others and Students occupations have the lowest Profile Scores.Other occupations vary but generally have higher profile scores compared to these categories.</a:t>
            </a:r>
          </a:p>
          <a:p>
            <a:pPr marL="431801" lvl="1" indent="-215900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Poppins"/>
              </a:rPr>
              <a:t>State-All states display similar Profile Scores.No notable differences observed in profile scores based on the state of residence.</a:t>
            </a:r>
          </a:p>
          <a:p>
            <a:pPr>
              <a:lnSpc>
                <a:spcPts val="2800"/>
              </a:lnSpc>
            </a:pPr>
            <a:endParaRPr lang="en-US" sz="2000">
              <a:solidFill>
                <a:srgbClr val="000000"/>
              </a:solidFill>
              <a:latin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1746</Words>
  <Application>Microsoft Office PowerPoint</Application>
  <PresentationFormat>Custom</PresentationFormat>
  <Paragraphs>192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Calibri</vt:lpstr>
      <vt:lpstr>Lato Bold</vt:lpstr>
      <vt:lpstr>Poppins Semi-Bold</vt:lpstr>
      <vt:lpstr>Arial</vt:lpstr>
      <vt:lpstr>League Spartan</vt:lpstr>
      <vt:lpstr>Poppins Bold</vt:lpstr>
      <vt:lpstr>Archivo Black</vt:lpstr>
      <vt:lpstr>Poppins</vt:lpstr>
      <vt:lpstr>Archivo Black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</dc:title>
  <dc:creator>Dell</dc:creator>
  <cp:lastModifiedBy>Aasim Mirza</cp:lastModifiedBy>
  <cp:revision>3</cp:revision>
  <dcterms:created xsi:type="dcterms:W3CDTF">2006-08-16T00:00:00Z</dcterms:created>
  <dcterms:modified xsi:type="dcterms:W3CDTF">2024-01-21T07:05:12Z</dcterms:modified>
  <dc:identifier>DAF2HsSzE7s</dc:identifier>
</cp:coreProperties>
</file>