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872" r:id="rId2"/>
    <p:sldId id="908" r:id="rId3"/>
    <p:sldId id="909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933D535-8CC6-494C-B54E-BA65F20AFD54}">
          <p14:sldIdLst>
            <p14:sldId id="872"/>
            <p14:sldId id="908"/>
            <p14:sldId id="9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on Paris" initials="AP" lastIdx="1" clrIdx="0"/>
  <p:cmAuthor id="2" name="Hillaker, Elizabeth H" initials="EHH" lastIdx="36" clrIdx="1"/>
  <p:cmAuthor id="3" name="UF Health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F2F2F2"/>
    <a:srgbClr val="E76630"/>
    <a:srgbClr val="EC7D47"/>
    <a:srgbClr val="299CD3"/>
    <a:srgbClr val="CCEEE1"/>
    <a:srgbClr val="2D7C5E"/>
    <a:srgbClr val="F5CDD0"/>
    <a:srgbClr val="0080FF"/>
    <a:srgbClr val="50BFFF"/>
    <a:srgbClr val="FB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3" autoAdjust="0"/>
    <p:restoredTop sz="94304"/>
  </p:normalViewPr>
  <p:slideViewPr>
    <p:cSldViewPr>
      <p:cViewPr varScale="1">
        <p:scale>
          <a:sx n="90" d="100"/>
          <a:sy n="90" d="100"/>
        </p:scale>
        <p:origin x="136" y="7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68265-25E4-9247-9CBF-6720424BFD3A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3770-86ED-8C44-B628-DBB875CF5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49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6A7F-B9FF-764D-92BA-762513460AB9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8D21-85FA-714E-81BE-3B1F4152D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0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6359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D515-65E4-9748-8589-D611FA895703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241E-E9DF-CE46-8A5B-0E56F3B4BCF9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32FD-BC08-B84A-AA78-827C108B859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BA02-3385-B945-9BBC-1BDEA0C3DDE1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9170-A62A-114A-A1FC-F0049A2CEF21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5900" y="2593063"/>
            <a:ext cx="9220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00" y="3230581"/>
            <a:ext cx="9220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8319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5896-1357-5D4A-905C-6246ABC4BCEE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hf sldNum="0" hdr="0" ftr="0" dt="0"/>
  <p:txStyles>
    <p:titleStyle>
      <a:lvl1pPr eaLnBrk="1" hangingPunct="1">
        <a:defRPr sz="28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762000" y="152400"/>
            <a:ext cx="9448800" cy="228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all" spc="300" dirty="0">
                <a:solidFill>
                  <a:schemeClr val="tx2"/>
                </a:solidFill>
                <a:latin typeface="Arial Narrow" panose="020B0604020202020204" pitchFamily="34" charset="0"/>
                <a:ea typeface="Proxima Nova Light" charset="0"/>
                <a:cs typeface="Arial Narrow" panose="020B0604020202020204" pitchFamily="34" charset="0"/>
              </a:rPr>
              <a:t>PRESENTATION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314803-1E2D-1949-B272-4D99D5CC1048}"/>
              </a:ext>
            </a:extLst>
          </p:cNvPr>
          <p:cNvGrpSpPr/>
          <p:nvPr/>
        </p:nvGrpSpPr>
        <p:grpSpPr>
          <a:xfrm>
            <a:off x="2819400" y="1409393"/>
            <a:ext cx="8534400" cy="1143426"/>
            <a:chOff x="2819400" y="1409393"/>
            <a:chExt cx="8534400" cy="1143426"/>
          </a:xfrm>
        </p:grpSpPr>
        <p:sp>
          <p:nvSpPr>
            <p:cNvPr id="23" name="TextBox 22"/>
            <p:cNvSpPr txBox="1"/>
            <p:nvPr/>
          </p:nvSpPr>
          <p:spPr>
            <a:xfrm>
              <a:off x="2819400" y="1409393"/>
              <a:ext cx="853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rgbClr val="5A5A5A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809809-DB59-3444-BCC3-589AC42F458B}"/>
                </a:ext>
              </a:extLst>
            </p:cNvPr>
            <p:cNvSpPr txBox="1"/>
            <p:nvPr/>
          </p:nvSpPr>
          <p:spPr>
            <a:xfrm>
              <a:off x="6172200" y="1752600"/>
              <a:ext cx="51816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285750" indent="-285750">
                <a:buFont typeface="Courier New"/>
                <a:buChar char="o"/>
              </a:pPr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rgbClr val="5A5A5A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9825-2C74-AF4D-8C58-1DB6D3CA7B99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8712F4C8-A4D3-B24B-9FB9-430227823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0BC2CB0-FC91-334E-9B17-4F81C49259A1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OMOP Data Quality Dashboard Workflow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791763-6ABC-1140-B33F-DB3B95774D35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10" name="Picture 9" descr="A green square with white text&#10;&#10;Description automatically generated">
            <a:extLst>
              <a:ext uri="{FF2B5EF4-FFF2-40B4-BE49-F238E27FC236}">
                <a16:creationId xmlns:a16="http://schemas.microsoft.com/office/drawing/2014/main" id="{98AFE2C8-5C74-3586-8C4D-6A5ACA412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1" y="2587814"/>
            <a:ext cx="754174" cy="91103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E9459F1-970E-434E-9C21-0CB2CCBBD005}"/>
              </a:ext>
            </a:extLst>
          </p:cNvPr>
          <p:cNvSpPr/>
          <p:nvPr/>
        </p:nvSpPr>
        <p:spPr>
          <a:xfrm>
            <a:off x="1771853" y="3006766"/>
            <a:ext cx="1015899" cy="21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B9EC73C6-11CE-35B5-7D50-804B3EB30605}"/>
              </a:ext>
            </a:extLst>
          </p:cNvPr>
          <p:cNvSpPr/>
          <p:nvPr/>
        </p:nvSpPr>
        <p:spPr>
          <a:xfrm>
            <a:off x="2916169" y="2647562"/>
            <a:ext cx="1648336" cy="783425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Aggregator Module</a:t>
            </a:r>
          </a:p>
        </p:txBody>
      </p:sp>
      <p:pic>
        <p:nvPicPr>
          <p:cNvPr id="25" name="Picture 24" descr="A computer monitor with graph and arrow&#10;&#10;Description automatically generated">
            <a:extLst>
              <a:ext uri="{FF2B5EF4-FFF2-40B4-BE49-F238E27FC236}">
                <a16:creationId xmlns:a16="http://schemas.microsoft.com/office/drawing/2014/main" id="{1E6EC1F4-22D2-FB7B-D831-A9C64A67D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31" y="2372000"/>
            <a:ext cx="1422400" cy="1422400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CA9E39CC-3591-2313-0E03-E077E3AB26B7}"/>
              </a:ext>
            </a:extLst>
          </p:cNvPr>
          <p:cNvSpPr/>
          <p:nvPr/>
        </p:nvSpPr>
        <p:spPr>
          <a:xfrm>
            <a:off x="4878813" y="2972108"/>
            <a:ext cx="1015899" cy="21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nip Diagonal Corner Rectangle 27">
            <a:extLst>
              <a:ext uri="{FF2B5EF4-FFF2-40B4-BE49-F238E27FC236}">
                <a16:creationId xmlns:a16="http://schemas.microsoft.com/office/drawing/2014/main" id="{244C809D-FA3E-ABEA-2C7A-24A7CCE9E47F}"/>
              </a:ext>
            </a:extLst>
          </p:cNvPr>
          <p:cNvSpPr/>
          <p:nvPr/>
        </p:nvSpPr>
        <p:spPr>
          <a:xfrm>
            <a:off x="6135756" y="2647562"/>
            <a:ext cx="1648336" cy="783425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 Module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B994ED3-D8E8-2D10-BF24-4DD8D90B6930}"/>
              </a:ext>
            </a:extLst>
          </p:cNvPr>
          <p:cNvSpPr/>
          <p:nvPr/>
        </p:nvSpPr>
        <p:spPr>
          <a:xfrm>
            <a:off x="8046684" y="2951277"/>
            <a:ext cx="1015899" cy="21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422122-CA0A-E51D-ECC9-C27127D86376}"/>
              </a:ext>
            </a:extLst>
          </p:cNvPr>
          <p:cNvSpPr txBox="1"/>
          <p:nvPr/>
        </p:nvSpPr>
        <p:spPr>
          <a:xfrm>
            <a:off x="838201" y="4018231"/>
            <a:ext cx="6565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main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on </a:t>
            </a:r>
            <a:r>
              <a:rPr lang="en-US" dirty="0" err="1"/>
              <a:t>Pyspark</a:t>
            </a:r>
            <a:r>
              <a:rPr lang="en-US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6066626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762000" y="152400"/>
            <a:ext cx="9448800" cy="228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all" spc="300" dirty="0">
                <a:solidFill>
                  <a:schemeClr val="tx2"/>
                </a:solidFill>
                <a:latin typeface="Arial Narrow" panose="020B0604020202020204" pitchFamily="34" charset="0"/>
                <a:ea typeface="Proxima Nova Light" charset="0"/>
                <a:cs typeface="Arial Narrow" panose="020B0604020202020204" pitchFamily="34" charset="0"/>
              </a:rPr>
              <a:t>PRESENTATION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314803-1E2D-1949-B272-4D99D5CC1048}"/>
              </a:ext>
            </a:extLst>
          </p:cNvPr>
          <p:cNvGrpSpPr/>
          <p:nvPr/>
        </p:nvGrpSpPr>
        <p:grpSpPr>
          <a:xfrm>
            <a:off x="2158323" y="4124415"/>
            <a:ext cx="8534400" cy="1143426"/>
            <a:chOff x="2819400" y="1409393"/>
            <a:chExt cx="8534400" cy="1143426"/>
          </a:xfrm>
        </p:grpSpPr>
        <p:sp>
          <p:nvSpPr>
            <p:cNvPr id="23" name="TextBox 22"/>
            <p:cNvSpPr txBox="1"/>
            <p:nvPr/>
          </p:nvSpPr>
          <p:spPr>
            <a:xfrm>
              <a:off x="2819400" y="1409393"/>
              <a:ext cx="853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rgbClr val="5A5A5A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809809-DB59-3444-BCC3-589AC42F458B}"/>
                </a:ext>
              </a:extLst>
            </p:cNvPr>
            <p:cNvSpPr txBox="1"/>
            <p:nvPr/>
          </p:nvSpPr>
          <p:spPr>
            <a:xfrm>
              <a:off x="6172200" y="1752600"/>
              <a:ext cx="51816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285750" indent="-285750">
                <a:buFont typeface="Courier New"/>
                <a:buChar char="o"/>
              </a:pPr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rgbClr val="5A5A5A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9825-2C74-AF4D-8C58-1DB6D3CA7B99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8712F4C8-A4D3-B24B-9FB9-430227823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0BC2CB0-FC91-334E-9B17-4F81C49259A1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OMOP Data Quality Dashboard Workflow</a:t>
            </a:r>
          </a:p>
          <a:p>
            <a:endParaRPr lang="en-US" sz="2800" b="1" kern="0" dirty="0">
              <a:solidFill>
                <a:schemeClr val="tx2"/>
              </a:solidFill>
              <a:latin typeface="Arial Black"/>
              <a:ea typeface="Museo Slab 900" charset="0"/>
              <a:cs typeface="Arial Black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791763-6ABC-1140-B33F-DB3B95774D35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10" name="Picture 9" descr="A green square with white text&#10;&#10;Description automatically generated">
            <a:extLst>
              <a:ext uri="{FF2B5EF4-FFF2-40B4-BE49-F238E27FC236}">
                <a16:creationId xmlns:a16="http://schemas.microsoft.com/office/drawing/2014/main" id="{98AFE2C8-5C74-3586-8C4D-6A5ACA412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7" y="1586652"/>
            <a:ext cx="754174" cy="91103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E9459F1-970E-434E-9C21-0CB2CCBBD005}"/>
              </a:ext>
            </a:extLst>
          </p:cNvPr>
          <p:cNvSpPr/>
          <p:nvPr/>
        </p:nvSpPr>
        <p:spPr>
          <a:xfrm>
            <a:off x="1772935" y="2009232"/>
            <a:ext cx="1015899" cy="21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B9EC73C6-11CE-35B5-7D50-804B3EB30605}"/>
              </a:ext>
            </a:extLst>
          </p:cNvPr>
          <p:cNvSpPr/>
          <p:nvPr/>
        </p:nvSpPr>
        <p:spPr>
          <a:xfrm>
            <a:off x="3066498" y="1664250"/>
            <a:ext cx="1648336" cy="783425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Aggregator Module</a:t>
            </a:r>
          </a:p>
        </p:txBody>
      </p:sp>
      <p:pic>
        <p:nvPicPr>
          <p:cNvPr id="25" name="Picture 24" descr="A computer monitor with graph and arrow&#10;&#10;Description automatically generated">
            <a:extLst>
              <a:ext uri="{FF2B5EF4-FFF2-40B4-BE49-F238E27FC236}">
                <a16:creationId xmlns:a16="http://schemas.microsoft.com/office/drawing/2014/main" id="{1E6EC1F4-22D2-FB7B-D831-A9C64A67D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65" y="1395908"/>
            <a:ext cx="1422400" cy="1422400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CA9E39CC-3591-2313-0E03-E077E3AB26B7}"/>
              </a:ext>
            </a:extLst>
          </p:cNvPr>
          <p:cNvSpPr/>
          <p:nvPr/>
        </p:nvSpPr>
        <p:spPr>
          <a:xfrm>
            <a:off x="5034205" y="1999431"/>
            <a:ext cx="1015899" cy="21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nip Diagonal Corner Rectangle 27">
            <a:extLst>
              <a:ext uri="{FF2B5EF4-FFF2-40B4-BE49-F238E27FC236}">
                <a16:creationId xmlns:a16="http://schemas.microsoft.com/office/drawing/2014/main" id="{244C809D-FA3E-ABEA-2C7A-24A7CCE9E47F}"/>
              </a:ext>
            </a:extLst>
          </p:cNvPr>
          <p:cNvSpPr/>
          <p:nvPr/>
        </p:nvSpPr>
        <p:spPr>
          <a:xfrm>
            <a:off x="6453587" y="1664251"/>
            <a:ext cx="1648336" cy="783425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 Module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D5CD5-A06F-2B81-CFAD-A6CE7CEFB6F6}"/>
              </a:ext>
            </a:extLst>
          </p:cNvPr>
          <p:cNvSpPr txBox="1"/>
          <p:nvPr/>
        </p:nvSpPr>
        <p:spPr>
          <a:xfrm>
            <a:off x="609601" y="3249813"/>
            <a:ext cx="8239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u="sng" dirty="0">
                <a:solidFill>
                  <a:schemeClr val="tx1"/>
                </a:solidFill>
              </a:rPr>
              <a:t>Aggregator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data from the input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Conducts data quality checks at the table, field, and concept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Produces required results based on the performed checks.</a:t>
            </a:r>
          </a:p>
          <a:p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FAE54B1-DEF7-6DAC-69C3-AE94B4A6603C}"/>
              </a:ext>
            </a:extLst>
          </p:cNvPr>
          <p:cNvSpPr/>
          <p:nvPr/>
        </p:nvSpPr>
        <p:spPr>
          <a:xfrm>
            <a:off x="8507816" y="1993723"/>
            <a:ext cx="1015899" cy="21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340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762000" y="152400"/>
            <a:ext cx="9448800" cy="228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all" spc="300" dirty="0">
                <a:solidFill>
                  <a:schemeClr val="tx2"/>
                </a:solidFill>
                <a:latin typeface="Arial Narrow" panose="020B0604020202020204" pitchFamily="34" charset="0"/>
                <a:ea typeface="Proxima Nova Light" charset="0"/>
                <a:cs typeface="Arial Narrow" panose="020B0604020202020204" pitchFamily="34" charset="0"/>
              </a:rPr>
              <a:t>PRESENTATION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314803-1E2D-1949-B272-4D99D5CC1048}"/>
              </a:ext>
            </a:extLst>
          </p:cNvPr>
          <p:cNvGrpSpPr/>
          <p:nvPr/>
        </p:nvGrpSpPr>
        <p:grpSpPr>
          <a:xfrm>
            <a:off x="2158323" y="4124415"/>
            <a:ext cx="8534400" cy="1143426"/>
            <a:chOff x="2819400" y="1409393"/>
            <a:chExt cx="8534400" cy="1143426"/>
          </a:xfrm>
        </p:grpSpPr>
        <p:sp>
          <p:nvSpPr>
            <p:cNvPr id="23" name="TextBox 22"/>
            <p:cNvSpPr txBox="1"/>
            <p:nvPr/>
          </p:nvSpPr>
          <p:spPr>
            <a:xfrm>
              <a:off x="2819400" y="1409393"/>
              <a:ext cx="853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rgbClr val="5A5A5A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809809-DB59-3444-BCC3-589AC42F458B}"/>
                </a:ext>
              </a:extLst>
            </p:cNvPr>
            <p:cNvSpPr txBox="1"/>
            <p:nvPr/>
          </p:nvSpPr>
          <p:spPr>
            <a:xfrm>
              <a:off x="6172200" y="1752600"/>
              <a:ext cx="51816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285750" indent="-285750">
                <a:buFont typeface="Courier New"/>
                <a:buChar char="o"/>
              </a:pPr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rgbClr val="5A5A5A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9825-2C74-AF4D-8C58-1DB6D3CA7B99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8712F4C8-A4D3-B24B-9FB9-430227823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0BC2CB0-FC91-334E-9B17-4F81C49259A1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OMOP Data Quality Dashboard Workflow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791763-6ABC-1140-B33F-DB3B95774D35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10" name="Picture 9" descr="A green square with white text&#10;&#10;Description automatically generated">
            <a:extLst>
              <a:ext uri="{FF2B5EF4-FFF2-40B4-BE49-F238E27FC236}">
                <a16:creationId xmlns:a16="http://schemas.microsoft.com/office/drawing/2014/main" id="{98AFE2C8-5C74-3586-8C4D-6A5ACA412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7" y="1586652"/>
            <a:ext cx="754174" cy="91103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E9459F1-970E-434E-9C21-0CB2CCBBD005}"/>
              </a:ext>
            </a:extLst>
          </p:cNvPr>
          <p:cNvSpPr/>
          <p:nvPr/>
        </p:nvSpPr>
        <p:spPr>
          <a:xfrm>
            <a:off x="1772935" y="2009232"/>
            <a:ext cx="1015899" cy="21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B9EC73C6-11CE-35B5-7D50-804B3EB30605}"/>
              </a:ext>
            </a:extLst>
          </p:cNvPr>
          <p:cNvSpPr/>
          <p:nvPr/>
        </p:nvSpPr>
        <p:spPr>
          <a:xfrm>
            <a:off x="3066498" y="1664250"/>
            <a:ext cx="1648336" cy="783425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Aggregator Module</a:t>
            </a:r>
          </a:p>
        </p:txBody>
      </p:sp>
      <p:pic>
        <p:nvPicPr>
          <p:cNvPr id="25" name="Picture 24" descr="A computer monitor with graph and arrow&#10;&#10;Description automatically generated">
            <a:extLst>
              <a:ext uri="{FF2B5EF4-FFF2-40B4-BE49-F238E27FC236}">
                <a16:creationId xmlns:a16="http://schemas.microsoft.com/office/drawing/2014/main" id="{1E6EC1F4-22D2-FB7B-D831-A9C64A67D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65" y="1395908"/>
            <a:ext cx="1422400" cy="1422400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CA9E39CC-3591-2313-0E03-E077E3AB26B7}"/>
              </a:ext>
            </a:extLst>
          </p:cNvPr>
          <p:cNvSpPr/>
          <p:nvPr/>
        </p:nvSpPr>
        <p:spPr>
          <a:xfrm>
            <a:off x="5034205" y="1999431"/>
            <a:ext cx="1015899" cy="21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nip Diagonal Corner Rectangle 27">
            <a:extLst>
              <a:ext uri="{FF2B5EF4-FFF2-40B4-BE49-F238E27FC236}">
                <a16:creationId xmlns:a16="http://schemas.microsoft.com/office/drawing/2014/main" id="{244C809D-FA3E-ABEA-2C7A-24A7CCE9E47F}"/>
              </a:ext>
            </a:extLst>
          </p:cNvPr>
          <p:cNvSpPr/>
          <p:nvPr/>
        </p:nvSpPr>
        <p:spPr>
          <a:xfrm>
            <a:off x="6453587" y="1664251"/>
            <a:ext cx="1648336" cy="783425"/>
          </a:xfrm>
          <a:prstGeom prst="snip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 Module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D5CD5-A06F-2B81-CFAD-A6CE7CEFB6F6}"/>
              </a:ext>
            </a:extLst>
          </p:cNvPr>
          <p:cNvSpPr txBox="1"/>
          <p:nvPr/>
        </p:nvSpPr>
        <p:spPr>
          <a:xfrm>
            <a:off x="814622" y="3405738"/>
            <a:ext cx="8239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Visualization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Retrieves generated results from aggregator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the dashboard visualizations with the obtained results to facilitate user interaction.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FAE54B1-DEF7-6DAC-69C3-AE94B4A6603C}"/>
              </a:ext>
            </a:extLst>
          </p:cNvPr>
          <p:cNvSpPr/>
          <p:nvPr/>
        </p:nvSpPr>
        <p:spPr>
          <a:xfrm>
            <a:off x="8507816" y="1993723"/>
            <a:ext cx="1015899" cy="21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75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6">
      <a:dk1>
        <a:srgbClr val="282828"/>
      </a:dk1>
      <a:lt1>
        <a:sysClr val="window" lastClr="FFFFFF"/>
      </a:lt1>
      <a:dk2>
        <a:srgbClr val="17263E"/>
      </a:dk2>
      <a:lt2>
        <a:srgbClr val="DE5B2D"/>
      </a:lt2>
      <a:accent1>
        <a:srgbClr val="50BFFF"/>
      </a:accent1>
      <a:accent2>
        <a:srgbClr val="999999"/>
      </a:accent2>
      <a:accent3>
        <a:srgbClr val="EA9F28"/>
      </a:accent3>
      <a:accent4>
        <a:srgbClr val="17263E"/>
      </a:accent4>
      <a:accent5>
        <a:srgbClr val="FFFF66"/>
      </a:accent5>
      <a:accent6>
        <a:srgbClr val="17263E"/>
      </a:accent6>
      <a:hlink>
        <a:srgbClr val="E6713A"/>
      </a:hlink>
      <a:folHlink>
        <a:srgbClr val="BFD5E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DS Powerpoint Presentation_Template" id="{5BFF2258-66D1-0445-AF15-D234D95CD4D8}" vid="{FA18C274-5ABF-B04E-B8FA-92AA1D3034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13077</TotalTime>
  <Words>95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Arial Narrow</vt:lpstr>
      <vt:lpstr>Calibri</vt:lpstr>
      <vt:lpstr>Courier New</vt:lpstr>
      <vt:lpstr>Rockwell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Title</dc:title>
  <dc:creator>Alison Paris</dc:creator>
  <cp:lastModifiedBy>Sahibzada, Aasim Imtiyaz</cp:lastModifiedBy>
  <cp:revision>721</cp:revision>
  <cp:lastPrinted>2017-02-21T20:12:40Z</cp:lastPrinted>
  <dcterms:created xsi:type="dcterms:W3CDTF">2016-02-24T15:05:47Z</dcterms:created>
  <dcterms:modified xsi:type="dcterms:W3CDTF">2024-04-29T18:47:23Z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Adobe Photoshop CC 2015 (Macintosh)</vt:lpwstr>
  </property>
  <property fmtid="{D5CDD505-2E9C-101B-9397-08002B2CF9AE}" pid="4" name="LastSaved">
    <vt:filetime>2016-02-23T00:00:00Z</vt:filetime>
  </property>
</Properties>
</file>