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lice" panose="020B0604020202020204" charset="0"/>
      <p:regular r:id="rId15"/>
    </p:embeddedFont>
    <p:embeddedFont>
      <p:font typeface="Alice Bold" panose="020B0604020202020204" charset="0"/>
      <p:regular r:id="rId16"/>
    </p:embeddedFont>
    <p:embeddedFont>
      <p:font typeface="Archivo Black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  <p:embeddedFont>
      <p:font typeface="Gagalin" panose="020B0604020202020204" charset="0"/>
      <p:regular r:id="rId24"/>
    </p:embeddedFont>
    <p:embeddedFont>
      <p:font typeface="Poppins Bold" panose="020B0604020202020204" charset="0"/>
      <p:regular r:id="rId25"/>
    </p:embeddedFont>
    <p:embeddedFont>
      <p:font typeface="Poppins Semi-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4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A599-762D-44EE-82A4-460E2B89D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7D9BB-2098-4BA6-8538-D1B606AC6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E5B53-EAB1-4B6E-BB3B-0E56B46A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A2C3B-270E-4659-9335-DA77C41C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FB922-EF8A-4A8D-A9B2-69B1AF470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589CF-5ACE-498C-8A36-DBB15B67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08DB7-17C2-4DAB-80A3-D7AFC9AF4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0164-B572-4F81-8288-83D44B98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BE1D0-48AC-4417-BBE3-EF92FE7E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4CDB8-DD16-4E45-B3BB-49807246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04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ACF2CD-588A-44B6-8DB0-24DD8255F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C4C06-DB35-4046-B2A9-17124A688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C8527-642D-4F62-84A9-2DB50289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33F9A-903D-4019-B9E0-6CB1697DA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A93B6-E6CF-41AA-AAEC-C8D5845F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E4F9-FB2F-40DE-8CCA-72192A38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6E57-1F6D-4267-A4A5-A129BEEB9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0B147-BD2C-4C71-ABD4-2636D413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4B72-B4FA-4094-B9A2-5CC0C456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6817-4B12-410C-B2A3-D926D5CB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0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2922-046E-4EE1-B7CE-CDE002B8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2B784-67E2-4662-8F23-1383D6AC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28EA-3087-408A-B297-71673D5A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A4C4-CFEC-465C-AE56-44DED5F93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5C57E-251F-407D-A1D0-E34A17BD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9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961F-420D-4B19-A268-F7D2CBEA5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836D-D7B2-4275-B055-B275F8BC9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8D1F-3341-475C-ACAB-EAD55D469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D258-97CF-40DB-A89A-9F9C32FE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445B2-1ED8-4DB0-8755-08CB818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3EB70-BC62-4E8B-97D3-6C0587FC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3B92-93A9-459F-8802-E65CFE44D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2DA67-C4B0-4EB3-89B6-A28AF6DB4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5B77D-33AD-49F0-8B8C-CA20D20EF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F1342-F6FF-4068-90CC-67D516D5B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5AC15-E849-45A7-9564-F1B5FCD92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48F01-8262-447B-9A9F-F9BBD829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A97E2-9F37-4487-AD16-07DE6C4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B0A55-D9FF-4655-927C-755775DE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9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5F37-AE78-40AF-9BE0-60ABCA8B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BFF70-F0A5-4846-8032-AC8A4AC0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25B354-BC69-4576-BBAF-EFB430DE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8285-CCF7-4E68-A8BF-2F4D0506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2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002D9-97FF-4628-A350-AED6FD09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78D41-551C-4737-BB2C-65605EF4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1FCE4-8C51-4F6F-B49A-EA04544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1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BDF5-2989-4ECE-A285-42FEDECF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F0100-B259-494E-8818-965430666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CF80-CE5C-412F-8BB9-3EDA9E851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C081-2C56-4DBC-8DB8-1EBCA226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2B298A-BC4E-45CE-A46B-EECD3F17C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B9BEC-C190-454D-9A77-3D74D8C1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4B20-B5E4-4E4F-8A3B-19CD1886D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4E460-EDA8-4043-8035-5A80AE6776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14B89-08AD-4D1A-A8A6-6A386E1C0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AB33-739F-4A4F-AB24-8B73A0B5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77ACF-20AD-42B5-8737-44D18B25D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5A5A6-5E0A-4528-9A4B-2671A1FB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6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9BF0E-E99C-44ED-B4E8-2FB5F4AD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93414-B8C2-44F6-8CD5-AC4F3847D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2166A-41EB-46B2-A1F3-465702F8D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01436-881B-4244-B85D-1BF5FF297C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7D6E5-8D04-4F7A-9ED4-ADA8F288A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13890344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033317" y="2988822"/>
            <a:ext cx="7315200" cy="944326"/>
          </a:xfrm>
          <a:custGeom>
            <a:avLst/>
            <a:gdLst/>
            <a:ahLst/>
            <a:cxnLst/>
            <a:rect l="l" t="t" r="r" b="b"/>
            <a:pathLst>
              <a:path w="7315200" h="944326">
                <a:moveTo>
                  <a:pt x="0" y="0"/>
                </a:moveTo>
                <a:lnTo>
                  <a:pt x="7315200" y="0"/>
                </a:lnTo>
                <a:lnTo>
                  <a:pt x="7315200" y="944326"/>
                </a:lnTo>
                <a:lnTo>
                  <a:pt x="0" y="9443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054998" y="828675"/>
            <a:ext cx="10178004" cy="1750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79"/>
              </a:lnSpc>
              <a:spcBef>
                <a:spcPct val="0"/>
              </a:spcBef>
            </a:pPr>
            <a:r>
              <a:rPr lang="en-US" sz="1020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Digital portfolio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37132" y="4630743"/>
            <a:ext cx="3346793" cy="4178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459"/>
              </a:lnSpc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Name : </a:t>
            </a:r>
          </a:p>
          <a:p>
            <a:pPr algn="r">
              <a:lnSpc>
                <a:spcPts val="5459"/>
              </a:lnSpc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Register No : </a:t>
            </a:r>
          </a:p>
          <a:p>
            <a:pPr algn="r">
              <a:lnSpc>
                <a:spcPts val="5459"/>
              </a:lnSpc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NMID : </a:t>
            </a:r>
          </a:p>
          <a:p>
            <a:pPr algn="r">
              <a:lnSpc>
                <a:spcPts val="5459"/>
              </a:lnSpc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 :           College : </a:t>
            </a:r>
          </a:p>
          <a:p>
            <a:pPr algn="r">
              <a:lnSpc>
                <a:spcPts val="5459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University :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74037" y="4630743"/>
            <a:ext cx="10575763" cy="13487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 dirty="0" err="1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Aasiya</a:t>
            </a: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  <a:r>
              <a:rPr lang="en-US" sz="3900" dirty="0" err="1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Farween</a:t>
            </a: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J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900" dirty="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874036" y="5267013"/>
            <a:ext cx="10270963" cy="13571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2426J0806</a:t>
            </a:r>
          </a:p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asbru2426j0806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66926" y="6680479"/>
            <a:ext cx="5478553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Information Technology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874037" y="7408145"/>
            <a:ext cx="10575763" cy="651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  <a:spcBef>
                <a:spcPct val="0"/>
              </a:spcBef>
            </a:pP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Maharani arts &amp; science college, </a:t>
            </a:r>
            <a:r>
              <a:rPr lang="en-US" sz="3900" dirty="0" err="1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Dharapuram</a:t>
            </a: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866924" y="8213391"/>
            <a:ext cx="783420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 dirty="0" err="1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Bharathiar</a:t>
            </a:r>
            <a:r>
              <a:rPr lang="en-US" sz="3900" dirty="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University, Coimbatore.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143" y="1570021"/>
            <a:ext cx="18502286" cy="7688279"/>
            <a:chOff x="0" y="0"/>
            <a:chExt cx="4873030" cy="20248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3030" cy="2024897"/>
            </a:xfrm>
            <a:custGeom>
              <a:avLst/>
              <a:gdLst/>
              <a:ahLst/>
              <a:cxnLst/>
              <a:rect l="l" t="t" r="r" b="b"/>
              <a:pathLst>
                <a:path w="4873030" h="2024897">
                  <a:moveTo>
                    <a:pt x="0" y="0"/>
                  </a:moveTo>
                  <a:lnTo>
                    <a:pt x="4873030" y="0"/>
                  </a:lnTo>
                  <a:lnTo>
                    <a:pt x="4873030" y="2024897"/>
                  </a:lnTo>
                  <a:lnTo>
                    <a:pt x="0" y="2024897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73030" cy="2062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07143" y="1338580"/>
            <a:ext cx="18502286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028700" y="1871838"/>
            <a:ext cx="3525190" cy="7029134"/>
          </a:xfrm>
          <a:custGeom>
            <a:avLst/>
            <a:gdLst/>
            <a:ahLst/>
            <a:cxnLst/>
            <a:rect l="l" t="t" r="r" b="b"/>
            <a:pathLst>
              <a:path w="3525190" h="7029134">
                <a:moveTo>
                  <a:pt x="0" y="0"/>
                </a:moveTo>
                <a:lnTo>
                  <a:pt x="3525190" y="0"/>
                </a:lnTo>
                <a:lnTo>
                  <a:pt x="3525190" y="7029134"/>
                </a:lnTo>
                <a:lnTo>
                  <a:pt x="0" y="70291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50" b="-79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052979" y="2579694"/>
            <a:ext cx="3167096" cy="5127613"/>
          </a:xfrm>
          <a:custGeom>
            <a:avLst/>
            <a:gdLst/>
            <a:ahLst/>
            <a:cxnLst/>
            <a:rect l="l" t="t" r="r" b="b"/>
            <a:pathLst>
              <a:path w="3167096" h="5127613">
                <a:moveTo>
                  <a:pt x="0" y="0"/>
                </a:moveTo>
                <a:lnTo>
                  <a:pt x="3167096" y="0"/>
                </a:lnTo>
                <a:lnTo>
                  <a:pt x="3167096" y="5127612"/>
                </a:lnTo>
                <a:lnTo>
                  <a:pt x="0" y="5127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8031" r="-872" b="-10422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144000" y="3065503"/>
            <a:ext cx="3721786" cy="4641803"/>
          </a:xfrm>
          <a:custGeom>
            <a:avLst/>
            <a:gdLst/>
            <a:ahLst/>
            <a:cxnLst/>
            <a:rect l="l" t="t" r="r" b="b"/>
            <a:pathLst>
              <a:path w="3721786" h="4641803">
                <a:moveTo>
                  <a:pt x="0" y="0"/>
                </a:moveTo>
                <a:lnTo>
                  <a:pt x="3721786" y="0"/>
                </a:lnTo>
                <a:lnTo>
                  <a:pt x="3721786" y="4641803"/>
                </a:lnTo>
                <a:lnTo>
                  <a:pt x="0" y="46418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9756" b="-3842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789367" y="2424673"/>
            <a:ext cx="3469933" cy="5923464"/>
          </a:xfrm>
          <a:custGeom>
            <a:avLst/>
            <a:gdLst/>
            <a:ahLst/>
            <a:cxnLst/>
            <a:rect l="l" t="t" r="r" b="b"/>
            <a:pathLst>
              <a:path w="3469933" h="5923464">
                <a:moveTo>
                  <a:pt x="0" y="0"/>
                </a:moveTo>
                <a:lnTo>
                  <a:pt x="3469933" y="0"/>
                </a:lnTo>
                <a:lnTo>
                  <a:pt x="3469933" y="5923464"/>
                </a:lnTo>
                <a:lnTo>
                  <a:pt x="0" y="5923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30176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3906453" y="804545"/>
            <a:ext cx="15123523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999" b="1" spc="-107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7143" y="1570021"/>
            <a:ext cx="18502286" cy="7688279"/>
            <a:chOff x="0" y="0"/>
            <a:chExt cx="4873030" cy="20248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73030" cy="2024897"/>
            </a:xfrm>
            <a:custGeom>
              <a:avLst/>
              <a:gdLst/>
              <a:ahLst/>
              <a:cxnLst/>
              <a:rect l="l" t="t" r="r" b="b"/>
              <a:pathLst>
                <a:path w="4873030" h="2024897">
                  <a:moveTo>
                    <a:pt x="0" y="0"/>
                  </a:moveTo>
                  <a:lnTo>
                    <a:pt x="4873030" y="0"/>
                  </a:lnTo>
                  <a:lnTo>
                    <a:pt x="4873030" y="2024897"/>
                  </a:lnTo>
                  <a:lnTo>
                    <a:pt x="0" y="2024897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73030" cy="20629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107143" y="1338580"/>
            <a:ext cx="18502286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3655308" y="1932084"/>
            <a:ext cx="3469933" cy="6964153"/>
          </a:xfrm>
          <a:custGeom>
            <a:avLst/>
            <a:gdLst/>
            <a:ahLst/>
            <a:cxnLst/>
            <a:rect l="l" t="t" r="r" b="b"/>
            <a:pathLst>
              <a:path w="3469933" h="6964153">
                <a:moveTo>
                  <a:pt x="0" y="0"/>
                </a:moveTo>
                <a:lnTo>
                  <a:pt x="3469933" y="0"/>
                </a:lnTo>
                <a:lnTo>
                  <a:pt x="3469933" y="6964153"/>
                </a:lnTo>
                <a:lnTo>
                  <a:pt x="0" y="6964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723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356438" y="2235681"/>
            <a:ext cx="2860631" cy="6356958"/>
          </a:xfrm>
          <a:custGeom>
            <a:avLst/>
            <a:gdLst/>
            <a:ahLst/>
            <a:cxnLst/>
            <a:rect l="l" t="t" r="r" b="b"/>
            <a:pathLst>
              <a:path w="2860631" h="6356958">
                <a:moveTo>
                  <a:pt x="0" y="0"/>
                </a:moveTo>
                <a:lnTo>
                  <a:pt x="2860631" y="0"/>
                </a:lnTo>
                <a:lnTo>
                  <a:pt x="2860631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445794" y="2235681"/>
            <a:ext cx="2860631" cy="6356958"/>
          </a:xfrm>
          <a:custGeom>
            <a:avLst/>
            <a:gdLst/>
            <a:ahLst/>
            <a:cxnLst/>
            <a:rect l="l" t="t" r="r" b="b"/>
            <a:pathLst>
              <a:path w="2860631" h="6356958">
                <a:moveTo>
                  <a:pt x="0" y="0"/>
                </a:moveTo>
                <a:lnTo>
                  <a:pt x="2860632" y="0"/>
                </a:lnTo>
                <a:lnTo>
                  <a:pt x="2860632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3906453" y="804545"/>
            <a:ext cx="15123523" cy="524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19"/>
              </a:lnSpc>
            </a:pPr>
            <a:r>
              <a:rPr lang="en-US" sz="3999" b="1" spc="-107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 AND SCREENSHOT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1" y="3179758"/>
            <a:ext cx="18288000" cy="79476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785841" y="1247370"/>
            <a:ext cx="15123523" cy="119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96"/>
              </a:lnSpc>
            </a:pPr>
            <a:r>
              <a:rPr lang="en-US" sz="9200" b="1" spc="-248" dirty="0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</a:t>
            </a: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57BE122F-39BB-4139-A7D8-984558C1772F}"/>
              </a:ext>
            </a:extLst>
          </p:cNvPr>
          <p:cNvGrpSpPr/>
          <p:nvPr/>
        </p:nvGrpSpPr>
        <p:grpSpPr>
          <a:xfrm>
            <a:off x="2667000" y="4639005"/>
            <a:ext cx="13164733" cy="885495"/>
            <a:chOff x="0" y="0"/>
            <a:chExt cx="2439023" cy="445802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A0ECF58-44AF-44F1-A173-66E77A597E20}"/>
                </a:ext>
              </a:extLst>
            </p:cNvPr>
            <p:cNvSpPr/>
            <p:nvPr/>
          </p:nvSpPr>
          <p:spPr>
            <a:xfrm>
              <a:off x="0" y="0"/>
              <a:ext cx="2439023" cy="445802"/>
            </a:xfrm>
            <a:custGeom>
              <a:avLst/>
              <a:gdLst/>
              <a:ahLst/>
              <a:cxnLst/>
              <a:rect l="l" t="t" r="r" b="b"/>
              <a:pathLst>
                <a:path w="2439023" h="445802">
                  <a:moveTo>
                    <a:pt x="83600" y="0"/>
                  </a:moveTo>
                  <a:lnTo>
                    <a:pt x="2355423" y="0"/>
                  </a:lnTo>
                  <a:cubicBezTo>
                    <a:pt x="2377595" y="0"/>
                    <a:pt x="2398859" y="8808"/>
                    <a:pt x="2414537" y="24486"/>
                  </a:cubicBezTo>
                  <a:cubicBezTo>
                    <a:pt x="2430215" y="40164"/>
                    <a:pt x="2439023" y="61428"/>
                    <a:pt x="2439023" y="83600"/>
                  </a:cubicBezTo>
                  <a:lnTo>
                    <a:pt x="2439023" y="362202"/>
                  </a:lnTo>
                  <a:cubicBezTo>
                    <a:pt x="2439023" y="408373"/>
                    <a:pt x="2401594" y="445802"/>
                    <a:pt x="2355423" y="445802"/>
                  </a:cubicBezTo>
                  <a:lnTo>
                    <a:pt x="83600" y="445802"/>
                  </a:lnTo>
                  <a:cubicBezTo>
                    <a:pt x="61428" y="445802"/>
                    <a:pt x="40164" y="436994"/>
                    <a:pt x="24486" y="421316"/>
                  </a:cubicBezTo>
                  <a:cubicBezTo>
                    <a:pt x="8808" y="405638"/>
                    <a:pt x="0" y="384374"/>
                    <a:pt x="0" y="362202"/>
                  </a:cubicBezTo>
                  <a:lnTo>
                    <a:pt x="0" y="83600"/>
                  </a:lnTo>
                  <a:cubicBezTo>
                    <a:pt x="0" y="61428"/>
                    <a:pt x="8808" y="40164"/>
                    <a:pt x="24486" y="24486"/>
                  </a:cubicBezTo>
                  <a:cubicBezTo>
                    <a:pt x="40164" y="8808"/>
                    <a:pt x="61428" y="0"/>
                    <a:pt x="83600" y="0"/>
                  </a:cubicBezTo>
                  <a:close/>
                </a:path>
              </a:pathLst>
            </a:custGeom>
            <a:solidFill>
              <a:srgbClr val="503C30"/>
            </a:solidFill>
          </p:spPr>
          <p:txBody>
            <a:bodyPr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lice" panose="020B0604020202020204" charset="0"/>
                </a:rPr>
                <a:t>Built a comprehensive Data Science Portfolio</a:t>
              </a:r>
              <a:endParaRPr lang="en-IN" sz="2800" b="1" dirty="0">
                <a:solidFill>
                  <a:schemeClr val="bg1"/>
                </a:solidFill>
                <a:latin typeface="Alice" panose="020B0604020202020204" charset="0"/>
              </a:endParaRPr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9AFCB997-B992-428F-9606-4820A832E053}"/>
                </a:ext>
              </a:extLst>
            </p:cNvPr>
            <p:cNvSpPr txBox="1"/>
            <p:nvPr/>
          </p:nvSpPr>
          <p:spPr>
            <a:xfrm>
              <a:off x="0" y="-171450"/>
              <a:ext cx="2439023" cy="617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55A208DE-0C71-46EB-8D25-E839122EFCFC}"/>
              </a:ext>
            </a:extLst>
          </p:cNvPr>
          <p:cNvGrpSpPr/>
          <p:nvPr/>
        </p:nvGrpSpPr>
        <p:grpSpPr>
          <a:xfrm>
            <a:off x="2667000" y="5798381"/>
            <a:ext cx="13164733" cy="885495"/>
            <a:chOff x="0" y="0"/>
            <a:chExt cx="2439023" cy="445802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1B1F47B5-14E3-462A-9754-968092AD70B6}"/>
                </a:ext>
              </a:extLst>
            </p:cNvPr>
            <p:cNvSpPr/>
            <p:nvPr/>
          </p:nvSpPr>
          <p:spPr>
            <a:xfrm>
              <a:off x="0" y="0"/>
              <a:ext cx="2439023" cy="445802"/>
            </a:xfrm>
            <a:custGeom>
              <a:avLst/>
              <a:gdLst/>
              <a:ahLst/>
              <a:cxnLst/>
              <a:rect l="l" t="t" r="r" b="b"/>
              <a:pathLst>
                <a:path w="2439023" h="445802">
                  <a:moveTo>
                    <a:pt x="83600" y="0"/>
                  </a:moveTo>
                  <a:lnTo>
                    <a:pt x="2355423" y="0"/>
                  </a:lnTo>
                  <a:cubicBezTo>
                    <a:pt x="2377595" y="0"/>
                    <a:pt x="2398859" y="8808"/>
                    <a:pt x="2414537" y="24486"/>
                  </a:cubicBezTo>
                  <a:cubicBezTo>
                    <a:pt x="2430215" y="40164"/>
                    <a:pt x="2439023" y="61428"/>
                    <a:pt x="2439023" y="83600"/>
                  </a:cubicBezTo>
                  <a:lnTo>
                    <a:pt x="2439023" y="362202"/>
                  </a:lnTo>
                  <a:cubicBezTo>
                    <a:pt x="2439023" y="408373"/>
                    <a:pt x="2401594" y="445802"/>
                    <a:pt x="2355423" y="445802"/>
                  </a:cubicBezTo>
                  <a:lnTo>
                    <a:pt x="83600" y="445802"/>
                  </a:lnTo>
                  <a:cubicBezTo>
                    <a:pt x="61428" y="445802"/>
                    <a:pt x="40164" y="436994"/>
                    <a:pt x="24486" y="421316"/>
                  </a:cubicBezTo>
                  <a:cubicBezTo>
                    <a:pt x="8808" y="405638"/>
                    <a:pt x="0" y="384374"/>
                    <a:pt x="0" y="362202"/>
                  </a:cubicBezTo>
                  <a:lnTo>
                    <a:pt x="0" y="83600"/>
                  </a:lnTo>
                  <a:cubicBezTo>
                    <a:pt x="0" y="61428"/>
                    <a:pt x="8808" y="40164"/>
                    <a:pt x="24486" y="24486"/>
                  </a:cubicBezTo>
                  <a:cubicBezTo>
                    <a:pt x="40164" y="8808"/>
                    <a:pt x="61428" y="0"/>
                    <a:pt x="83600" y="0"/>
                  </a:cubicBezTo>
                  <a:close/>
                </a:path>
              </a:pathLst>
            </a:custGeom>
            <a:solidFill>
              <a:srgbClr val="503C30"/>
            </a:solidFill>
          </p:spPr>
          <p:txBody>
            <a:bodyPr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lice" panose="020B0604020202020204" charset="0"/>
                </a:rPr>
                <a:t>Showcases skills in Data cleaning, analysis, visualization, ML</a:t>
              </a:r>
              <a:endParaRPr lang="en-IN" sz="2800" b="1" dirty="0">
                <a:solidFill>
                  <a:schemeClr val="bg1"/>
                </a:solidFill>
                <a:latin typeface="Alice" panose="020B0604020202020204" charset="0"/>
              </a:endParaRPr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B6F4E6A2-8B8A-4ABE-BB42-5ECDA7112189}"/>
                </a:ext>
              </a:extLst>
            </p:cNvPr>
            <p:cNvSpPr txBox="1"/>
            <p:nvPr/>
          </p:nvSpPr>
          <p:spPr>
            <a:xfrm>
              <a:off x="0" y="-171450"/>
              <a:ext cx="2439023" cy="617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grpSp>
        <p:nvGrpSpPr>
          <p:cNvPr id="15" name="Group 7">
            <a:extLst>
              <a:ext uri="{FF2B5EF4-FFF2-40B4-BE49-F238E27FC236}">
                <a16:creationId xmlns:a16="http://schemas.microsoft.com/office/drawing/2014/main" id="{6B5A60C1-23C9-4FBC-A484-6088C89F13EB}"/>
              </a:ext>
            </a:extLst>
          </p:cNvPr>
          <p:cNvGrpSpPr/>
          <p:nvPr/>
        </p:nvGrpSpPr>
        <p:grpSpPr>
          <a:xfrm>
            <a:off x="2667000" y="7001205"/>
            <a:ext cx="13164733" cy="885495"/>
            <a:chOff x="0" y="0"/>
            <a:chExt cx="2439023" cy="445802"/>
          </a:xfrm>
        </p:grpSpPr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1534BCC-C34D-4DF2-9680-869A3CB77AF5}"/>
                </a:ext>
              </a:extLst>
            </p:cNvPr>
            <p:cNvSpPr/>
            <p:nvPr/>
          </p:nvSpPr>
          <p:spPr>
            <a:xfrm>
              <a:off x="0" y="0"/>
              <a:ext cx="2439023" cy="445802"/>
            </a:xfrm>
            <a:custGeom>
              <a:avLst/>
              <a:gdLst/>
              <a:ahLst/>
              <a:cxnLst/>
              <a:rect l="l" t="t" r="r" b="b"/>
              <a:pathLst>
                <a:path w="2439023" h="445802">
                  <a:moveTo>
                    <a:pt x="83600" y="0"/>
                  </a:moveTo>
                  <a:lnTo>
                    <a:pt x="2355423" y="0"/>
                  </a:lnTo>
                  <a:cubicBezTo>
                    <a:pt x="2377595" y="0"/>
                    <a:pt x="2398859" y="8808"/>
                    <a:pt x="2414537" y="24486"/>
                  </a:cubicBezTo>
                  <a:cubicBezTo>
                    <a:pt x="2430215" y="40164"/>
                    <a:pt x="2439023" y="61428"/>
                    <a:pt x="2439023" y="83600"/>
                  </a:cubicBezTo>
                  <a:lnTo>
                    <a:pt x="2439023" y="362202"/>
                  </a:lnTo>
                  <a:cubicBezTo>
                    <a:pt x="2439023" y="408373"/>
                    <a:pt x="2401594" y="445802"/>
                    <a:pt x="2355423" y="445802"/>
                  </a:cubicBezTo>
                  <a:lnTo>
                    <a:pt x="83600" y="445802"/>
                  </a:lnTo>
                  <a:cubicBezTo>
                    <a:pt x="61428" y="445802"/>
                    <a:pt x="40164" y="436994"/>
                    <a:pt x="24486" y="421316"/>
                  </a:cubicBezTo>
                  <a:cubicBezTo>
                    <a:pt x="8808" y="405638"/>
                    <a:pt x="0" y="384374"/>
                    <a:pt x="0" y="362202"/>
                  </a:cubicBezTo>
                  <a:lnTo>
                    <a:pt x="0" y="83600"/>
                  </a:lnTo>
                  <a:cubicBezTo>
                    <a:pt x="0" y="61428"/>
                    <a:pt x="8808" y="40164"/>
                    <a:pt x="24486" y="24486"/>
                  </a:cubicBezTo>
                  <a:cubicBezTo>
                    <a:pt x="40164" y="8808"/>
                    <a:pt x="61428" y="0"/>
                    <a:pt x="83600" y="0"/>
                  </a:cubicBezTo>
                  <a:close/>
                </a:path>
              </a:pathLst>
            </a:custGeom>
            <a:solidFill>
              <a:srgbClr val="503C30"/>
            </a:solidFill>
          </p:spPr>
          <p:txBody>
            <a:bodyPr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lice" panose="020B0604020202020204" charset="0"/>
                </a:rPr>
                <a:t>Strong Tool for career opportunities</a:t>
              </a:r>
              <a:endParaRPr lang="en-IN" sz="2800" b="1" dirty="0">
                <a:solidFill>
                  <a:schemeClr val="bg1"/>
                </a:solidFill>
                <a:latin typeface="Alice" panose="020B0604020202020204" charset="0"/>
              </a:endParaRPr>
            </a:p>
          </p:txBody>
        </p: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83328B72-9F60-4187-B6D3-7CD36073DE12}"/>
                </a:ext>
              </a:extLst>
            </p:cNvPr>
            <p:cNvSpPr txBox="1"/>
            <p:nvPr/>
          </p:nvSpPr>
          <p:spPr>
            <a:xfrm>
              <a:off x="0" y="-171450"/>
              <a:ext cx="2439023" cy="617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grpSp>
        <p:nvGrpSpPr>
          <p:cNvPr id="18" name="Group 7">
            <a:extLst>
              <a:ext uri="{FF2B5EF4-FFF2-40B4-BE49-F238E27FC236}">
                <a16:creationId xmlns:a16="http://schemas.microsoft.com/office/drawing/2014/main" id="{463C9FFD-417D-40F4-84E6-4438C5554432}"/>
              </a:ext>
            </a:extLst>
          </p:cNvPr>
          <p:cNvGrpSpPr/>
          <p:nvPr/>
        </p:nvGrpSpPr>
        <p:grpSpPr>
          <a:xfrm>
            <a:off x="2667000" y="8220405"/>
            <a:ext cx="13164733" cy="885495"/>
            <a:chOff x="0" y="0"/>
            <a:chExt cx="2439023" cy="445802"/>
          </a:xfrm>
        </p:grpSpPr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D431735A-EDAB-4C22-A66A-4333629D0FD4}"/>
                </a:ext>
              </a:extLst>
            </p:cNvPr>
            <p:cNvSpPr/>
            <p:nvPr/>
          </p:nvSpPr>
          <p:spPr>
            <a:xfrm>
              <a:off x="0" y="0"/>
              <a:ext cx="2439023" cy="445802"/>
            </a:xfrm>
            <a:custGeom>
              <a:avLst/>
              <a:gdLst/>
              <a:ahLst/>
              <a:cxnLst/>
              <a:rect l="l" t="t" r="r" b="b"/>
              <a:pathLst>
                <a:path w="2439023" h="445802">
                  <a:moveTo>
                    <a:pt x="83600" y="0"/>
                  </a:moveTo>
                  <a:lnTo>
                    <a:pt x="2355423" y="0"/>
                  </a:lnTo>
                  <a:cubicBezTo>
                    <a:pt x="2377595" y="0"/>
                    <a:pt x="2398859" y="8808"/>
                    <a:pt x="2414537" y="24486"/>
                  </a:cubicBezTo>
                  <a:cubicBezTo>
                    <a:pt x="2430215" y="40164"/>
                    <a:pt x="2439023" y="61428"/>
                    <a:pt x="2439023" y="83600"/>
                  </a:cubicBezTo>
                  <a:lnTo>
                    <a:pt x="2439023" y="362202"/>
                  </a:lnTo>
                  <a:cubicBezTo>
                    <a:pt x="2439023" y="408373"/>
                    <a:pt x="2401594" y="445802"/>
                    <a:pt x="2355423" y="445802"/>
                  </a:cubicBezTo>
                  <a:lnTo>
                    <a:pt x="83600" y="445802"/>
                  </a:lnTo>
                  <a:cubicBezTo>
                    <a:pt x="61428" y="445802"/>
                    <a:pt x="40164" y="436994"/>
                    <a:pt x="24486" y="421316"/>
                  </a:cubicBezTo>
                  <a:cubicBezTo>
                    <a:pt x="8808" y="405638"/>
                    <a:pt x="0" y="384374"/>
                    <a:pt x="0" y="362202"/>
                  </a:cubicBezTo>
                  <a:lnTo>
                    <a:pt x="0" y="83600"/>
                  </a:lnTo>
                  <a:cubicBezTo>
                    <a:pt x="0" y="61428"/>
                    <a:pt x="8808" y="40164"/>
                    <a:pt x="24486" y="24486"/>
                  </a:cubicBezTo>
                  <a:cubicBezTo>
                    <a:pt x="40164" y="8808"/>
                    <a:pt x="61428" y="0"/>
                    <a:pt x="83600" y="0"/>
                  </a:cubicBezTo>
                  <a:close/>
                </a:path>
              </a:pathLst>
            </a:custGeom>
            <a:solidFill>
              <a:srgbClr val="503C30"/>
            </a:solidFill>
          </p:spPr>
          <p:txBody>
            <a:bodyPr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Alice" panose="020B0604020202020204" charset="0"/>
                </a:rPr>
                <a:t>Future scope: Deep learning, NLP, Big Data</a:t>
              </a:r>
              <a:endParaRPr lang="en-IN" sz="2800" b="1" dirty="0">
                <a:solidFill>
                  <a:schemeClr val="bg1"/>
                </a:solidFill>
                <a:latin typeface="Alice" panose="020B0604020202020204" charset="0"/>
              </a:endParaRPr>
            </a:p>
          </p:txBody>
        </p:sp>
        <p:sp>
          <p:nvSpPr>
            <p:cNvPr id="20" name="TextBox 9">
              <a:extLst>
                <a:ext uri="{FF2B5EF4-FFF2-40B4-BE49-F238E27FC236}">
                  <a16:creationId xmlns:a16="http://schemas.microsoft.com/office/drawing/2014/main" id="{1ABB1221-3A25-47FF-B02B-B49FB979E09C}"/>
                </a:ext>
              </a:extLst>
            </p:cNvPr>
            <p:cNvSpPr txBox="1"/>
            <p:nvPr/>
          </p:nvSpPr>
          <p:spPr>
            <a:xfrm>
              <a:off x="0" y="-171450"/>
              <a:ext cx="2439023" cy="617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6A59EF1E-5B37-437B-B0E5-FCDC8B459CF3}"/>
              </a:ext>
            </a:extLst>
          </p:cNvPr>
          <p:cNvSpPr txBox="1"/>
          <p:nvPr/>
        </p:nvSpPr>
        <p:spPr>
          <a:xfrm>
            <a:off x="1905000" y="4899907"/>
            <a:ext cx="8476161" cy="487185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3608"/>
              </a:lnSpc>
            </a:pPr>
            <a:r>
              <a:rPr lang="en-US" sz="4100" b="1" spc="-110" dirty="0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GITHUB LINK 🔗  : </a:t>
            </a:r>
          </a:p>
        </p:txBody>
      </p:sp>
    </p:spTree>
    <p:extLst>
      <p:ext uri="{BB962C8B-B14F-4D97-AF65-F5344CB8AC3E}">
        <p14:creationId xmlns:p14="http://schemas.microsoft.com/office/powerpoint/2010/main" val="57108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43990" y="0"/>
            <a:ext cx="5144010" cy="10287000"/>
            <a:chOff x="0" y="0"/>
            <a:chExt cx="13548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4801" cy="2709333"/>
            </a:xfrm>
            <a:custGeom>
              <a:avLst/>
              <a:gdLst/>
              <a:ahLst/>
              <a:cxnLst/>
              <a:rect l="l" t="t" r="r" b="b"/>
              <a:pathLst>
                <a:path w="1354801" h="2709333">
                  <a:moveTo>
                    <a:pt x="0" y="0"/>
                  </a:moveTo>
                  <a:lnTo>
                    <a:pt x="1354801" y="0"/>
                  </a:lnTo>
                  <a:lnTo>
                    <a:pt x="13548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C3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480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23090"/>
            <a:ext cx="6988162" cy="374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56"/>
              </a:lnSpc>
            </a:pPr>
            <a:r>
              <a:rPr lang="en-US" sz="10703" b="1" spc="-288" dirty="0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TITLE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4867745"/>
            <a:ext cx="885405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028700" y="4858220"/>
            <a:ext cx="9511199" cy="9525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D648FDBD-1274-44C3-AA0A-4BD790B9728A}"/>
              </a:ext>
            </a:extLst>
          </p:cNvPr>
          <p:cNvSpPr txBox="1"/>
          <p:nvPr/>
        </p:nvSpPr>
        <p:spPr>
          <a:xfrm>
            <a:off x="1028700" y="5419256"/>
            <a:ext cx="9639300" cy="159325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ts val="14556"/>
              </a:lnSpc>
            </a:pPr>
            <a:r>
              <a:rPr lang="en-IN" sz="6000" dirty="0">
                <a:solidFill>
                  <a:schemeClr val="bg2">
                    <a:lumMod val="25000"/>
                  </a:schemeClr>
                </a:solidFill>
                <a:latin typeface="Alice" panose="020B0604020202020204" charset="0"/>
              </a:rPr>
              <a:t>The Data Science Journey</a:t>
            </a:r>
            <a:endParaRPr lang="en-US" sz="6000" b="1" spc="-288" dirty="0">
              <a:solidFill>
                <a:schemeClr val="bg2">
                  <a:lumMod val="25000"/>
                </a:schemeClr>
              </a:solidFill>
              <a:latin typeface="Alice" panose="020B0604020202020204" charset="0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526319"/>
            <a:chOff x="0" y="0"/>
            <a:chExt cx="5049863" cy="12288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49863" cy="1228816"/>
            </a:xfrm>
            <a:custGeom>
              <a:avLst/>
              <a:gdLst/>
              <a:ahLst/>
              <a:cxnLst/>
              <a:rect l="l" t="t" r="r" b="b"/>
              <a:pathLst>
                <a:path w="5049863" h="1228816">
                  <a:moveTo>
                    <a:pt x="0" y="0"/>
                  </a:moveTo>
                  <a:lnTo>
                    <a:pt x="5049863" y="0"/>
                  </a:lnTo>
                  <a:lnTo>
                    <a:pt x="5049863" y="1228816"/>
                  </a:lnTo>
                  <a:lnTo>
                    <a:pt x="0" y="1228816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49863" cy="12669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496889" y="4252694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Problem</a:t>
            </a:r>
            <a:r>
              <a:rPr lang="en-US" sz="3100" b="1" dirty="0">
                <a:latin typeface="Poppins Semi-Bold" panose="020B0604020202020204" charset="0"/>
                <a:cs typeface="Poppins Semi-Bold" panose="020B0604020202020204" charset="0"/>
              </a:rPr>
              <a:t> </a:t>
            </a:r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Statement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0211286" y="4252694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Features &amp; Functionality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2496889" y="5842463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End Users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2496889" y="7432233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Tools &amp; Technologies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2496889" y="9022002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Portfolio design &amp; Layout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0211286" y="5842463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Result &amp; Screenshot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24" name="Freeform 24"/>
          <p:cNvSpPr/>
          <p:nvPr/>
        </p:nvSpPr>
        <p:spPr>
          <a:xfrm>
            <a:off x="10211286" y="7432233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Conclusion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27" name="Freeform 27"/>
          <p:cNvSpPr/>
          <p:nvPr/>
        </p:nvSpPr>
        <p:spPr>
          <a:xfrm>
            <a:off x="10211286" y="9022002"/>
            <a:ext cx="5868604" cy="878482"/>
          </a:xfrm>
          <a:custGeom>
            <a:avLst/>
            <a:gdLst/>
            <a:ahLst/>
            <a:cxnLst/>
            <a:rect l="l" t="t" r="r" b="b"/>
            <a:pathLst>
              <a:path w="1545641" h="231370">
                <a:moveTo>
                  <a:pt x="115685" y="0"/>
                </a:moveTo>
                <a:lnTo>
                  <a:pt x="1429956" y="0"/>
                </a:lnTo>
                <a:cubicBezTo>
                  <a:pt x="1460637" y="0"/>
                  <a:pt x="1490062" y="12188"/>
                  <a:pt x="1511757" y="33883"/>
                </a:cubicBezTo>
                <a:cubicBezTo>
                  <a:pt x="1533452" y="55578"/>
                  <a:pt x="1545641" y="85003"/>
                  <a:pt x="1545641" y="115685"/>
                </a:cubicBezTo>
                <a:lnTo>
                  <a:pt x="1545641" y="115685"/>
                </a:lnTo>
                <a:cubicBezTo>
                  <a:pt x="1545641" y="179576"/>
                  <a:pt x="1493847" y="231370"/>
                  <a:pt x="1429956" y="231370"/>
                </a:cubicBezTo>
                <a:lnTo>
                  <a:pt x="115685" y="231370"/>
                </a:lnTo>
                <a:cubicBezTo>
                  <a:pt x="85003" y="231370"/>
                  <a:pt x="55578" y="219182"/>
                  <a:pt x="33883" y="197486"/>
                </a:cubicBezTo>
                <a:cubicBezTo>
                  <a:pt x="12188" y="175791"/>
                  <a:pt x="0" y="146366"/>
                  <a:pt x="0" y="115685"/>
                </a:cubicBezTo>
                <a:lnTo>
                  <a:pt x="0" y="115685"/>
                </a:lnTo>
                <a:cubicBezTo>
                  <a:pt x="0" y="85003"/>
                  <a:pt x="12188" y="55578"/>
                  <a:pt x="33883" y="33883"/>
                </a:cubicBezTo>
                <a:cubicBezTo>
                  <a:pt x="55578" y="12188"/>
                  <a:pt x="85003" y="0"/>
                  <a:pt x="115685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GitHub Link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30" name="Freeform 30"/>
          <p:cNvSpPr/>
          <p:nvPr/>
        </p:nvSpPr>
        <p:spPr>
          <a:xfrm>
            <a:off x="4495800" y="3018674"/>
            <a:ext cx="8649788" cy="878482"/>
          </a:xfrm>
          <a:custGeom>
            <a:avLst/>
            <a:gdLst/>
            <a:ahLst/>
            <a:cxnLst/>
            <a:rect l="l" t="t" r="r" b="b"/>
            <a:pathLst>
              <a:path w="2278133" h="231370">
                <a:moveTo>
                  <a:pt x="89504" y="0"/>
                </a:moveTo>
                <a:lnTo>
                  <a:pt x="2188629" y="0"/>
                </a:lnTo>
                <a:cubicBezTo>
                  <a:pt x="2238061" y="0"/>
                  <a:pt x="2278133" y="40072"/>
                  <a:pt x="2278133" y="89504"/>
                </a:cubicBezTo>
                <a:lnTo>
                  <a:pt x="2278133" y="141866"/>
                </a:lnTo>
                <a:cubicBezTo>
                  <a:pt x="2278133" y="191297"/>
                  <a:pt x="2238061" y="231370"/>
                  <a:pt x="2188629" y="231370"/>
                </a:cubicBezTo>
                <a:lnTo>
                  <a:pt x="89504" y="231370"/>
                </a:lnTo>
                <a:cubicBezTo>
                  <a:pt x="40072" y="231370"/>
                  <a:pt x="0" y="191297"/>
                  <a:pt x="0" y="141866"/>
                </a:cubicBezTo>
                <a:lnTo>
                  <a:pt x="0" y="89504"/>
                </a:lnTo>
                <a:cubicBezTo>
                  <a:pt x="0" y="40072"/>
                  <a:pt x="40072" y="0"/>
                  <a:pt x="89504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9050" cap="rnd">
            <a:solidFill>
              <a:srgbClr val="503C30"/>
            </a:solidFill>
            <a:prstDash val="solid"/>
            <a:round/>
          </a:ln>
        </p:spPr>
        <p:txBody>
          <a:bodyPr anchor="ctr"/>
          <a:lstStyle/>
          <a:p>
            <a:pPr algn="ctr"/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Project</a:t>
            </a:r>
            <a:r>
              <a:rPr lang="en-US" dirty="0">
                <a:latin typeface="Poppins Semi-Bold" panose="020B0604020202020204" charset="0"/>
                <a:cs typeface="Poppins Semi-Bold" panose="020B0604020202020204" charset="0"/>
              </a:rPr>
              <a:t> </a:t>
            </a:r>
            <a:r>
              <a:rPr lang="en-US" sz="3100" b="1" dirty="0">
                <a:solidFill>
                  <a:schemeClr val="bg2">
                    <a:lumMod val="25000"/>
                  </a:schemeClr>
                </a:solidFill>
                <a:latin typeface="Poppins Semi-Bold" panose="020B0604020202020204" charset="0"/>
                <a:cs typeface="Poppins Semi-Bold" panose="020B0604020202020204" charset="0"/>
              </a:rPr>
              <a:t>Overview</a:t>
            </a:r>
            <a:endParaRPr lang="en-IN" sz="3100" b="1" dirty="0">
              <a:solidFill>
                <a:schemeClr val="bg2">
                  <a:lumMod val="25000"/>
                </a:schemeClr>
              </a:solidFill>
              <a:latin typeface="Poppins Semi-Bold" panose="020B0604020202020204" charset="0"/>
              <a:cs typeface="Poppins Semi-Bold" panose="020B0604020202020204" charset="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371600" y="389197"/>
            <a:ext cx="3963320" cy="149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80"/>
              </a:lnSpc>
              <a:spcBef>
                <a:spcPct val="0"/>
              </a:spcBef>
            </a:pPr>
            <a:r>
              <a:rPr lang="en-US" sz="8700" dirty="0">
                <a:solidFill>
                  <a:srgbClr val="A6A6A6"/>
                </a:solidFill>
                <a:latin typeface="Gagalin"/>
                <a:ea typeface="Gagalin"/>
                <a:cs typeface="Gagalin"/>
                <a:sym typeface="Gagalin"/>
              </a:rPr>
              <a:t>Agenda </a:t>
            </a:r>
          </a:p>
        </p:txBody>
      </p:sp>
      <p:sp>
        <p:nvSpPr>
          <p:cNvPr id="33" name="AutoShape 33"/>
          <p:cNvSpPr/>
          <p:nvPr/>
        </p:nvSpPr>
        <p:spPr>
          <a:xfrm>
            <a:off x="5715000" y="1135957"/>
            <a:ext cx="11397156" cy="2471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143990" y="0"/>
            <a:ext cx="5144010" cy="10287000"/>
            <a:chOff x="0" y="0"/>
            <a:chExt cx="135480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4801" cy="2709333"/>
            </a:xfrm>
            <a:custGeom>
              <a:avLst/>
              <a:gdLst/>
              <a:ahLst/>
              <a:cxnLst/>
              <a:rect l="l" t="t" r="r" b="b"/>
              <a:pathLst>
                <a:path w="1354801" h="2709333">
                  <a:moveTo>
                    <a:pt x="0" y="0"/>
                  </a:moveTo>
                  <a:lnTo>
                    <a:pt x="1354801" y="0"/>
                  </a:lnTo>
                  <a:lnTo>
                    <a:pt x="135480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5480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23090"/>
            <a:ext cx="6988162" cy="374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56"/>
              </a:lnSpc>
            </a:pPr>
            <a:r>
              <a:rPr lang="en-US" sz="10703" b="1" spc="-288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OVERVIEW </a:t>
            </a:r>
          </a:p>
        </p:txBody>
      </p:sp>
      <p:sp>
        <p:nvSpPr>
          <p:cNvPr id="6" name="AutoShape 6"/>
          <p:cNvSpPr/>
          <p:nvPr/>
        </p:nvSpPr>
        <p:spPr>
          <a:xfrm>
            <a:off x="0" y="4867745"/>
            <a:ext cx="885405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028700" y="4858220"/>
            <a:ext cx="9511199" cy="9525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885405" y="5067300"/>
            <a:ext cx="10841020" cy="497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503C30"/>
                </a:solidFill>
                <a:latin typeface="Alice"/>
                <a:ea typeface="Alice"/>
                <a:cs typeface="Alice"/>
                <a:sym typeface="Alice"/>
              </a:rPr>
              <a:t>Developed a Data Science Portfolio showcasing:</a:t>
            </a:r>
          </a:p>
          <a:p>
            <a:pPr algn="ctr">
              <a:lnSpc>
                <a:spcPts val="5599"/>
              </a:lnSpc>
            </a:pPr>
            <a:endParaRPr lang="en-US" sz="3999" dirty="0">
              <a:solidFill>
                <a:srgbClr val="503C30"/>
              </a:solidFill>
              <a:latin typeface="Alice"/>
              <a:ea typeface="Alice"/>
              <a:cs typeface="Alice"/>
              <a:sym typeface="Alice"/>
            </a:endParaRP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503C30"/>
                </a:solidFill>
                <a:latin typeface="Alice"/>
                <a:ea typeface="Alice"/>
                <a:cs typeface="Alice"/>
                <a:sym typeface="Alice"/>
              </a:rPr>
              <a:t>Machine Learning models</a:t>
            </a:r>
          </a:p>
          <a:p>
            <a:pPr algn="ctr">
              <a:lnSpc>
                <a:spcPts val="5599"/>
              </a:lnSpc>
            </a:pPr>
            <a:endParaRPr lang="en-US" sz="3999" dirty="0">
              <a:solidFill>
                <a:srgbClr val="503C30"/>
              </a:solidFill>
              <a:latin typeface="Alice"/>
              <a:ea typeface="Alice"/>
              <a:cs typeface="Alice"/>
              <a:sym typeface="Alice"/>
            </a:endParaRPr>
          </a:p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503C30"/>
                </a:solidFill>
                <a:latin typeface="Alice"/>
                <a:ea typeface="Alice"/>
                <a:cs typeface="Alice"/>
                <a:sym typeface="Alice"/>
              </a:rPr>
              <a:t>Data Visualization dashboards</a:t>
            </a:r>
          </a:p>
          <a:p>
            <a:pPr algn="ctr">
              <a:lnSpc>
                <a:spcPts val="5599"/>
              </a:lnSpc>
            </a:pPr>
            <a:endParaRPr lang="en-US" sz="3999" dirty="0">
              <a:solidFill>
                <a:srgbClr val="503C30"/>
              </a:solidFill>
              <a:latin typeface="Alice"/>
              <a:ea typeface="Alice"/>
              <a:cs typeface="Alice"/>
              <a:sym typeface="Alice"/>
            </a:endParaRP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503C30"/>
                </a:solidFill>
                <a:latin typeface="Alice"/>
                <a:ea typeface="Alice"/>
                <a:cs typeface="Alice"/>
                <a:sym typeface="Alice"/>
              </a:rPr>
              <a:t>Predictive analytics use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01174"/>
            <a:ext cx="6034167" cy="2490465"/>
          </a:xfrm>
          <a:custGeom>
            <a:avLst/>
            <a:gdLst/>
            <a:ahLst/>
            <a:cxnLst/>
            <a:rect l="l" t="t" r="r" b="b"/>
            <a:pathLst>
              <a:path w="6034167" h="2490465">
                <a:moveTo>
                  <a:pt x="0" y="0"/>
                </a:moveTo>
                <a:lnTo>
                  <a:pt x="6034167" y="0"/>
                </a:lnTo>
                <a:lnTo>
                  <a:pt x="6034167" y="2490465"/>
                </a:lnTo>
                <a:lnTo>
                  <a:pt x="0" y="2490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9217" y="572574"/>
            <a:ext cx="5515733" cy="2792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 b="1" dirty="0">
                <a:solidFill>
                  <a:srgbClr val="503C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Problem</a:t>
            </a:r>
          </a:p>
          <a:p>
            <a:pPr algn="just">
              <a:lnSpc>
                <a:spcPts val="10919"/>
              </a:lnSpc>
              <a:spcBef>
                <a:spcPct val="0"/>
              </a:spcBef>
            </a:pPr>
            <a:r>
              <a:rPr lang="en-US" sz="7800" b="1" dirty="0">
                <a:solidFill>
                  <a:srgbClr val="503C3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Statement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774950" y="0"/>
            <a:ext cx="11766134" cy="10287000"/>
            <a:chOff x="0" y="0"/>
            <a:chExt cx="3098899" cy="304907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98899" cy="3049072"/>
            </a:xfrm>
            <a:custGeom>
              <a:avLst/>
              <a:gdLst/>
              <a:ahLst/>
              <a:cxnLst/>
              <a:rect l="l" t="t" r="r" b="b"/>
              <a:pathLst>
                <a:path w="3098899" h="3049072">
                  <a:moveTo>
                    <a:pt x="0" y="0"/>
                  </a:moveTo>
                  <a:lnTo>
                    <a:pt x="3098899" y="0"/>
                  </a:lnTo>
                  <a:lnTo>
                    <a:pt x="3098899" y="3049072"/>
                  </a:lnTo>
                  <a:lnTo>
                    <a:pt x="0" y="3049072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098899" cy="3087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629401" y="1977816"/>
            <a:ext cx="10097622" cy="28190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Industries face challenges with:           </a:t>
            </a:r>
          </a:p>
          <a:p>
            <a:pPr marL="1003299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Managing large datasets</a:t>
            </a:r>
          </a:p>
          <a:p>
            <a:pPr marL="1003299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Extracting meaningful insights</a:t>
            </a:r>
          </a:p>
          <a:p>
            <a:pPr marL="1003299" lvl="1" indent="-571500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Making data-driven decisions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29400" y="6166804"/>
            <a:ext cx="10363200" cy="2100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Need for skilled data scientists who can:      </a:t>
            </a:r>
          </a:p>
          <a:p>
            <a:pPr marL="1003299" lvl="1" indent="-571500" algn="l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Clean, analyze, and visualize data</a:t>
            </a:r>
          </a:p>
          <a:p>
            <a:pPr marL="1003299" lvl="1" indent="-571500" algn="l">
              <a:lnSpc>
                <a:spcPts val="5599"/>
              </a:lnSpc>
              <a:buFont typeface="Arial" panose="020B0604020202020204" pitchFamily="34" charset="0"/>
              <a:buChar char="•"/>
            </a:pPr>
            <a:r>
              <a:rPr lang="en-US" sz="3999" dirty="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Build predictive and prescriptive models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4492775"/>
            <a:ext cx="18288000" cy="5863498"/>
            <a:chOff x="0" y="0"/>
            <a:chExt cx="4816593" cy="15442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544296"/>
            </a:xfrm>
            <a:custGeom>
              <a:avLst/>
              <a:gdLst/>
              <a:ahLst/>
              <a:cxnLst/>
              <a:rect l="l" t="t" r="r" b="b"/>
              <a:pathLst>
                <a:path w="4816592" h="1544296">
                  <a:moveTo>
                    <a:pt x="0" y="0"/>
                  </a:moveTo>
                  <a:lnTo>
                    <a:pt x="4816592" y="0"/>
                  </a:lnTo>
                  <a:lnTo>
                    <a:pt x="4816592" y="1544296"/>
                  </a:lnTo>
                  <a:lnTo>
                    <a:pt x="0" y="1544296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5823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52733" y="1247775"/>
            <a:ext cx="10299782" cy="259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18"/>
              </a:lnSpc>
            </a:pPr>
            <a:r>
              <a:rPr lang="en-US" sz="10703" b="1" spc="-288" dirty="0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WHO ARE THE END USERS?</a:t>
            </a:r>
          </a:p>
        </p:txBody>
      </p:sp>
      <p:sp>
        <p:nvSpPr>
          <p:cNvPr id="6" name="AutoShape 6"/>
          <p:cNvSpPr/>
          <p:nvPr/>
        </p:nvSpPr>
        <p:spPr>
          <a:xfrm>
            <a:off x="11552515" y="2436810"/>
            <a:ext cx="6735485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028700" y="7606837"/>
            <a:ext cx="7718934" cy="1651463"/>
            <a:chOff x="0" y="0"/>
            <a:chExt cx="2032970" cy="4349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32970" cy="434953"/>
            </a:xfrm>
            <a:custGeom>
              <a:avLst/>
              <a:gdLst/>
              <a:ahLst/>
              <a:cxnLst/>
              <a:rect l="l" t="t" r="r" b="b"/>
              <a:pathLst>
                <a:path w="2032970" h="434953">
                  <a:moveTo>
                    <a:pt x="0" y="0"/>
                  </a:moveTo>
                  <a:lnTo>
                    <a:pt x="2032970" y="0"/>
                  </a:lnTo>
                  <a:lnTo>
                    <a:pt x="2032970" y="434953"/>
                  </a:lnTo>
                  <a:lnTo>
                    <a:pt x="0" y="434953"/>
                  </a:lnTo>
                  <a:close/>
                </a:path>
              </a:pathLst>
            </a:custGeom>
            <a:solidFill>
              <a:srgbClr val="EFE5DD"/>
            </a:solidFill>
          </p:spPr>
          <p:txBody>
            <a:bodyPr anchor="ctr"/>
            <a:lstStyle/>
            <a:p>
              <a:pPr algn="ctr"/>
              <a:r>
                <a:rPr lang="en-US" sz="3900" dirty="0">
                  <a:latin typeface="Alice" panose="020B0604020202020204" charset="0"/>
                </a:rPr>
                <a:t>Companies</a:t>
              </a:r>
            </a:p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rgbClr val="503C30"/>
                  </a:solidFill>
                  <a:latin typeface="Alice"/>
                  <a:ea typeface="Alice"/>
                  <a:cs typeface="Alice"/>
                  <a:sym typeface="Alice"/>
                </a:rPr>
                <a:t>🏢</a:t>
              </a:r>
              <a:endParaRPr lang="en-IN" sz="3900" dirty="0">
                <a:latin typeface="Alice" panose="020B0604020202020204" charset="0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32970" cy="473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540366" y="7592781"/>
            <a:ext cx="7718934" cy="1651463"/>
            <a:chOff x="0" y="0"/>
            <a:chExt cx="2032970" cy="4349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32970" cy="434953"/>
            </a:xfrm>
            <a:custGeom>
              <a:avLst/>
              <a:gdLst/>
              <a:ahLst/>
              <a:cxnLst/>
              <a:rect l="l" t="t" r="r" b="b"/>
              <a:pathLst>
                <a:path w="2032970" h="434953">
                  <a:moveTo>
                    <a:pt x="0" y="0"/>
                  </a:moveTo>
                  <a:lnTo>
                    <a:pt x="2032970" y="0"/>
                  </a:lnTo>
                  <a:lnTo>
                    <a:pt x="2032970" y="434953"/>
                  </a:lnTo>
                  <a:lnTo>
                    <a:pt x="0" y="434953"/>
                  </a:lnTo>
                  <a:close/>
                </a:path>
              </a:pathLst>
            </a:custGeom>
            <a:solidFill>
              <a:srgbClr val="EFE5DD"/>
            </a:solidFill>
          </p:spPr>
          <p:txBody>
            <a:bodyPr anchor="ctr"/>
            <a:lstStyle/>
            <a:p>
              <a:pPr algn="ctr"/>
              <a:r>
                <a:rPr lang="en-US" sz="3900" dirty="0">
                  <a:latin typeface="Alice" panose="020B0604020202020204" charset="0"/>
                </a:rPr>
                <a:t>Personal Branding</a:t>
              </a:r>
            </a:p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rgbClr val="503C30"/>
                  </a:solidFill>
                  <a:latin typeface="Alice"/>
                  <a:ea typeface="Alice"/>
                  <a:cs typeface="Alice"/>
                  <a:sym typeface="Alice"/>
                </a:rPr>
                <a:t>🌐</a:t>
              </a:r>
              <a:endParaRPr lang="en-IN" sz="3900" dirty="0">
                <a:latin typeface="Alice" panose="020B0604020202020204" charset="0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032970" cy="473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58982" y="4998839"/>
            <a:ext cx="7888652" cy="1796124"/>
            <a:chOff x="0" y="-38100"/>
            <a:chExt cx="2032970" cy="47305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32970" cy="434953"/>
            </a:xfrm>
            <a:custGeom>
              <a:avLst/>
              <a:gdLst/>
              <a:ahLst/>
              <a:cxnLst/>
              <a:rect l="l" t="t" r="r" b="b"/>
              <a:pathLst>
                <a:path w="2032970" h="434953">
                  <a:moveTo>
                    <a:pt x="0" y="0"/>
                  </a:moveTo>
                  <a:lnTo>
                    <a:pt x="2032970" y="0"/>
                  </a:lnTo>
                  <a:lnTo>
                    <a:pt x="2032970" y="434953"/>
                  </a:lnTo>
                  <a:lnTo>
                    <a:pt x="0" y="434953"/>
                  </a:lnTo>
                  <a:close/>
                </a:path>
              </a:pathLst>
            </a:custGeom>
            <a:solidFill>
              <a:srgbClr val="EFE5DD"/>
            </a:solidFill>
          </p:spPr>
          <p:txBody>
            <a:bodyPr anchor="ctr"/>
            <a:lstStyle/>
            <a:p>
              <a:pPr algn="ctr"/>
              <a:r>
                <a:rPr lang="en-US" sz="3900" dirty="0">
                  <a:solidFill>
                    <a:srgbClr val="503C30"/>
                  </a:solidFill>
                  <a:latin typeface="Alice"/>
                  <a:ea typeface="Alice"/>
                  <a:cs typeface="Alice"/>
                  <a:sym typeface="Alice"/>
                </a:rPr>
                <a:t>Recruiters / Hiring Managers</a:t>
              </a:r>
            </a:p>
            <a:p>
              <a:pPr algn="ctr">
                <a:lnSpc>
                  <a:spcPct val="150000"/>
                </a:lnSpc>
              </a:pPr>
              <a:r>
                <a:rPr lang="en-US" sz="3900" dirty="0">
                  <a:solidFill>
                    <a:srgbClr val="503C30"/>
                  </a:solidFill>
                  <a:latin typeface="Alice"/>
                  <a:ea typeface="Alice"/>
                  <a:cs typeface="Alice"/>
                  <a:sym typeface="Alice"/>
                </a:rPr>
                <a:t>👔</a:t>
              </a:r>
              <a:endParaRPr lang="en-IN" sz="390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032970" cy="473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540366" y="5143500"/>
            <a:ext cx="7718934" cy="1651463"/>
            <a:chOff x="0" y="0"/>
            <a:chExt cx="2032970" cy="43495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032970" cy="434953"/>
            </a:xfrm>
            <a:custGeom>
              <a:avLst/>
              <a:gdLst/>
              <a:ahLst/>
              <a:cxnLst/>
              <a:rect l="l" t="t" r="r" b="b"/>
              <a:pathLst>
                <a:path w="2032970" h="434953">
                  <a:moveTo>
                    <a:pt x="0" y="0"/>
                  </a:moveTo>
                  <a:lnTo>
                    <a:pt x="2032970" y="0"/>
                  </a:lnTo>
                  <a:lnTo>
                    <a:pt x="2032970" y="434953"/>
                  </a:lnTo>
                  <a:lnTo>
                    <a:pt x="0" y="434953"/>
                  </a:lnTo>
                  <a:close/>
                </a:path>
              </a:pathLst>
            </a:custGeom>
            <a:solidFill>
              <a:srgbClr val="EFE5DD"/>
            </a:solidFill>
          </p:spPr>
          <p:txBody>
            <a:bodyPr anchor="ctr"/>
            <a:lstStyle/>
            <a:p>
              <a:pPr algn="ctr"/>
              <a:r>
                <a:rPr lang="en-US" sz="3900" dirty="0">
                  <a:latin typeface="Alice" panose="020B0604020202020204" charset="0"/>
                </a:rPr>
                <a:t>Peers &amp; Learners</a:t>
              </a:r>
            </a:p>
            <a:p>
              <a:pPr algn="ctr">
                <a:lnSpc>
                  <a:spcPct val="150000"/>
                </a:lnSpc>
              </a:pPr>
              <a:r>
                <a:rPr lang="en-US" sz="4000" dirty="0">
                  <a:solidFill>
                    <a:srgbClr val="503C30"/>
                  </a:solidFill>
                  <a:latin typeface="Alice"/>
                  <a:ea typeface="Alice"/>
                  <a:cs typeface="Alice"/>
                  <a:sym typeface="Alice"/>
                </a:rPr>
                <a:t>📚</a:t>
              </a:r>
              <a:endParaRPr lang="en-IN" sz="3900" dirty="0">
                <a:latin typeface="Alice" panose="020B0604020202020204" charset="0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032970" cy="473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662126" y="0"/>
            <a:ext cx="8045612" cy="10287000"/>
            <a:chOff x="0" y="0"/>
            <a:chExt cx="211900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9009" cy="2709333"/>
            </a:xfrm>
            <a:custGeom>
              <a:avLst/>
              <a:gdLst/>
              <a:ahLst/>
              <a:cxnLst/>
              <a:rect l="l" t="t" r="r" b="b"/>
              <a:pathLst>
                <a:path w="2119009" h="2709333">
                  <a:moveTo>
                    <a:pt x="0" y="0"/>
                  </a:moveTo>
                  <a:lnTo>
                    <a:pt x="2119009" y="0"/>
                  </a:lnTo>
                  <a:lnTo>
                    <a:pt x="21190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1900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0" y="5044347"/>
            <a:ext cx="1028700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791314" y="5044347"/>
            <a:ext cx="8870812" cy="0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028700" y="5845167"/>
            <a:ext cx="9260666" cy="1692655"/>
            <a:chOff x="0" y="0"/>
            <a:chExt cx="2439023" cy="4458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39023" cy="445802"/>
            </a:xfrm>
            <a:custGeom>
              <a:avLst/>
              <a:gdLst/>
              <a:ahLst/>
              <a:cxnLst/>
              <a:rect l="l" t="t" r="r" b="b"/>
              <a:pathLst>
                <a:path w="2439023" h="445802">
                  <a:moveTo>
                    <a:pt x="83600" y="0"/>
                  </a:moveTo>
                  <a:lnTo>
                    <a:pt x="2355423" y="0"/>
                  </a:lnTo>
                  <a:cubicBezTo>
                    <a:pt x="2377595" y="0"/>
                    <a:pt x="2398859" y="8808"/>
                    <a:pt x="2414537" y="24486"/>
                  </a:cubicBezTo>
                  <a:cubicBezTo>
                    <a:pt x="2430215" y="40164"/>
                    <a:pt x="2439023" y="61428"/>
                    <a:pt x="2439023" y="83600"/>
                  </a:cubicBezTo>
                  <a:lnTo>
                    <a:pt x="2439023" y="362202"/>
                  </a:lnTo>
                  <a:cubicBezTo>
                    <a:pt x="2439023" y="408373"/>
                    <a:pt x="2401594" y="445802"/>
                    <a:pt x="2355423" y="445802"/>
                  </a:cubicBezTo>
                  <a:lnTo>
                    <a:pt x="83600" y="445802"/>
                  </a:lnTo>
                  <a:cubicBezTo>
                    <a:pt x="61428" y="445802"/>
                    <a:pt x="40164" y="436994"/>
                    <a:pt x="24486" y="421316"/>
                  </a:cubicBezTo>
                  <a:cubicBezTo>
                    <a:pt x="8808" y="405638"/>
                    <a:pt x="0" y="384374"/>
                    <a:pt x="0" y="362202"/>
                  </a:cubicBezTo>
                  <a:lnTo>
                    <a:pt x="0" y="83600"/>
                  </a:lnTo>
                  <a:cubicBezTo>
                    <a:pt x="0" y="61428"/>
                    <a:pt x="8808" y="40164"/>
                    <a:pt x="24486" y="24486"/>
                  </a:cubicBezTo>
                  <a:cubicBezTo>
                    <a:pt x="40164" y="8808"/>
                    <a:pt x="61428" y="0"/>
                    <a:pt x="83600" y="0"/>
                  </a:cubicBez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71450"/>
              <a:ext cx="2439023" cy="617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1255220"/>
            <a:ext cx="9260666" cy="2597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18"/>
              </a:lnSpc>
            </a:pPr>
            <a:r>
              <a:rPr lang="en-US" sz="10703" b="1" spc="-288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TOOLS AND TECHNIQUES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159425" y="1946948"/>
            <a:ext cx="6663665" cy="2603877"/>
            <a:chOff x="0" y="0"/>
            <a:chExt cx="1755039" cy="68579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55039" cy="685795"/>
            </a:xfrm>
            <a:custGeom>
              <a:avLst/>
              <a:gdLst/>
              <a:ahLst/>
              <a:cxnLst/>
              <a:rect l="l" t="t" r="r" b="b"/>
              <a:pathLst>
                <a:path w="1755039" h="685795">
                  <a:moveTo>
                    <a:pt x="116181" y="0"/>
                  </a:moveTo>
                  <a:lnTo>
                    <a:pt x="1638858" y="0"/>
                  </a:lnTo>
                  <a:cubicBezTo>
                    <a:pt x="1669671" y="0"/>
                    <a:pt x="1699223" y="12240"/>
                    <a:pt x="1721011" y="34029"/>
                  </a:cubicBezTo>
                  <a:cubicBezTo>
                    <a:pt x="1742799" y="55817"/>
                    <a:pt x="1755039" y="85368"/>
                    <a:pt x="1755039" y="116181"/>
                  </a:cubicBezTo>
                  <a:lnTo>
                    <a:pt x="1755039" y="569614"/>
                  </a:lnTo>
                  <a:cubicBezTo>
                    <a:pt x="1755039" y="633779"/>
                    <a:pt x="1703023" y="685795"/>
                    <a:pt x="1638858" y="685795"/>
                  </a:cubicBezTo>
                  <a:lnTo>
                    <a:pt x="116181" y="685795"/>
                  </a:lnTo>
                  <a:cubicBezTo>
                    <a:pt x="52016" y="685795"/>
                    <a:pt x="0" y="633779"/>
                    <a:pt x="0" y="569614"/>
                  </a:cubicBezTo>
                  <a:lnTo>
                    <a:pt x="0" y="116181"/>
                  </a:lnTo>
                  <a:cubicBezTo>
                    <a:pt x="0" y="52016"/>
                    <a:pt x="52016" y="0"/>
                    <a:pt x="116181" y="0"/>
                  </a:cubicBezTo>
                  <a:close/>
                </a:path>
              </a:pathLst>
            </a:custGeom>
            <a:solidFill>
              <a:srgbClr val="EFE5D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71450"/>
              <a:ext cx="1755039" cy="8572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700844" y="6321924"/>
            <a:ext cx="5916378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90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Languages: Python, R, SQL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8700" y="7922660"/>
            <a:ext cx="9260666" cy="1692655"/>
            <a:chOff x="0" y="0"/>
            <a:chExt cx="2439023" cy="44580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39023" cy="445802"/>
            </a:xfrm>
            <a:custGeom>
              <a:avLst/>
              <a:gdLst/>
              <a:ahLst/>
              <a:cxnLst/>
              <a:rect l="l" t="t" r="r" b="b"/>
              <a:pathLst>
                <a:path w="2439023" h="445802">
                  <a:moveTo>
                    <a:pt x="83600" y="0"/>
                  </a:moveTo>
                  <a:lnTo>
                    <a:pt x="2355423" y="0"/>
                  </a:lnTo>
                  <a:cubicBezTo>
                    <a:pt x="2377595" y="0"/>
                    <a:pt x="2398859" y="8808"/>
                    <a:pt x="2414537" y="24486"/>
                  </a:cubicBezTo>
                  <a:cubicBezTo>
                    <a:pt x="2430215" y="40164"/>
                    <a:pt x="2439023" y="61428"/>
                    <a:pt x="2439023" y="83600"/>
                  </a:cubicBezTo>
                  <a:lnTo>
                    <a:pt x="2439023" y="362202"/>
                  </a:lnTo>
                  <a:cubicBezTo>
                    <a:pt x="2439023" y="408373"/>
                    <a:pt x="2401594" y="445802"/>
                    <a:pt x="2355423" y="445802"/>
                  </a:cubicBezTo>
                  <a:lnTo>
                    <a:pt x="83600" y="445802"/>
                  </a:lnTo>
                  <a:cubicBezTo>
                    <a:pt x="61428" y="445802"/>
                    <a:pt x="40164" y="436994"/>
                    <a:pt x="24486" y="421316"/>
                  </a:cubicBezTo>
                  <a:cubicBezTo>
                    <a:pt x="8808" y="405638"/>
                    <a:pt x="0" y="384374"/>
                    <a:pt x="0" y="362202"/>
                  </a:cubicBezTo>
                  <a:lnTo>
                    <a:pt x="0" y="83600"/>
                  </a:lnTo>
                  <a:cubicBezTo>
                    <a:pt x="0" y="61428"/>
                    <a:pt x="8808" y="40164"/>
                    <a:pt x="24486" y="24486"/>
                  </a:cubicBezTo>
                  <a:cubicBezTo>
                    <a:pt x="40164" y="8808"/>
                    <a:pt x="61428" y="0"/>
                    <a:pt x="83600" y="0"/>
                  </a:cubicBezTo>
                  <a:close/>
                </a:path>
              </a:pathLst>
            </a:custGeom>
            <a:solidFill>
              <a:srgbClr val="503C3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171450"/>
              <a:ext cx="2439023" cy="6172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6259" y="8038737"/>
            <a:ext cx="6885547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Visualization Tools: Power BI,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Tableau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37331" y="2468066"/>
            <a:ext cx="6107852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Libraries: Pandas, NumPy,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Scikit-learn, TensorFlow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1159425" y="5096186"/>
            <a:ext cx="6663665" cy="1595308"/>
            <a:chOff x="0" y="0"/>
            <a:chExt cx="1755039" cy="42016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755039" cy="420164"/>
            </a:xfrm>
            <a:custGeom>
              <a:avLst/>
              <a:gdLst/>
              <a:ahLst/>
              <a:cxnLst/>
              <a:rect l="l" t="t" r="r" b="b"/>
              <a:pathLst>
                <a:path w="1755039" h="420164">
                  <a:moveTo>
                    <a:pt x="116181" y="0"/>
                  </a:moveTo>
                  <a:lnTo>
                    <a:pt x="1638858" y="0"/>
                  </a:lnTo>
                  <a:cubicBezTo>
                    <a:pt x="1669671" y="0"/>
                    <a:pt x="1699223" y="12240"/>
                    <a:pt x="1721011" y="34029"/>
                  </a:cubicBezTo>
                  <a:cubicBezTo>
                    <a:pt x="1742799" y="55817"/>
                    <a:pt x="1755039" y="85368"/>
                    <a:pt x="1755039" y="116181"/>
                  </a:cubicBezTo>
                  <a:lnTo>
                    <a:pt x="1755039" y="303982"/>
                  </a:lnTo>
                  <a:cubicBezTo>
                    <a:pt x="1755039" y="368147"/>
                    <a:pt x="1703023" y="420164"/>
                    <a:pt x="1638858" y="420164"/>
                  </a:cubicBezTo>
                  <a:lnTo>
                    <a:pt x="116181" y="420164"/>
                  </a:lnTo>
                  <a:cubicBezTo>
                    <a:pt x="52016" y="420164"/>
                    <a:pt x="0" y="368147"/>
                    <a:pt x="0" y="303982"/>
                  </a:cubicBezTo>
                  <a:lnTo>
                    <a:pt x="0" y="116181"/>
                  </a:lnTo>
                  <a:cubicBezTo>
                    <a:pt x="0" y="52016"/>
                    <a:pt x="52016" y="0"/>
                    <a:pt x="116181" y="0"/>
                  </a:cubicBezTo>
                  <a:close/>
                </a:path>
              </a:pathLst>
            </a:custGeom>
            <a:solidFill>
              <a:srgbClr val="EFE5D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171450"/>
              <a:ext cx="1755039" cy="591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263906" y="5467342"/>
            <a:ext cx="645470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Version Control: Git, GitHub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159425" y="7317283"/>
            <a:ext cx="6663665" cy="1595308"/>
            <a:chOff x="0" y="0"/>
            <a:chExt cx="1755039" cy="420164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755039" cy="420164"/>
            </a:xfrm>
            <a:custGeom>
              <a:avLst/>
              <a:gdLst/>
              <a:ahLst/>
              <a:cxnLst/>
              <a:rect l="l" t="t" r="r" b="b"/>
              <a:pathLst>
                <a:path w="1755039" h="420164">
                  <a:moveTo>
                    <a:pt x="116181" y="0"/>
                  </a:moveTo>
                  <a:lnTo>
                    <a:pt x="1638858" y="0"/>
                  </a:lnTo>
                  <a:cubicBezTo>
                    <a:pt x="1669671" y="0"/>
                    <a:pt x="1699223" y="12240"/>
                    <a:pt x="1721011" y="34029"/>
                  </a:cubicBezTo>
                  <a:cubicBezTo>
                    <a:pt x="1742799" y="55817"/>
                    <a:pt x="1755039" y="85368"/>
                    <a:pt x="1755039" y="116181"/>
                  </a:cubicBezTo>
                  <a:lnTo>
                    <a:pt x="1755039" y="303982"/>
                  </a:lnTo>
                  <a:cubicBezTo>
                    <a:pt x="1755039" y="368147"/>
                    <a:pt x="1703023" y="420164"/>
                    <a:pt x="1638858" y="420164"/>
                  </a:cubicBezTo>
                  <a:lnTo>
                    <a:pt x="116181" y="420164"/>
                  </a:lnTo>
                  <a:cubicBezTo>
                    <a:pt x="52016" y="420164"/>
                    <a:pt x="0" y="368147"/>
                    <a:pt x="0" y="303982"/>
                  </a:cubicBezTo>
                  <a:lnTo>
                    <a:pt x="0" y="116181"/>
                  </a:lnTo>
                  <a:cubicBezTo>
                    <a:pt x="0" y="52016"/>
                    <a:pt x="52016" y="0"/>
                    <a:pt x="116181" y="0"/>
                  </a:cubicBezTo>
                  <a:close/>
                </a:path>
              </a:pathLst>
            </a:custGeom>
            <a:solidFill>
              <a:srgbClr val="EFE5DD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171450"/>
              <a:ext cx="1755039" cy="591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25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200238" y="7737112"/>
            <a:ext cx="662285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Deployment: Flask, </a:t>
            </a:r>
            <a:r>
              <a:rPr lang="en-US" sz="3999" dirty="0" err="1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Streamlit</a:t>
            </a:r>
            <a:endParaRPr lang="en-US" sz="3999" dirty="0">
              <a:solidFill>
                <a:srgbClr val="000000"/>
              </a:solidFill>
              <a:latin typeface="Alice"/>
              <a:ea typeface="Alice"/>
              <a:cs typeface="Alice"/>
              <a:sym typeface="Alic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045612" cy="10287000"/>
            <a:chOff x="0" y="0"/>
            <a:chExt cx="211900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19009" cy="2709333"/>
            </a:xfrm>
            <a:custGeom>
              <a:avLst/>
              <a:gdLst/>
              <a:ahLst/>
              <a:cxnLst/>
              <a:rect l="l" t="t" r="r" b="b"/>
              <a:pathLst>
                <a:path w="2119009" h="2709333">
                  <a:moveTo>
                    <a:pt x="0" y="0"/>
                  </a:moveTo>
                  <a:lnTo>
                    <a:pt x="2119009" y="0"/>
                  </a:lnTo>
                  <a:lnTo>
                    <a:pt x="211900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C30"/>
            </a:solidFill>
          </p:spPr>
          <p:txBody>
            <a:bodyPr lIns="792000" anchor="ctr"/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2"/>
                  </a:solidFill>
                  <a:latin typeface="Alice" panose="020B0604020202020204" charset="0"/>
                </a:rPr>
                <a:t>Homepage: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Alice" panose="020B0604020202020204" charset="0"/>
                </a:rPr>
                <a:t>             Introduction + About Me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2"/>
                  </a:solidFill>
                  <a:latin typeface="Alice" panose="020B0604020202020204" charset="0"/>
                </a:rPr>
                <a:t>Projects Section: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Alice" panose="020B0604020202020204" charset="0"/>
                </a:rPr>
                <a:t>             Case studies, datasets, results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3200" b="1" dirty="0">
                  <a:solidFill>
                    <a:schemeClr val="bg2"/>
                  </a:solidFill>
                  <a:latin typeface="Alice" panose="020B0604020202020204" charset="0"/>
                </a:rPr>
                <a:t>Skills Section: </a:t>
              </a:r>
            </a:p>
            <a:p>
              <a:pPr>
                <a:lnSpc>
                  <a:spcPct val="150000"/>
                </a:lnSpc>
              </a:pPr>
              <a:r>
                <a:rPr lang="en-IN" sz="2800" dirty="0">
                  <a:solidFill>
                    <a:schemeClr val="bg2"/>
                  </a:solidFill>
                  <a:latin typeface="Alice" panose="020B0604020202020204" charset="0"/>
                </a:rPr>
                <a:t>             Technical expertise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2"/>
                  </a:solidFill>
                  <a:latin typeface="Alice" panose="020B0604020202020204" charset="0"/>
                </a:rPr>
                <a:t>Contact Section: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Alice" panose="020B0604020202020204" charset="0"/>
                </a:rPr>
                <a:t>              LinkedIn, Email, GitHub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b="1" dirty="0">
                  <a:solidFill>
                    <a:schemeClr val="bg2"/>
                  </a:solidFill>
                  <a:latin typeface="Alice" panose="020B0604020202020204" charset="0"/>
                </a:rPr>
                <a:t>Design: </a:t>
              </a:r>
            </a:p>
            <a:p>
              <a:pPr>
                <a:lnSpc>
                  <a:spcPct val="150000"/>
                </a:lnSpc>
              </a:pPr>
              <a:r>
                <a:rPr lang="en-US" sz="2800" dirty="0">
                  <a:solidFill>
                    <a:schemeClr val="bg2"/>
                  </a:solidFill>
                  <a:latin typeface="Alice" panose="020B0604020202020204" charset="0"/>
                </a:rPr>
                <a:t>             Clean, responsive, easy to navigate</a:t>
              </a:r>
              <a:endParaRPr lang="en-IN" sz="2800" dirty="0">
                <a:solidFill>
                  <a:schemeClr val="bg2"/>
                </a:solidFill>
                <a:latin typeface="Alice" panose="020B0604020202020204" charset="0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11900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8346504" y="5597667"/>
            <a:ext cx="9941496" cy="9525"/>
          </a:xfrm>
          <a:prstGeom prst="line">
            <a:avLst/>
          </a:prstGeom>
          <a:ln w="19050" cap="flat">
            <a:solidFill>
              <a:srgbClr val="503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144000" y="822927"/>
            <a:ext cx="8912796" cy="3787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18"/>
              </a:lnSpc>
            </a:pPr>
            <a:r>
              <a:rPr lang="en-US" sz="10703" b="1" spc="-288">
                <a:solidFill>
                  <a:srgbClr val="503C30"/>
                </a:solidFill>
                <a:latin typeface="Poppins Bold"/>
                <a:ea typeface="Poppins Bold"/>
                <a:cs typeface="Poppins Bold"/>
                <a:sym typeface="Poppins Bold"/>
              </a:rPr>
              <a:t>PORTFOLIO DESIGN &amp; LAYOUT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610600" y="0"/>
            <a:ext cx="11703838" cy="10287000"/>
            <a:chOff x="0" y="0"/>
            <a:chExt cx="3098899" cy="30490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98899" cy="3049072"/>
            </a:xfrm>
            <a:custGeom>
              <a:avLst/>
              <a:gdLst/>
              <a:ahLst/>
              <a:cxnLst/>
              <a:rect l="l" t="t" r="r" b="b"/>
              <a:pathLst>
                <a:path w="3098899" h="3049072">
                  <a:moveTo>
                    <a:pt x="0" y="0"/>
                  </a:moveTo>
                  <a:lnTo>
                    <a:pt x="3098899" y="0"/>
                  </a:lnTo>
                  <a:lnTo>
                    <a:pt x="3098899" y="3049072"/>
                  </a:lnTo>
                  <a:lnTo>
                    <a:pt x="0" y="3049072"/>
                  </a:lnTo>
                  <a:close/>
                </a:path>
              </a:pathLst>
            </a:custGeom>
            <a:solidFill>
              <a:srgbClr val="503C30"/>
            </a:solidFill>
          </p:spPr>
          <p:txBody>
            <a:bodyPr lIns="1764000" anchor="ctr"/>
            <a:lstStyle/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2"/>
                  </a:solidFill>
                  <a:latin typeface="Alice" panose="020B0604020202020204" charset="0"/>
                </a:rPr>
                <a:t>Interactive Dashboard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2"/>
                  </a:solidFill>
                  <a:latin typeface="Alice" panose="020B0604020202020204" charset="0"/>
                </a:rPr>
                <a:t>End-to-end ML Projects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2"/>
                  </a:solidFill>
                  <a:latin typeface="Alice" panose="020B0604020202020204" charset="0"/>
                </a:rPr>
                <a:t>Well-documented repositories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2"/>
                  </a:solidFill>
                  <a:latin typeface="Alice" panose="020B0604020202020204" charset="0"/>
                </a:rPr>
                <a:t>Visual Storytelling with graphs</a:t>
              </a:r>
            </a:p>
            <a:p>
              <a:pPr marL="285750" indent="-285750"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b="1" dirty="0">
                  <a:solidFill>
                    <a:schemeClr val="bg2"/>
                  </a:solidFill>
                  <a:latin typeface="Alice" panose="020B0604020202020204" charset="0"/>
                </a:rPr>
                <a:t>Deployed Projects online</a:t>
              </a:r>
              <a:endParaRPr lang="en-IN" sz="2800" b="1" dirty="0">
                <a:solidFill>
                  <a:schemeClr val="bg2"/>
                </a:solidFill>
                <a:latin typeface="Alice" panose="020B0604020202020204" charset="0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098899" cy="3087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20782" y="1395845"/>
            <a:ext cx="7905696" cy="436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dirty="0">
                <a:solidFill>
                  <a:srgbClr val="503C3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</a:t>
            </a:r>
          </a:p>
          <a:p>
            <a:pPr algn="ctr">
              <a:lnSpc>
                <a:spcPts val="11620"/>
              </a:lnSpc>
            </a:pPr>
            <a:r>
              <a:rPr lang="en-US" sz="8300" dirty="0">
                <a:solidFill>
                  <a:srgbClr val="503C3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</a:t>
            </a:r>
          </a:p>
          <a:p>
            <a:pPr algn="ctr">
              <a:lnSpc>
                <a:spcPts val="11620"/>
              </a:lnSpc>
              <a:spcBef>
                <a:spcPct val="0"/>
              </a:spcBef>
            </a:pPr>
            <a:r>
              <a:rPr lang="en-US" sz="8300" dirty="0">
                <a:solidFill>
                  <a:srgbClr val="503C3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Functionality 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3740A8C-17A8-44FC-8227-AD1C27353EC6}"/>
              </a:ext>
            </a:extLst>
          </p:cNvPr>
          <p:cNvSpPr txBox="1"/>
          <p:nvPr/>
        </p:nvSpPr>
        <p:spPr>
          <a:xfrm>
            <a:off x="-20782" y="1381991"/>
            <a:ext cx="7905696" cy="4361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dirty="0">
                <a:solidFill>
                  <a:srgbClr val="503C3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</a:t>
            </a:r>
          </a:p>
          <a:p>
            <a:pPr algn="ctr">
              <a:lnSpc>
                <a:spcPts val="11620"/>
              </a:lnSpc>
            </a:pPr>
            <a:r>
              <a:rPr lang="en-US" sz="8300" dirty="0">
                <a:solidFill>
                  <a:srgbClr val="503C3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</a:t>
            </a:r>
          </a:p>
          <a:p>
            <a:pPr algn="ctr">
              <a:lnSpc>
                <a:spcPts val="11620"/>
              </a:lnSpc>
              <a:spcBef>
                <a:spcPct val="0"/>
              </a:spcBef>
            </a:pPr>
            <a:r>
              <a:rPr lang="en-US" sz="8300" dirty="0">
                <a:solidFill>
                  <a:srgbClr val="503C3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Functionality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289</Words>
  <Application>Microsoft Office PowerPoint</Application>
  <PresentationFormat>Custom</PresentationFormat>
  <Paragraphs>88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Poppins Semi-Bold</vt:lpstr>
      <vt:lpstr>Calibri Light</vt:lpstr>
      <vt:lpstr>Poppins Bold</vt:lpstr>
      <vt:lpstr>Alice Bold</vt:lpstr>
      <vt:lpstr>Calibri</vt:lpstr>
      <vt:lpstr>Archivo Black</vt:lpstr>
      <vt:lpstr>Arial</vt:lpstr>
      <vt:lpstr>Gagalin</vt:lpstr>
      <vt:lpstr>Alice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and Beige Simple Traveling Agency Presentation </dc:title>
  <cp:lastModifiedBy>Welcome</cp:lastModifiedBy>
  <cp:revision>17</cp:revision>
  <dcterms:created xsi:type="dcterms:W3CDTF">2006-08-16T00:00:00Z</dcterms:created>
  <dcterms:modified xsi:type="dcterms:W3CDTF">2025-08-31T04:50:25Z</dcterms:modified>
  <dc:identifier>DAGxXZHoyN8</dc:identifier>
</cp:coreProperties>
</file>