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F993-ECBB-4568-B8C5-207C01070BCF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-i.org/deliverables/matrix.asp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228600" y="914400"/>
          <a:ext cx="86868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981200"/>
                <a:gridCol w="2590800"/>
              </a:tblGrid>
              <a:tr h="431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Funktonalitet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RIV TA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WS-I Profil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Centrala Specifikationer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Grundläggande </a:t>
                      </a:r>
                      <a:r>
                        <a:rPr lang="sv-SE" sz="1800" dirty="0" err="1" smtClean="0"/>
                        <a:t>interoperabilitet</a:t>
                      </a:r>
                      <a:endParaRPr lang="sv-SE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Protokoll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baseline="0" dirty="0" smtClean="0"/>
                        <a:t>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Simple SOAP </a:t>
                      </a:r>
                      <a:r>
                        <a:rPr lang="sv-SE" dirty="0" err="1" smtClean="0"/>
                        <a:t>Binding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HTTP/HTTPS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SOAP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WSDL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</a:t>
                      </a:r>
                      <a:r>
                        <a:rPr lang="sv-SE" baseline="0" dirty="0" smtClean="0"/>
                        <a:t> v1.0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Schema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PKI baserad säkerhet för kryptering och signering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Identifikation av användare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Policy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konfiguration av 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r>
                        <a:rPr lang="sv-SE" baseline="0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WS-Security</a:t>
                      </a:r>
                      <a:r>
                        <a:rPr lang="sv-SE" dirty="0" smtClean="0"/>
                        <a:t> 1.0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X.509 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SAML </a:t>
                      </a:r>
                      <a:r>
                        <a:rPr lang="sv-SE" dirty="0" smtClean="0"/>
                        <a:t>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 </a:t>
                      </a:r>
                      <a:r>
                        <a:rPr lang="sv-SE" dirty="0" err="1" smtClean="0"/>
                        <a:t>Signature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</a:t>
                      </a:r>
                      <a:r>
                        <a:rPr lang="sv-SE" baseline="0" dirty="0" err="1" smtClean="0"/>
                        <a:t>Encryption</a:t>
                      </a:r>
                      <a:endParaRPr lang="sv-SE" baseline="0" dirty="0" smtClean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Hantering av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nycklar för PKI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Prestanda-optimeringar för säker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konversation</a:t>
                      </a:r>
                      <a:endParaRPr lang="en-US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Pålitlig leverans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 (DRAFT)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WS-Trust</a:t>
                      </a:r>
                      <a:r>
                        <a:rPr lang="sv-SE" dirty="0" smtClean="0"/>
                        <a:t> 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Conversation</a:t>
                      </a:r>
                      <a:r>
                        <a:rPr lang="sv-SE" dirty="0" smtClean="0"/>
                        <a:t>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WS-Reliable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Messaging</a:t>
                      </a:r>
                      <a:r>
                        <a:rPr lang="sv-SE" dirty="0" smtClean="0"/>
                        <a:t> v1.1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ktangel 2"/>
          <p:cNvSpPr/>
          <p:nvPr/>
        </p:nvSpPr>
        <p:spPr>
          <a:xfrm>
            <a:off x="304800" y="457200"/>
            <a:ext cx="58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Källa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WS-I: </a:t>
            </a:r>
            <a:r>
              <a:rPr lang="en-US" dirty="0" smtClean="0">
                <a:hlinkClick r:id="rId2"/>
              </a:rPr>
              <a:t>http://www.ws-i.org/deliverables/matrix.aspx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4"/>
          <p:cNvGrpSpPr>
            <a:grpSpLocks/>
          </p:cNvGrpSpPr>
          <p:nvPr/>
        </p:nvGrpSpPr>
        <p:grpSpPr bwMode="auto">
          <a:xfrm>
            <a:off x="414338" y="1257315"/>
            <a:ext cx="8501062" cy="5143485"/>
            <a:chOff x="414338" y="1257300"/>
            <a:chExt cx="8501086" cy="5143500"/>
          </a:xfrm>
        </p:grpSpPr>
        <p:cxnSp>
          <p:nvCxnSpPr>
            <p:cNvPr id="5" name="Rak 4"/>
            <p:cNvCxnSpPr/>
            <p:nvPr/>
          </p:nvCxnSpPr>
          <p:spPr bwMode="auto">
            <a:xfrm flipV="1">
              <a:off x="414338" y="2428863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ak 5"/>
            <p:cNvCxnSpPr/>
            <p:nvPr/>
          </p:nvCxnSpPr>
          <p:spPr bwMode="auto">
            <a:xfrm flipV="1">
              <a:off x="414338" y="5072059"/>
              <a:ext cx="8229623" cy="7143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textruta 6"/>
            <p:cNvSpPr txBox="1">
              <a:spLocks noChangeArrowheads="1"/>
            </p:cNvSpPr>
            <p:nvPr/>
          </p:nvSpPr>
          <p:spPr bwMode="auto">
            <a:xfrm>
              <a:off x="457172" y="1500168"/>
              <a:ext cx="160524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 err="1">
                  <a:latin typeface="Calibri" pitchFamily="34" charset="0"/>
                </a:rPr>
                <a:t>Tjänsteinteraktion</a:t>
              </a:r>
              <a:endParaRPr lang="en-US" sz="1200" i="1" dirty="0">
                <a:latin typeface="Calibri" pitchFamily="34" charset="0"/>
              </a:endParaRPr>
            </a:p>
            <a:p>
              <a:endParaRPr lang="en-US" sz="1200" i="1" dirty="0">
                <a:latin typeface="Calibri" pitchFamily="34" charset="0"/>
              </a:endParaRPr>
            </a:p>
            <a:p>
              <a:r>
                <a:rPr lang="en-US" sz="1200" i="1" dirty="0" err="1">
                  <a:latin typeface="Calibri" pitchFamily="34" charset="0"/>
                </a:rPr>
                <a:t>Teknisk</a:t>
              </a:r>
              <a:r>
                <a:rPr lang="en-US" sz="1200" i="1" dirty="0">
                  <a:latin typeface="Calibri" pitchFamily="34" charset="0"/>
                </a:rPr>
                <a:t> form: </a:t>
              </a:r>
              <a:r>
                <a:rPr lang="en-US" sz="1200" i="1" dirty="0" err="1">
                  <a:latin typeface="Calibri" pitchFamily="34" charset="0"/>
                </a:rPr>
                <a:t>wsdl-fil</a:t>
              </a:r>
              <a:endParaRPr lang="en-US" sz="1200" i="1" dirty="0">
                <a:latin typeface="Calibri" pitchFamily="34" charset="0"/>
              </a:endParaRPr>
            </a:p>
          </p:txBody>
        </p:sp>
        <p:cxnSp>
          <p:nvCxnSpPr>
            <p:cNvPr id="8" name="Rak 7"/>
            <p:cNvCxnSpPr/>
            <p:nvPr/>
          </p:nvCxnSpPr>
          <p:spPr bwMode="auto">
            <a:xfrm flipV="1">
              <a:off x="414338" y="3857618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ruta 8"/>
            <p:cNvSpPr txBox="1">
              <a:spLocks noChangeArrowheads="1"/>
            </p:cNvSpPr>
            <p:nvPr/>
          </p:nvSpPr>
          <p:spPr bwMode="auto">
            <a:xfrm>
              <a:off x="428568" y="2571738"/>
              <a:ext cx="21018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Tjänstekontrakt</a:t>
              </a:r>
            </a:p>
            <a:p>
              <a:endParaRPr lang="en-US" sz="1200" i="1">
                <a:latin typeface="Calibri" pitchFamily="34" charset="0"/>
              </a:endParaRP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Tjänsteschema (xsd)</a:t>
              </a:r>
            </a:p>
            <a:p>
              <a:r>
                <a:rPr lang="en-US" sz="1200" i="1">
                  <a:latin typeface="Calibri" pitchFamily="34" charset="0"/>
                </a:rPr>
                <a:t>	Ett per porttyp i wsdl</a:t>
              </a:r>
            </a:p>
          </p:txBody>
        </p:sp>
        <p:sp>
          <p:nvSpPr>
            <p:cNvPr id="2056" name="textruta 9"/>
            <p:cNvSpPr txBox="1">
              <a:spLocks noChangeArrowheads="1"/>
            </p:cNvSpPr>
            <p:nvPr/>
          </p:nvSpPr>
          <p:spPr bwMode="auto">
            <a:xfrm>
              <a:off x="457172" y="4000498"/>
              <a:ext cx="2629381" cy="12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Calibri" pitchFamily="34" charset="0"/>
                </a:rPr>
                <a:t>Operation </a:t>
              </a:r>
              <a:r>
                <a:rPr lang="en-US" sz="1200" i="1" dirty="0" err="1">
                  <a:latin typeface="Calibri" pitchFamily="34" charset="0"/>
                </a:rPr>
                <a:t>i</a:t>
              </a:r>
              <a:r>
                <a:rPr lang="en-US" sz="1200" i="1" dirty="0">
                  <a:latin typeface="Calibri" pitchFamily="34" charset="0"/>
                </a:rPr>
                <a:t> </a:t>
              </a:r>
              <a:r>
                <a:rPr lang="en-US" sz="1200" i="1" dirty="0" err="1">
                  <a:latin typeface="Calibri" pitchFamily="34" charset="0"/>
                </a:rPr>
                <a:t>Tjänstekontrakt</a:t>
              </a:r>
              <a:endParaRPr lang="en-US" sz="1200" i="1" dirty="0">
                <a:latin typeface="Calibri" pitchFamily="34" charset="0"/>
              </a:endParaRPr>
            </a:p>
            <a:p>
              <a:endParaRPr lang="en-US" sz="1200" i="1" dirty="0">
                <a:latin typeface="Calibri" pitchFamily="34" charset="0"/>
              </a:endParaRPr>
            </a:p>
            <a:p>
              <a:r>
                <a:rPr lang="en-US" sz="1200" i="1" dirty="0" err="1">
                  <a:latin typeface="Calibri" pitchFamily="34" charset="0"/>
                </a:rPr>
                <a:t>Teknisk</a:t>
              </a:r>
              <a:r>
                <a:rPr lang="en-US" sz="1200" i="1" dirty="0">
                  <a:latin typeface="Calibri" pitchFamily="34" charset="0"/>
                </a:rPr>
                <a:t> form: </a:t>
              </a:r>
            </a:p>
            <a:p>
              <a:r>
                <a:rPr lang="en-US" sz="1200" i="1" dirty="0">
                  <a:latin typeface="Calibri" pitchFamily="34" charset="0"/>
                </a:rPr>
                <a:t>	In- </a:t>
              </a:r>
              <a:r>
                <a:rPr lang="en-US" sz="1200" i="1" dirty="0" err="1">
                  <a:latin typeface="Calibri" pitchFamily="34" charset="0"/>
                </a:rPr>
                <a:t>och</a:t>
              </a:r>
              <a:r>
                <a:rPr lang="en-US" sz="1200" i="1" dirty="0">
                  <a:latin typeface="Calibri" pitchFamily="34" charset="0"/>
                </a:rPr>
                <a:t> </a:t>
              </a:r>
              <a:r>
                <a:rPr lang="en-US" sz="1200" i="1" dirty="0" err="1">
                  <a:latin typeface="Calibri" pitchFamily="34" charset="0"/>
                </a:rPr>
                <a:t>ut</a:t>
              </a:r>
              <a:r>
                <a:rPr lang="en-US" sz="1200" i="1" dirty="0">
                  <a:latin typeface="Calibri" pitchFamily="34" charset="0"/>
                </a:rPr>
                <a:t>-element </a:t>
              </a:r>
              <a:r>
                <a:rPr lang="en-US" sz="1200" i="1" dirty="0" err="1">
                  <a:latin typeface="Calibri" pitchFamily="34" charset="0"/>
                </a:rPr>
                <a:t>i</a:t>
              </a:r>
              <a:r>
                <a:rPr lang="en-US" sz="1200" i="1" dirty="0">
                  <a:latin typeface="Calibri" pitchFamily="34" charset="0"/>
                </a:rPr>
                <a:t> </a:t>
              </a:r>
            </a:p>
            <a:p>
              <a:r>
                <a:rPr lang="en-US" sz="1200" i="1" dirty="0">
                  <a:latin typeface="Calibri" pitchFamily="34" charset="0"/>
                </a:rPr>
                <a:t>	</a:t>
              </a:r>
              <a:r>
                <a:rPr lang="en-US" sz="1200" i="1" dirty="0" err="1">
                  <a:latin typeface="Calibri" pitchFamily="34" charset="0"/>
                </a:rPr>
                <a:t>Tjänsteschema</a:t>
              </a:r>
              <a:r>
                <a:rPr lang="en-US" sz="1200" i="1" dirty="0">
                  <a:latin typeface="Calibri" pitchFamily="34" charset="0"/>
                </a:rPr>
                <a:t> (</a:t>
              </a:r>
              <a:r>
                <a:rPr lang="en-US" sz="1200" i="1" dirty="0" err="1">
                  <a:latin typeface="Calibri" pitchFamily="34" charset="0"/>
                </a:rPr>
                <a:t>xsd</a:t>
              </a:r>
              <a:r>
                <a:rPr lang="en-US" sz="1200" i="1" dirty="0" smtClean="0">
                  <a:latin typeface="Calibri" pitchFamily="34" charset="0"/>
                </a:rPr>
                <a:t>)</a:t>
              </a:r>
            </a:p>
            <a:p>
              <a:r>
                <a:rPr lang="sv-SE" sz="1200" i="1" dirty="0" smtClean="0">
                  <a:latin typeface="Calibri" pitchFamily="34" charset="0"/>
                </a:rPr>
                <a:t>	</a:t>
              </a:r>
              <a:r>
                <a:rPr lang="sv-SE" sz="1200" i="1" dirty="0" err="1" smtClean="0">
                  <a:latin typeface="Calibri" pitchFamily="34" charset="0"/>
                </a:rPr>
                <a:t>Message</a:t>
              </a:r>
              <a:r>
                <a:rPr lang="sv-SE" sz="1200" i="1" dirty="0" smtClean="0">
                  <a:latin typeface="Calibri" pitchFamily="34" charset="0"/>
                </a:rPr>
                <a:t> element i </a:t>
              </a:r>
              <a:r>
                <a:rPr lang="sv-SE" sz="1200" i="1" dirty="0" err="1" smtClean="0">
                  <a:latin typeface="Calibri" pitchFamily="34" charset="0"/>
                </a:rPr>
                <a:t>wsdl</a:t>
              </a:r>
              <a:endParaRPr lang="en-US" sz="1200" i="1" dirty="0">
                <a:latin typeface="Calibri" pitchFamily="34" charset="0"/>
              </a:endParaRPr>
            </a:p>
          </p:txBody>
        </p:sp>
        <p:sp>
          <p:nvSpPr>
            <p:cNvPr id="2057" name="textruta 10"/>
            <p:cNvSpPr txBox="1">
              <a:spLocks noChangeArrowheads="1"/>
            </p:cNvSpPr>
            <p:nvPr/>
          </p:nvSpPr>
          <p:spPr bwMode="auto">
            <a:xfrm>
              <a:off x="428568" y="5214944"/>
              <a:ext cx="355558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Meddelandetyp</a:t>
              </a:r>
            </a:p>
            <a:p>
              <a:r>
                <a:rPr lang="en-US" sz="1200" i="1">
                  <a:latin typeface="Calibri" pitchFamily="34" charset="0"/>
                </a:rPr>
                <a:t>	</a:t>
              </a: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Typ i Meddelande-schema (xsd) från VTIM</a:t>
              </a:r>
            </a:p>
            <a:p>
              <a:endParaRPr lang="en-US" sz="1200" i="1">
                <a:latin typeface="Calibri" pitchFamily="34" charset="0"/>
              </a:endParaRPr>
            </a:p>
          </p:txBody>
        </p:sp>
        <p:pic>
          <p:nvPicPr>
            <p:cNvPr id="205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0840" y="1257300"/>
              <a:ext cx="581025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Vikt hörn 12"/>
            <p:cNvSpPr/>
            <p:nvPr/>
          </p:nvSpPr>
          <p:spPr>
            <a:xfrm>
              <a:off x="8001021" y="1285860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Teknisk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Profil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</a:t>
              </a:r>
              <a:r>
                <a:rPr lang="en-US" sz="1200" dirty="0" err="1">
                  <a:solidFill>
                    <a:schemeClr val="tx1"/>
                  </a:solidFill>
                </a:rPr>
                <a:t>flera</a:t>
              </a:r>
              <a:r>
                <a:rPr lang="en-US" sz="12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Vikt hörn 13"/>
            <p:cNvSpPr/>
            <p:nvPr/>
          </p:nvSpPr>
          <p:spPr>
            <a:xfrm>
              <a:off x="8001021" y="2714614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Tjänste</a:t>
              </a:r>
              <a:r>
                <a:rPr lang="en-US" sz="1200" dirty="0">
                  <a:solidFill>
                    <a:schemeClr val="tx1"/>
                  </a:solidFill>
                </a:rPr>
                <a:t>-schema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(1)</a:t>
              </a:r>
            </a:p>
          </p:txBody>
        </p:sp>
      </p:grpSp>
      <p:sp>
        <p:nvSpPr>
          <p:cNvPr id="15" name="textruta 6"/>
          <p:cNvSpPr txBox="1">
            <a:spLocks noChangeArrowheads="1"/>
          </p:cNvSpPr>
          <p:nvPr/>
        </p:nvSpPr>
        <p:spPr bwMode="auto">
          <a:xfrm>
            <a:off x="5181600" y="1371600"/>
            <a:ext cx="1556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EN PER INTERAKTION</a:t>
            </a:r>
            <a:endParaRPr lang="en-US" sz="1200" b="1" i="1" dirty="0">
              <a:latin typeface="Calibri" pitchFamily="34" charset="0"/>
            </a:endParaRPr>
          </a:p>
        </p:txBody>
      </p:sp>
      <p:sp>
        <p:nvSpPr>
          <p:cNvPr id="16" name="textruta 6"/>
          <p:cNvSpPr txBox="1">
            <a:spLocks noChangeArrowheads="1"/>
          </p:cNvSpPr>
          <p:nvPr/>
        </p:nvSpPr>
        <p:spPr bwMode="auto">
          <a:xfrm>
            <a:off x="5943600" y="2438400"/>
            <a:ext cx="11437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EN PER ROLL!!!</a:t>
            </a:r>
            <a:endParaRPr lang="en-US" sz="1200" b="1" i="1" dirty="0">
              <a:latin typeface="Calibri" pitchFamily="34" charset="0"/>
            </a:endParaRPr>
          </a:p>
        </p:txBody>
      </p:sp>
      <p:sp>
        <p:nvSpPr>
          <p:cNvPr id="17" name="textruta 6"/>
          <p:cNvSpPr txBox="1">
            <a:spLocks noChangeArrowheads="1"/>
          </p:cNvSpPr>
          <p:nvPr/>
        </p:nvSpPr>
        <p:spPr bwMode="auto">
          <a:xfrm>
            <a:off x="148076" y="381000"/>
            <a:ext cx="89959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TRANFORMARING FRÅN LOGISK TJÄSNTEINTERANKTIONBESKRIVNING TILL  TEKINSK FORM OCH ANVISNIGNAR FÖR TRANSFORMERINGEN</a:t>
            </a:r>
            <a:endParaRPr lang="en-US" sz="1200" b="1" i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168</Words>
  <Application>Microsoft Office PowerPoint</Application>
  <PresentationFormat>Bildspel på skärmen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Bild 1</vt:lpstr>
      <vt:lpstr>Bild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Me</dc:creator>
  <cp:lastModifiedBy>Me</cp:lastModifiedBy>
  <cp:revision>13</cp:revision>
  <dcterms:created xsi:type="dcterms:W3CDTF">2009-05-04T04:25:56Z</dcterms:created>
  <dcterms:modified xsi:type="dcterms:W3CDTF">2009-05-08T08:36:34Z</dcterms:modified>
</cp:coreProperties>
</file>