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0"/>
  </p:notesMasterIdLst>
  <p:handoutMasterIdLst>
    <p:handoutMasterId r:id="rId11"/>
  </p:handoutMasterIdLst>
  <p:sldIdLst>
    <p:sldId id="324" r:id="rId3"/>
    <p:sldId id="325" r:id="rId4"/>
    <p:sldId id="326" r:id="rId5"/>
    <p:sldId id="329" r:id="rId6"/>
    <p:sldId id="330" r:id="rId7"/>
    <p:sldId id="331" r:id="rId8"/>
    <p:sldId id="332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496" y="1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2014-06-18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2014-06-18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2014-06-18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2014-06-18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2014-06-18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2014-06-18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2014-06-18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2014-06-18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2014-06-18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2014-06-18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ehr:accesscontrol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29188"/>
              </p:ext>
            </p:extLst>
          </p:nvPr>
        </p:nvGraphicFramePr>
        <p:xfrm>
          <a:off x="581098" y="2209378"/>
          <a:ext cx="8055822" cy="52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2014-06-02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johan.eltes@inera.se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1" y="5723316"/>
            <a:ext cx="8127488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Källsystem</a:t>
            </a:r>
            <a:r>
              <a:rPr lang="en-GB" sz="1000" dirty="0" smtClean="0">
                <a:cs typeface="Geneva" charset="0"/>
              </a:rPr>
              <a:t>, Journal – </a:t>
            </a:r>
            <a:r>
              <a:rPr lang="en-GB" sz="1000" dirty="0" err="1" smtClean="0">
                <a:cs typeface="Geneva" charset="0"/>
              </a:rPr>
              <a:t>annan</a:t>
            </a:r>
            <a:r>
              <a:rPr lang="en-GB" sz="1000" dirty="0" smtClean="0">
                <a:cs typeface="Geneva" charset="0"/>
              </a:rPr>
              <a:t> VG1</a:t>
            </a:r>
            <a:endParaRPr lang="en-GB" sz="1000" dirty="0">
              <a:cs typeface="Geneva" charset="0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972202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PAS/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Remissmodul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 –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egen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 VG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34775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851920" y="1700808"/>
            <a:ext cx="0" cy="338437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3275856" y="3429000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536408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4860032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88024" y="1219664"/>
            <a:ext cx="1800200" cy="458233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4 </a:t>
            </a:r>
            <a:r>
              <a:rPr lang="en-GB" sz="1000" dirty="0" err="1" smtClean="0">
                <a:cs typeface="Geneva" charset="0"/>
              </a:rPr>
              <a:t>Intyga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samtycke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övriga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kravenligt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PDLiP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1,2 </a:t>
            </a:r>
            <a:r>
              <a:rPr lang="en-GB" sz="1000" dirty="0" err="1" smtClean="0">
                <a:cs typeface="Geneva" charset="0"/>
              </a:rPr>
              <a:t>Välj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2266152" cy="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Användarens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sammanhållen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journalföring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6660232" y="1196752"/>
            <a:ext cx="2448272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smtClean="0">
                <a:cs typeface="Geneva" charset="0"/>
              </a:rPr>
              <a:t>5 Läs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77920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6588224" y="1448780"/>
            <a:ext cx="7200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876256" y="1700808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1" y="6093296"/>
            <a:ext cx="8127488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>
                <a:cs typeface="Geneva" charset="0"/>
              </a:rPr>
              <a:t>Källsystem</a:t>
            </a:r>
            <a:r>
              <a:rPr lang="en-GB" sz="1000" dirty="0">
                <a:cs typeface="Geneva" charset="0"/>
              </a:rPr>
              <a:t>, Journal – </a:t>
            </a:r>
            <a:r>
              <a:rPr lang="en-GB" sz="1000" dirty="0" err="1">
                <a:cs typeface="Geneva" charset="0"/>
              </a:rPr>
              <a:t>annan</a:t>
            </a:r>
            <a:r>
              <a:rPr lang="en-GB" sz="1000" dirty="0">
                <a:cs typeface="Geneva" charset="0"/>
              </a:rPr>
              <a:t> </a:t>
            </a:r>
            <a:r>
              <a:rPr lang="en-GB" sz="1000" dirty="0" smtClean="0">
                <a:cs typeface="Geneva" charset="0"/>
              </a:rPr>
              <a:t>VG2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236296" y="1700808"/>
            <a:ext cx="0" cy="446449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816424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492896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37220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smtClean="0"/>
              <a:t> </a:t>
            </a:r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2014-06-18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4</a:t>
            </a:fld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2588062" y="5589240"/>
            <a:ext cx="1224136" cy="57606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JS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884206" y="5589240"/>
            <a:ext cx="1224136" cy="57606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JS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147902" y="5589240"/>
            <a:ext cx="1224136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PAS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5184576" cy="15121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E-</a:t>
            </a:r>
            <a:r>
              <a:rPr lang="en-GB" sz="1400" dirty="0" err="1" smtClean="0">
                <a:solidFill>
                  <a:srgbClr val="000000"/>
                </a:solidFill>
              </a:rPr>
              <a:t>tjänst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</a:rPr>
              <a:t>för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</a:rPr>
              <a:t>sammanhållen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</a:rPr>
              <a:t>journalföring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 flipH="1">
            <a:off x="2195736" y="2060848"/>
            <a:ext cx="864096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stCxn id="57" idx="2"/>
          </p:cNvCxnSpPr>
          <p:nvPr/>
        </p:nvCxnSpPr>
        <p:spPr>
          <a:xfrm flipH="1">
            <a:off x="1779712" y="3573016"/>
            <a:ext cx="416024" cy="880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94" idx="2"/>
            <a:endCxn id="7" idx="0"/>
          </p:cNvCxnSpPr>
          <p:nvPr/>
        </p:nvCxnSpPr>
        <p:spPr>
          <a:xfrm flipH="1">
            <a:off x="3200130" y="3573016"/>
            <a:ext cx="1083838" cy="2016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94" idx="2"/>
            <a:endCxn id="8" idx="0"/>
          </p:cNvCxnSpPr>
          <p:nvPr/>
        </p:nvCxnSpPr>
        <p:spPr>
          <a:xfrm>
            <a:off x="4283968" y="3573016"/>
            <a:ext cx="212306" cy="2016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>
            <a:off x="1795974" y="4437112"/>
            <a:ext cx="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1331640" y="1052736"/>
            <a:ext cx="720080" cy="64807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2555776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/>
          <p:cNvSpPr/>
          <p:nvPr/>
        </p:nvSpPr>
        <p:spPr>
          <a:xfrm>
            <a:off x="6156176" y="3458617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429000"/>
            <a:ext cx="1080120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1259632" y="3212976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Virtuell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tjänst</a:t>
            </a:r>
            <a:r>
              <a:rPr lang="en-GB" sz="1200" dirty="0" smtClean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AssertCareEngagement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5252358" y="5589240"/>
            <a:ext cx="1224136" cy="57606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JS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67" name="Rektangel 66"/>
          <p:cNvSpPr/>
          <p:nvPr/>
        </p:nvSpPr>
        <p:spPr>
          <a:xfrm>
            <a:off x="6548502" y="5589240"/>
            <a:ext cx="1224136" cy="57606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JS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72" name="Rak 71"/>
          <p:cNvCxnSpPr>
            <a:stCxn id="94" idx="2"/>
            <a:endCxn id="62" idx="0"/>
          </p:cNvCxnSpPr>
          <p:nvPr/>
        </p:nvCxnSpPr>
        <p:spPr>
          <a:xfrm>
            <a:off x="4283968" y="3573016"/>
            <a:ext cx="1580458" cy="2016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ak 72"/>
          <p:cNvCxnSpPr>
            <a:stCxn id="94" idx="2"/>
            <a:endCxn id="67" idx="0"/>
          </p:cNvCxnSpPr>
          <p:nvPr/>
        </p:nvCxnSpPr>
        <p:spPr>
          <a:xfrm>
            <a:off x="4283968" y="3573016"/>
            <a:ext cx="2876602" cy="2016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ktangel 75"/>
          <p:cNvSpPr/>
          <p:nvPr/>
        </p:nvSpPr>
        <p:spPr>
          <a:xfrm>
            <a:off x="522007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7" name="Bildobjekt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16" y="1124744"/>
            <a:ext cx="404788" cy="432354"/>
          </a:xfrm>
          <a:prstGeom prst="rect">
            <a:avLst/>
          </a:prstGeom>
        </p:spPr>
      </p:pic>
      <p:sp>
        <p:nvSpPr>
          <p:cNvPr id="90" name="Rektangel 89"/>
          <p:cNvSpPr/>
          <p:nvPr/>
        </p:nvSpPr>
        <p:spPr>
          <a:xfrm>
            <a:off x="1115616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ktangel 90"/>
          <p:cNvSpPr/>
          <p:nvPr/>
        </p:nvSpPr>
        <p:spPr>
          <a:xfrm>
            <a:off x="3347864" y="2847776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Aggregerande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tjänst</a:t>
            </a:r>
            <a:r>
              <a:rPr lang="en-GB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“Journal-</a:t>
            </a:r>
            <a:r>
              <a:rPr lang="en-GB" sz="1200" dirty="0" err="1" smtClean="0">
                <a:solidFill>
                  <a:schemeClr val="tx1"/>
                </a:solidFill>
              </a:rPr>
              <a:t>kontrakt</a:t>
            </a:r>
            <a:r>
              <a:rPr lang="en-GB" sz="1200" dirty="0" smtClean="0">
                <a:solidFill>
                  <a:schemeClr val="tx1"/>
                </a:solidFill>
              </a:rPr>
              <a:t>”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4" name="Rektangel 93"/>
          <p:cNvSpPr/>
          <p:nvPr/>
        </p:nvSpPr>
        <p:spPr>
          <a:xfrm>
            <a:off x="3347864" y="3212976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Virtuell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tjänst</a:t>
            </a:r>
            <a:r>
              <a:rPr lang="en-GB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“Journal-</a:t>
            </a:r>
            <a:r>
              <a:rPr lang="en-GB" sz="1200" dirty="0" err="1" smtClean="0">
                <a:solidFill>
                  <a:schemeClr val="tx1"/>
                </a:solidFill>
              </a:rPr>
              <a:t>kontrakt</a:t>
            </a:r>
            <a:r>
              <a:rPr lang="en-GB" sz="1200" dirty="0" smtClean="0">
                <a:solidFill>
                  <a:schemeClr val="tx1"/>
                </a:solidFill>
              </a:rPr>
              <a:t>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6" name="Rak 95"/>
          <p:cNvCxnSpPr>
            <a:stCxn id="15" idx="2"/>
            <a:endCxn id="91" idx="0"/>
          </p:cNvCxnSpPr>
          <p:nvPr/>
        </p:nvCxnSpPr>
        <p:spPr>
          <a:xfrm>
            <a:off x="3059832" y="2060848"/>
            <a:ext cx="1224136" cy="786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ruta 51"/>
          <p:cNvSpPr txBox="1"/>
          <p:nvPr/>
        </p:nvSpPr>
        <p:spPr>
          <a:xfrm>
            <a:off x="1098543" y="4077072"/>
            <a:ext cx="809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Egen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VG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ruta 96"/>
          <p:cNvSpPr txBox="1"/>
          <p:nvPr/>
        </p:nvSpPr>
        <p:spPr>
          <a:xfrm>
            <a:off x="2627784" y="4149080"/>
            <a:ext cx="993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Annan VG1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ruta 97"/>
          <p:cNvSpPr txBox="1"/>
          <p:nvPr/>
        </p:nvSpPr>
        <p:spPr>
          <a:xfrm>
            <a:off x="6732240" y="4077072"/>
            <a:ext cx="993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Annan VG2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Ellips 84"/>
          <p:cNvSpPr>
            <a:spLocks noChangeArrowheads="1"/>
          </p:cNvSpPr>
          <p:nvPr/>
        </p:nvSpPr>
        <p:spPr bwMode="auto">
          <a:xfrm>
            <a:off x="1979712" y="5534113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100" name="Ellips 84"/>
          <p:cNvSpPr>
            <a:spLocks noChangeArrowheads="1"/>
          </p:cNvSpPr>
          <p:nvPr/>
        </p:nvSpPr>
        <p:spPr bwMode="auto">
          <a:xfrm>
            <a:off x="4716016" y="551723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101" name="Ellips 84"/>
          <p:cNvSpPr>
            <a:spLocks noChangeArrowheads="1"/>
          </p:cNvSpPr>
          <p:nvPr/>
        </p:nvSpPr>
        <p:spPr bwMode="auto">
          <a:xfrm>
            <a:off x="3419872" y="5534113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102" name="Ellips 84"/>
          <p:cNvSpPr>
            <a:spLocks noChangeArrowheads="1"/>
          </p:cNvSpPr>
          <p:nvPr/>
        </p:nvSpPr>
        <p:spPr bwMode="auto">
          <a:xfrm>
            <a:off x="6156176" y="551723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103" name="Ellips 84"/>
          <p:cNvSpPr>
            <a:spLocks noChangeArrowheads="1"/>
          </p:cNvSpPr>
          <p:nvPr/>
        </p:nvSpPr>
        <p:spPr bwMode="auto">
          <a:xfrm>
            <a:off x="7452320" y="551723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2014-06-18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5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2014-06-18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Här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växlas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från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repsektive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källsystems</a:t>
            </a:r>
            <a:r>
              <a:rPr lang="en-GB" sz="1000" dirty="0" smtClean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 smtClean="0">
                <a:solidFill>
                  <a:srgbClr val="000000"/>
                </a:solidFill>
              </a:rPr>
              <a:t>. info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PDL-</a:t>
            </a:r>
            <a:r>
              <a:rPr lang="en-GB" sz="1000" dirty="0" err="1" smtClean="0">
                <a:solidFill>
                  <a:srgbClr val="000000"/>
                </a:solidFill>
              </a:rPr>
              <a:t>enheter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- 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“VEH123”, </a:t>
            </a:r>
            <a:r>
              <a:rPr lang="en-GB" sz="1000" dirty="0" err="1" smtClean="0">
                <a:solidFill>
                  <a:srgbClr val="000000"/>
                </a:solidFill>
              </a:rPr>
              <a:t>samt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vilka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dessa</a:t>
            </a:r>
            <a:r>
              <a:rPr lang="en-GB" sz="1000" dirty="0" smtClean="0">
                <a:solidFill>
                  <a:srgbClr val="000000"/>
                </a:solidFill>
              </a:rPr>
              <a:t> data </a:t>
            </a:r>
            <a:r>
              <a:rPr lang="en-GB" sz="1000" dirty="0" err="1" smtClean="0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–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2014-06-18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PDL-</a:t>
            </a:r>
            <a:r>
              <a:rPr lang="en-GB" sz="1000" dirty="0" err="1">
                <a:solidFill>
                  <a:srgbClr val="000000"/>
                </a:solidFill>
              </a:rPr>
              <a:t>enheter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- 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“VEH123”, </a:t>
            </a:r>
            <a:r>
              <a:rPr lang="en-GB" sz="1000" dirty="0" err="1">
                <a:solidFill>
                  <a:srgbClr val="000000"/>
                </a:solidFill>
              </a:rPr>
              <a:t>samt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vilka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dessa</a:t>
            </a:r>
            <a:r>
              <a:rPr lang="en-GB" sz="1000" dirty="0">
                <a:solidFill>
                  <a:srgbClr val="000000"/>
                </a:solidFill>
              </a:rPr>
              <a:t> data </a:t>
            </a:r>
            <a:r>
              <a:rPr lang="en-GB" sz="1000" dirty="0" err="1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–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“KS123”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34077</TotalTime>
  <Words>467</Words>
  <Application>Microsoft Macintosh PowerPoint</Application>
  <PresentationFormat>Bildspel på skärmen (4:3)</PresentationFormat>
  <Paragraphs>133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7</vt:i4>
      </vt:variant>
    </vt:vector>
  </HeadingPairs>
  <TitlesOfParts>
    <vt:vector size="9" baseType="lpstr">
      <vt:lpstr>Mall CeHIS</vt:lpstr>
      <vt:lpstr>Anpassad formgivning</vt:lpstr>
      <vt:lpstr>Illustrationer till tjänstedomän ehr:accesscontrol</vt:lpstr>
      <vt:lpstr>Revisioner</vt:lpstr>
      <vt:lpstr>Professionens direktåtkomst inom sammanhållen journalföring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341</cp:revision>
  <cp:lastPrinted>2012-04-05T13:04:36Z</cp:lastPrinted>
  <dcterms:created xsi:type="dcterms:W3CDTF">2012-04-05T13:03:51Z</dcterms:created>
  <dcterms:modified xsi:type="dcterms:W3CDTF">2014-06-24T08:35:27Z</dcterms:modified>
</cp:coreProperties>
</file>