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3"/>
  </p:notesMasterIdLst>
  <p:handoutMasterIdLst>
    <p:handoutMasterId r:id="rId14"/>
  </p:handoutMasterIdLst>
  <p:sldIdLst>
    <p:sldId id="324" r:id="rId3"/>
    <p:sldId id="325" r:id="rId4"/>
    <p:sldId id="337" r:id="rId5"/>
    <p:sldId id="338" r:id="rId6"/>
    <p:sldId id="339" r:id="rId7"/>
    <p:sldId id="329" r:id="rId8"/>
    <p:sldId id="330" r:id="rId9"/>
    <p:sldId id="335" r:id="rId10"/>
    <p:sldId id="336" r:id="rId11"/>
    <p:sldId id="334" r:id="rId1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00"/>
    <a:srgbClr val="7F7F7F"/>
    <a:srgbClr val="D9F919"/>
    <a:srgbClr val="CFCE00"/>
    <a:srgbClr val="53524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01" autoAdjust="0"/>
    <p:restoredTop sz="99855" autoAdjust="0"/>
  </p:normalViewPr>
  <p:slideViewPr>
    <p:cSldViewPr>
      <p:cViewPr varScale="1">
        <p:scale>
          <a:sx n="109" d="100"/>
          <a:sy n="109" d="100"/>
        </p:scale>
        <p:origin x="-8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405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CCE65-3320-6145-9FE0-1D4F0AE2F80D}" type="datetimeFigureOut">
              <a:rPr lang="sv-SE" smtClean="0"/>
              <a:pPr/>
              <a:t>2013-10-21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EB4D-3937-FA49-8E4E-F0C5D8580E82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4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4D6E-32A5-4333-B2C8-253366DFFB1E}" type="datetimeFigureOut">
              <a:rPr lang="sv-SE" smtClean="0"/>
              <a:pPr/>
              <a:t>2013-10-21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4055F-5B2A-4FFF-A29C-331B9A79BAFE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med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786742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0606-1BFC-B946-8B82-03B5B98B3818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1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0" y="2714620"/>
            <a:ext cx="4968000" cy="913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600"/>
            <a:ext cx="2055668" cy="37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utan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1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eHälsa_hörn_GREEN_cmy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5983" y="2714620"/>
            <a:ext cx="4968000" cy="913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00100" y="2000240"/>
            <a:ext cx="34957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000240"/>
            <a:ext cx="34956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2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3" name="textruta 12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2"/>
          <p:cNvSpPr>
            <a:spLocks noGrp="1" noChangeAspect="1"/>
          </p:cNvSpPr>
          <p:nvPr>
            <p:ph type="pic" idx="13"/>
          </p:nvPr>
        </p:nvSpPr>
        <p:spPr>
          <a:xfrm>
            <a:off x="5724032" y="1098024"/>
            <a:ext cx="3420000" cy="57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ubrik 1"/>
          <p:cNvSpPr>
            <a:spLocks noGrp="1"/>
          </p:cNvSpPr>
          <p:nvPr userDrawn="1">
            <p:ph type="title"/>
          </p:nvPr>
        </p:nvSpPr>
        <p:spPr>
          <a:xfrm>
            <a:off x="1000100" y="939768"/>
            <a:ext cx="4071966" cy="631844"/>
          </a:xfrm>
        </p:spPr>
        <p:txBody>
          <a:bodyPr anchor="t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1000100" y="1643050"/>
            <a:ext cx="4071966" cy="428628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5" name="Bildobjekt 14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7" name="textruta 16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latshållare för innehåll 3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57163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2"/>
          <p:cNvSpPr>
            <a:spLocks noGrp="1"/>
          </p:cNvSpPr>
          <p:nvPr>
            <p:ph type="pic" idx="13"/>
          </p:nvPr>
        </p:nvSpPr>
        <p:spPr>
          <a:xfrm>
            <a:off x="92866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/>
          </p:nvPr>
        </p:nvSpPr>
        <p:spPr>
          <a:xfrm>
            <a:off x="342899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3" name="Platshållare för bild 2"/>
          <p:cNvSpPr>
            <a:spLocks noGrp="1"/>
          </p:cNvSpPr>
          <p:nvPr>
            <p:ph type="pic" idx="15"/>
          </p:nvPr>
        </p:nvSpPr>
        <p:spPr>
          <a:xfrm>
            <a:off x="592932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bild ned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4287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4"/>
          <p:cNvSpPr>
            <a:spLocks noGrp="1" noChangeAspect="1"/>
          </p:cNvSpPr>
          <p:nvPr userDrawn="1">
            <p:ph type="pic" idx="13"/>
          </p:nvPr>
        </p:nvSpPr>
        <p:spPr>
          <a:xfrm>
            <a:off x="928662" y="3571876"/>
            <a:ext cx="7200000" cy="208800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7" indent="0" algn="ctr">
              <a:buNone/>
              <a:defRPr/>
            </a:lvl3pPr>
            <a:lvl4pPr marL="1371385" indent="0" algn="ctr">
              <a:buNone/>
              <a:defRPr/>
            </a:lvl4pPr>
            <a:lvl5pPr marL="1828513" indent="0" algn="ctr">
              <a:buNone/>
              <a:defRPr/>
            </a:lvl5pPr>
            <a:lvl6pPr marL="2285641" indent="0" algn="ctr">
              <a:buNone/>
              <a:defRPr/>
            </a:lvl6pPr>
            <a:lvl7pPr marL="2742770" indent="0" algn="ctr">
              <a:buNone/>
              <a:defRPr/>
            </a:lvl7pPr>
            <a:lvl8pPr marL="3199897" indent="0" algn="ctr">
              <a:buNone/>
              <a:defRPr/>
            </a:lvl8pPr>
            <a:lvl9pPr marL="3657026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050EC-923F-1C4A-A5AE-38B357158051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16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24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0100" y="2000240"/>
            <a:ext cx="76867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EFA7-59BA-446D-B708-A2D615D75329}" type="datetimeFigureOut">
              <a:rPr lang="sv-SE" smtClean="0"/>
              <a:pPr/>
              <a:t>2013-10-21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268F-30C5-4CD2-9024-B4739203B4BF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49" r:id="rId3"/>
    <p:sldLayoutId id="2147483663" r:id="rId4"/>
    <p:sldLayoutId id="2147483666" r:id="rId5"/>
    <p:sldLayoutId id="2147483652" r:id="rId6"/>
    <p:sldLayoutId id="2147483668" r:id="rId7"/>
    <p:sldLayoutId id="2147483667" r:id="rId8"/>
    <p:sldLayoutId id="2147483684" r:id="rId9"/>
    <p:sldLayoutId id="214748368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2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CB54-6EE6-4E9A-A5F4-26576EC193CD}" type="datetimeFigureOut">
              <a:rPr lang="sv-SE" smtClean="0"/>
              <a:pPr/>
              <a:t>2013-10-21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CE5-7DA2-44C9-B9F4-1CFC0EB3CB61}" type="slidenum">
              <a:rPr lang="sv-SE" smtClean="0"/>
              <a:pPr/>
              <a:t>‹Nr.›</a:t>
            </a:fld>
            <a:endParaRPr lang="sv-SE"/>
          </a:p>
        </p:txBody>
      </p:sp>
      <p:pic>
        <p:nvPicPr>
          <p:cNvPr id="7" name="Bildobjekt 6" descr="eHälsa_hörn_white_green_rg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" y="4662024"/>
            <a:ext cx="2177700" cy="21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johan.eltes@callistaenterprise.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6049" y="2130154"/>
            <a:ext cx="7771902" cy="1470687"/>
          </a:xfrm>
        </p:spPr>
        <p:txBody>
          <a:bodyPr/>
          <a:lstStyle/>
          <a:p>
            <a:pPr algn="ctr" eaLnBrk="1" hangingPunct="1"/>
            <a:r>
              <a:rPr lang="sv-SE" b="1" dirty="0" smtClean="0">
                <a:latin typeface="Verdana" charset="0"/>
              </a:rPr>
              <a:t>Illustrationer till tjänstedomän</a:t>
            </a:r>
            <a:br>
              <a:rPr lang="sv-SE" b="1" dirty="0" smtClean="0">
                <a:latin typeface="Verdana" charset="0"/>
              </a:rPr>
            </a:br>
            <a:r>
              <a:rPr lang="sv-SE" b="1" smtClean="0">
                <a:latin typeface="Verdana" charset="0"/>
              </a:rPr>
              <a:t>clinicalprocess:healthcond:description</a:t>
            </a:r>
            <a:endParaRPr lang="sv-SE" dirty="0">
              <a:latin typeface="Verdana" charset="0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2097" y="3886498"/>
            <a:ext cx="6399806" cy="1751881"/>
          </a:xfrm>
        </p:spPr>
        <p:txBody>
          <a:bodyPr/>
          <a:lstStyle/>
          <a:p>
            <a:pPr eaLnBrk="1" hangingPunct="1"/>
            <a:r>
              <a:rPr lang="sv-SE">
                <a:latin typeface="Verdana" charset="0"/>
              </a:rPr>
              <a:t>Illustrationer</a:t>
            </a:r>
          </a:p>
          <a:p>
            <a:pPr eaLnBrk="1" hangingPunct="1"/>
            <a:r>
              <a:rPr lang="sv-SE">
                <a:latin typeface="Verdana" charset="0"/>
              </a:rPr>
              <a:t>Johan Eltes</a:t>
            </a: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5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 smtClean="0"/>
              <a:t>adressering</a:t>
            </a:r>
            <a:r>
              <a:rPr lang="en-GB" dirty="0" smtClean="0"/>
              <a:t> vid </a:t>
            </a:r>
            <a:r>
              <a:rPr lang="en-GB" dirty="0" err="1" smtClean="0"/>
              <a:t>sökning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specifikt</a:t>
            </a:r>
            <a:r>
              <a:rPr lang="en-GB" dirty="0" smtClean="0"/>
              <a:t> system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10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57" idx="0"/>
          </p:cNvCxnSpPr>
          <p:nvPr/>
        </p:nvCxnSpPr>
        <p:spPr>
          <a:xfrm>
            <a:off x="3059832" y="1772816"/>
            <a:ext cx="43204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57" idx="0"/>
          </p:cNvCxnSpPr>
          <p:nvPr/>
        </p:nvCxnSpPr>
        <p:spPr>
          <a:xfrm flipH="1">
            <a:off x="3491880" y="1772816"/>
            <a:ext cx="216024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3275856" y="1916832"/>
            <a:ext cx="1296144" cy="756664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>
                <a:solidFill>
                  <a:srgbClr val="000000"/>
                </a:solidFill>
              </a:rPr>
              <a:t>HSA-id (ex: “123”) 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erdana" charset="0"/>
              </a:rPr>
              <a:t>Revisioner</a:t>
            </a:r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96842"/>
              </p:ext>
            </p:extLst>
          </p:nvPr>
        </p:nvGraphicFramePr>
        <p:xfrm>
          <a:off x="581098" y="2209378"/>
          <a:ext cx="8055822" cy="782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274"/>
                <a:gridCol w="2685274"/>
                <a:gridCol w="2685274"/>
              </a:tblGrid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Datum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Ändring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Författare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2012-12-22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Upprättat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>
                          <a:hlinkClick r:id="rId2"/>
                        </a:rPr>
                        <a:t>johan.eltes@callistaenterprise.se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2013-03-05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Lagt</a:t>
                      </a:r>
                      <a:r>
                        <a:rPr lang="en-GB" sz="800" baseline="0" dirty="0" smtClean="0"/>
                        <a:t> till </a:t>
                      </a:r>
                      <a:r>
                        <a:rPr lang="en-GB" sz="800" baseline="0" dirty="0" err="1" smtClean="0"/>
                        <a:t>flöde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för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sökning</a:t>
                      </a:r>
                      <a:r>
                        <a:rPr lang="en-GB" sz="800" baseline="0" dirty="0" smtClean="0"/>
                        <a:t> med </a:t>
                      </a:r>
                      <a:r>
                        <a:rPr lang="en-GB" sz="800" baseline="0" dirty="0" err="1" smtClean="0"/>
                        <a:t>vårdkontaktid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 smtClean="0">
                          <a:hlinkClick r:id="rId2"/>
                        </a:rPr>
                        <a:t>johan.eltes</a:t>
                      </a:r>
                      <a:r>
                        <a:rPr lang="en-GB" sz="800" smtClean="0">
                          <a:hlinkClick r:id="rId2"/>
                        </a:rPr>
                        <a:t>@callistaenterprise.se</a:t>
                      </a:r>
                      <a:endParaRPr lang="en-GB" sz="800" smtClean="0"/>
                    </a:p>
                  </a:txBody>
                  <a:tcPr marL="63632" marR="63632" marT="32146" marB="3214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0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71600" y="422108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71600" y="573325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827584" y="1916832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27584" y="1916832"/>
            <a:ext cx="8322629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71600" y="378904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555776" y="1700808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prstDash val="dash"/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115616" y="2708920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71600" y="450912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971600" y="4822151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TGP 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.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journalsystem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971600" y="5254199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563888" y="1700808"/>
            <a:ext cx="0" cy="324036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2771800" y="3284984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4283968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3635896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 smtClean="0"/>
              <a:t>, </a:t>
            </a:r>
            <a:r>
              <a:rPr lang="en-GB" sz="800" dirty="0" err="1" smtClean="0"/>
              <a:t>vårdrelation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16016" y="1988840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Val </a:t>
            </a:r>
            <a:r>
              <a:rPr lang="en-GB" sz="1000" dirty="0" err="1" smtClean="0">
                <a:cs typeface="Geneva" charset="0"/>
              </a:rPr>
              <a:t>av</a:t>
            </a:r>
            <a:r>
              <a:rPr lang="en-GB" sz="1000" dirty="0" smtClean="0">
                <a:cs typeface="Geneva" charset="0"/>
              </a:rPr>
              <a:t> 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1547752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/>
              <a:t>Professionens</a:t>
            </a:r>
            <a:r>
              <a:rPr lang="en-GB" sz="1000" dirty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patientöversikt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96336" y="1196752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88725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2051720" y="1196752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05912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308304" y="1448780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932040" y="2492896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55976" y="3313944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80112" y="2492896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76056" y="2780928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732240" y="2492896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71600" y="609329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020272" y="2492896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924944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01216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6660232" y="58772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6732240" y="22768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83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Patientens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475963" y="1772816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prstDash val="dash"/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073907" y="2780928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674307" y="2060848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54627" y="1268760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6" idx="3"/>
            <a:endCxn id="41" idx="1"/>
          </p:cNvCxnSpPr>
          <p:nvPr/>
        </p:nvCxnSpPr>
        <p:spPr>
          <a:xfrm>
            <a:off x="3234147" y="1520788"/>
            <a:ext cx="1440160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266595" y="1520788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890331" y="2564904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14267" y="3385952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38403" y="2564904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34347" y="2852936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690531" y="2564904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29891" y="616530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6978563" y="2564904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5970451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37" name="Ellips 84"/>
          <p:cNvSpPr>
            <a:spLocks noChangeArrowheads="1"/>
          </p:cNvSpPr>
          <p:nvPr/>
        </p:nvSpPr>
        <p:spPr bwMode="auto">
          <a:xfrm>
            <a:off x="6618523" y="594928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9" name="Ellips 84"/>
          <p:cNvSpPr>
            <a:spLocks noChangeArrowheads="1"/>
          </p:cNvSpPr>
          <p:nvPr/>
        </p:nvSpPr>
        <p:spPr bwMode="auto">
          <a:xfrm>
            <a:off x="6012160" y="126876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30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Sökning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filtrerad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på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vårdkontakt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prstDash val="dash"/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omsorgskontakter</a:t>
            </a:r>
            <a:endParaRPr lang="en-GB" sz="1000" dirty="0">
              <a:cs typeface="Geneva" charset="0"/>
            </a:endParaRPr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3635896" y="1772816"/>
            <a:ext cx="0" cy="295232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2627784" y="2852936"/>
            <a:ext cx="216024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1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r>
              <a:rPr lang="en-GB" sz="800" dirty="0" smtClean="0"/>
              <a:t> (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5292080" y="1772816"/>
            <a:ext cx="0" cy="410445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4572000" y="3356992"/>
            <a:ext cx="230425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Vårddokumentation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valda</a:t>
            </a:r>
            <a:r>
              <a:rPr lang="en-GB" sz="800" dirty="0" smtClean="0"/>
              <a:t> </a:t>
            </a:r>
            <a:r>
              <a:rPr lang="en-GB" sz="800" dirty="0" err="1" smtClean="0"/>
              <a:t>vårdkontaker</a:t>
            </a:r>
            <a:r>
              <a:rPr lang="en-GB" sz="800" dirty="0" smtClean="0"/>
              <a:t> </a:t>
            </a:r>
            <a:r>
              <a:rPr lang="en-GB" sz="800" dirty="0" err="1" smtClean="0"/>
              <a:t>i</a:t>
            </a:r>
            <a:r>
              <a:rPr lang="en-GB" sz="800" dirty="0" smtClean="0"/>
              <a:t> </a:t>
            </a:r>
            <a:r>
              <a:rPr lang="en-GB" sz="800" dirty="0" err="1" smtClean="0"/>
              <a:t>valt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(TK=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8" name="Femhörning 10"/>
          <p:cNvSpPr>
            <a:spLocks noChangeArrowheads="1"/>
          </p:cNvSpPr>
          <p:nvPr/>
        </p:nvSpPr>
        <p:spPr bwMode="auto">
          <a:xfrm>
            <a:off x="3203848" y="1268760"/>
            <a:ext cx="4896544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vårddokument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för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vald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</a:t>
            </a:r>
            <a:endParaRPr lang="en-GB" sz="1000" dirty="0">
              <a:cs typeface="Geneva" charset="0"/>
            </a:endParaRPr>
          </a:p>
        </p:txBody>
      </p:sp>
      <p:sp>
        <p:nvSpPr>
          <p:cNvPr id="31" name="Ellips 84"/>
          <p:cNvSpPr>
            <a:spLocks noChangeArrowheads="1"/>
          </p:cNvSpPr>
          <p:nvPr/>
        </p:nvSpPr>
        <p:spPr bwMode="auto">
          <a:xfrm>
            <a:off x="5940152" y="580526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2" name="Ellips 84"/>
          <p:cNvSpPr>
            <a:spLocks noChangeArrowheads="1"/>
          </p:cNvSpPr>
          <p:nvPr/>
        </p:nvSpPr>
        <p:spPr bwMode="auto">
          <a:xfrm>
            <a:off x="7308304" y="1340768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591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6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7" name="Rektangel 6"/>
          <p:cNvSpPr/>
          <p:nvPr/>
        </p:nvSpPr>
        <p:spPr>
          <a:xfrm>
            <a:off x="3563888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8" name="Rektangel 7"/>
          <p:cNvSpPr/>
          <p:nvPr/>
        </p:nvSpPr>
        <p:spPr>
          <a:xfrm>
            <a:off x="4860032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9" name="Rektangel 8"/>
          <p:cNvSpPr/>
          <p:nvPr/>
        </p:nvSpPr>
        <p:spPr>
          <a:xfrm>
            <a:off x="615617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3" name="Rektangel 12"/>
          <p:cNvSpPr/>
          <p:nvPr/>
        </p:nvSpPr>
        <p:spPr>
          <a:xfrm>
            <a:off x="3563888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Regional </a:t>
            </a:r>
            <a:r>
              <a:rPr lang="en-GB" sz="1400" dirty="0" err="1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899592" y="2276872"/>
            <a:ext cx="6480720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</p:cNvCxnSpPr>
          <p:nvPr/>
        </p:nvCxnSpPr>
        <p:spPr>
          <a:xfrm>
            <a:off x="3059832" y="2060848"/>
            <a:ext cx="144016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203848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endCxn id="66" idx="1"/>
          </p:cNvCxnSpPr>
          <p:nvPr/>
        </p:nvCxnSpPr>
        <p:spPr>
          <a:xfrm>
            <a:off x="3491880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>
            <a:stCxn id="13" idx="2"/>
            <a:endCxn id="7" idx="0"/>
          </p:cNvCxnSpPr>
          <p:nvPr/>
        </p:nvCxnSpPr>
        <p:spPr>
          <a:xfrm flipH="1">
            <a:off x="4175956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>
            <a:stCxn id="13" idx="2"/>
            <a:endCxn id="8" idx="0"/>
          </p:cNvCxnSpPr>
          <p:nvPr/>
        </p:nvCxnSpPr>
        <p:spPr>
          <a:xfrm>
            <a:off x="4824028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ak 33"/>
          <p:cNvCxnSpPr/>
          <p:nvPr/>
        </p:nvCxnSpPr>
        <p:spPr>
          <a:xfrm flipH="1">
            <a:off x="6804248" y="4149080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ak 37"/>
          <p:cNvCxnSpPr>
            <a:stCxn id="57" idx="2"/>
          </p:cNvCxnSpPr>
          <p:nvPr/>
        </p:nvCxnSpPr>
        <p:spPr>
          <a:xfrm>
            <a:off x="3491880" y="3140968"/>
            <a:ext cx="3312368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ktangel 40"/>
          <p:cNvSpPr/>
          <p:nvPr/>
        </p:nvSpPr>
        <p:spPr>
          <a:xfrm>
            <a:off x="6123890" y="4077072"/>
            <a:ext cx="1296144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/>
          <p:cNvSpPr/>
          <p:nvPr/>
        </p:nvSpPr>
        <p:spPr>
          <a:xfrm>
            <a:off x="3531602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ktangel 43"/>
          <p:cNvSpPr/>
          <p:nvPr/>
        </p:nvSpPr>
        <p:spPr>
          <a:xfrm>
            <a:off x="942640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231740" y="479715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Rektangel 65"/>
          <p:cNvSpPr/>
          <p:nvPr/>
        </p:nvSpPr>
        <p:spPr>
          <a:xfrm>
            <a:off x="3779912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50912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</p:cNvCxnSpPr>
          <p:nvPr/>
        </p:nvCxnSpPr>
        <p:spPr>
          <a:xfrm flipH="1">
            <a:off x="3203848" y="2060848"/>
            <a:ext cx="2448272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1" name="Ellips 84"/>
          <p:cNvSpPr>
            <a:spLocks noChangeArrowheads="1"/>
          </p:cNvSpPr>
          <p:nvPr/>
        </p:nvSpPr>
        <p:spPr bwMode="auto">
          <a:xfrm>
            <a:off x="428396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5652120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3635896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4" name="Ellips 84"/>
          <p:cNvSpPr>
            <a:spLocks noChangeArrowheads="1"/>
          </p:cNvSpPr>
          <p:nvPr/>
        </p:nvSpPr>
        <p:spPr bwMode="auto">
          <a:xfrm>
            <a:off x="687625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5" name="Ellips 84"/>
          <p:cNvSpPr>
            <a:spLocks noChangeArrowheads="1"/>
          </p:cNvSpPr>
          <p:nvPr/>
        </p:nvSpPr>
        <p:spPr bwMode="auto">
          <a:xfrm>
            <a:off x="651621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6" name="Ellips 84"/>
          <p:cNvSpPr>
            <a:spLocks noChangeArrowheads="1"/>
          </p:cNvSpPr>
          <p:nvPr/>
        </p:nvSpPr>
        <p:spPr bwMode="auto">
          <a:xfrm>
            <a:off x="7092280" y="560612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7" name="Ellips 84"/>
          <p:cNvSpPr>
            <a:spLocks noChangeArrowheads="1"/>
          </p:cNvSpPr>
          <p:nvPr/>
        </p:nvSpPr>
        <p:spPr bwMode="auto">
          <a:xfrm>
            <a:off x="500404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8" name="Ellips 84"/>
          <p:cNvSpPr>
            <a:spLocks noChangeArrowheads="1"/>
          </p:cNvSpPr>
          <p:nvPr/>
        </p:nvSpPr>
        <p:spPr bwMode="auto">
          <a:xfrm>
            <a:off x="3779912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8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Regionala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7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3789040"/>
            <a:ext cx="489654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2843808" y="2276872"/>
            <a:ext cx="4824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2060848"/>
            <a:ext cx="21962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4" idx="2"/>
            <a:endCxn id="65" idx="3"/>
          </p:cNvCxnSpPr>
          <p:nvPr/>
        </p:nvCxnSpPr>
        <p:spPr>
          <a:xfrm flipH="1">
            <a:off x="3203848" y="2780928"/>
            <a:ext cx="2052228" cy="1836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942640" y="2924944"/>
            <a:ext cx="4997512" cy="3294170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 flipH="1">
            <a:off x="2231740" y="4797152"/>
            <a:ext cx="1188132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5256076" y="2060848"/>
            <a:ext cx="3960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8" name="Rektangel 57"/>
          <p:cNvSpPr/>
          <p:nvPr/>
        </p:nvSpPr>
        <p:spPr>
          <a:xfrm>
            <a:off x="1331640" y="4221088"/>
            <a:ext cx="1872208" cy="288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1" name="Rektangel 60"/>
          <p:cNvSpPr/>
          <p:nvPr/>
        </p:nvSpPr>
        <p:spPr>
          <a:xfrm>
            <a:off x="3851920" y="4149080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2" name="Rektangel 61"/>
          <p:cNvSpPr/>
          <p:nvPr/>
        </p:nvSpPr>
        <p:spPr>
          <a:xfrm>
            <a:off x="3851920" y="4509120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7" name="Rak 66"/>
          <p:cNvCxnSpPr>
            <a:endCxn id="61" idx="1"/>
          </p:cNvCxnSpPr>
          <p:nvPr/>
        </p:nvCxnSpPr>
        <p:spPr>
          <a:xfrm>
            <a:off x="3203848" y="4329100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3203848" y="4581128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ktangel 72"/>
          <p:cNvSpPr/>
          <p:nvPr/>
        </p:nvSpPr>
        <p:spPr>
          <a:xfrm>
            <a:off x="971600" y="29969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6" name="Rak 75"/>
          <p:cNvCxnSpPr>
            <a:stCxn id="73" idx="2"/>
            <a:endCxn id="58" idx="0"/>
          </p:cNvCxnSpPr>
          <p:nvPr/>
        </p:nvCxnSpPr>
        <p:spPr>
          <a:xfrm>
            <a:off x="2195736" y="3573016"/>
            <a:ext cx="7200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ktangel 89"/>
          <p:cNvSpPr/>
          <p:nvPr/>
        </p:nvSpPr>
        <p:spPr>
          <a:xfrm>
            <a:off x="363589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91" name="Ellips 84"/>
          <p:cNvSpPr>
            <a:spLocks noChangeArrowheads="1"/>
          </p:cNvSpPr>
          <p:nvPr/>
        </p:nvSpPr>
        <p:spPr bwMode="auto">
          <a:xfrm>
            <a:off x="435597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92" name="Ellips 84"/>
          <p:cNvSpPr>
            <a:spLocks noChangeArrowheads="1"/>
          </p:cNvSpPr>
          <p:nvPr/>
        </p:nvSpPr>
        <p:spPr bwMode="auto">
          <a:xfrm>
            <a:off x="4015228" y="5584597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93" name="Rak 92"/>
          <p:cNvCxnSpPr>
            <a:stCxn id="12" idx="2"/>
            <a:endCxn id="90" idx="0"/>
          </p:cNvCxnSpPr>
          <p:nvPr/>
        </p:nvCxnSpPr>
        <p:spPr>
          <a:xfrm>
            <a:off x="3419872" y="4797152"/>
            <a:ext cx="82809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 84"/>
          <p:cNvSpPr>
            <a:spLocks noChangeArrowheads="1"/>
          </p:cNvSpPr>
          <p:nvPr/>
        </p:nvSpPr>
        <p:spPr bwMode="auto">
          <a:xfrm>
            <a:off x="3059832" y="33569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6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/>
              <a:t>a</a:t>
            </a:r>
            <a:r>
              <a:rPr lang="en-GB" dirty="0" err="1" smtClean="0"/>
              <a:t>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8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1772816"/>
            <a:ext cx="1512168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4572000" y="1772816"/>
            <a:ext cx="108012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539552" y="1916832"/>
            <a:ext cx="1922512" cy="1116704"/>
          </a:xfrm>
          <a:prstGeom prst="wedgeEllipseCallout">
            <a:avLst>
              <a:gd name="adj1" fmla="val 62956"/>
              <a:gd name="adj2" fmla="val 2674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Ineras</a:t>
            </a:r>
            <a:r>
              <a:rPr lang="en-GB" sz="1000" dirty="0">
                <a:solidFill>
                  <a:srgbClr val="000000"/>
                </a:solidFill>
              </a:rPr>
              <a:t> HSA-id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 smtClean="0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51216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HSA-id:n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de </a:t>
            </a:r>
            <a:r>
              <a:rPr lang="en-GB" sz="1000" dirty="0" err="1" smtClean="0">
                <a:solidFill>
                  <a:srgbClr val="000000"/>
                </a:solidFill>
              </a:rPr>
              <a:t>källsystem</a:t>
            </a:r>
            <a:r>
              <a:rPr lang="en-GB" sz="1000" dirty="0" smtClean="0">
                <a:solidFill>
                  <a:srgbClr val="000000"/>
                </a:solidFill>
              </a:rPr>
              <a:t> 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har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journalhistorik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ett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visst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tjänstekontrakt</a:t>
            </a:r>
            <a:r>
              <a:rPr lang="en-GB" sz="1000" dirty="0" smtClean="0">
                <a:solidFill>
                  <a:srgbClr val="000000"/>
                </a:solidFill>
              </a:rPr>
              <a:t>/</a:t>
            </a:r>
            <a:r>
              <a:rPr lang="en-GB" sz="1000" dirty="0" err="1" smtClean="0">
                <a:solidFill>
                  <a:srgbClr val="000000"/>
                </a:solidFill>
              </a:rPr>
              <a:t>infomängd</a:t>
            </a:r>
            <a:r>
              <a:rPr lang="en-GB" sz="1000" dirty="0" smtClean="0">
                <a:solidFill>
                  <a:srgbClr val="000000"/>
                </a:solidFill>
              </a:rPr>
              <a:t>.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7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smtClean="0"/>
              <a:t>Regional </a:t>
            </a:r>
            <a:r>
              <a:rPr lang="en-GB" dirty="0" err="1" smtClean="0"/>
              <a:t>adressering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9</a:t>
            </a:fld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cxnSp>
        <p:nvCxnSpPr>
          <p:cNvPr id="18" name="Rak 17"/>
          <p:cNvCxnSpPr>
            <a:stCxn id="57" idx="2"/>
          </p:cNvCxnSpPr>
          <p:nvPr/>
        </p:nvCxnSpPr>
        <p:spPr>
          <a:xfrm flipH="1">
            <a:off x="3275856" y="3140968"/>
            <a:ext cx="216024" cy="129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1124744"/>
            <a:ext cx="6408712" cy="4950354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660232" y="57332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ktangel 73"/>
          <p:cNvSpPr/>
          <p:nvPr/>
        </p:nvSpPr>
        <p:spPr>
          <a:xfrm>
            <a:off x="1763688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>
            <a:off x="2987824" y="1772816"/>
            <a:ext cx="1584176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3779912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1152128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8" name="Ellips 57"/>
          <p:cNvSpPr/>
          <p:nvPr/>
        </p:nvSpPr>
        <p:spPr>
          <a:xfrm>
            <a:off x="4572000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611560" y="1844824"/>
            <a:ext cx="1850504" cy="1368152"/>
          </a:xfrm>
          <a:prstGeom prst="wedgeEllipseCallout">
            <a:avLst>
              <a:gd name="adj1" fmla="val 61150"/>
              <a:gd name="adj2" fmla="val 1880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</a:t>
            </a:r>
            <a:r>
              <a:rPr lang="en-GB" sz="1000" dirty="0">
                <a:solidFill>
                  <a:srgbClr val="000000"/>
                </a:solidFill>
              </a:rPr>
              <a:t>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33272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HSA-id:n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de </a:t>
            </a:r>
            <a:r>
              <a:rPr lang="en-GB" sz="1000" dirty="0" err="1">
                <a:solidFill>
                  <a:srgbClr val="000000"/>
                </a:solidFill>
              </a:rPr>
              <a:t>källsystem</a:t>
            </a:r>
            <a:r>
              <a:rPr lang="en-GB" sz="1000" dirty="0">
                <a:solidFill>
                  <a:srgbClr val="000000"/>
                </a:solidFill>
              </a:rPr>
              <a:t>  </a:t>
            </a:r>
            <a:r>
              <a:rPr lang="en-GB" sz="1000" dirty="0" err="1">
                <a:solidFill>
                  <a:srgbClr val="000000"/>
                </a:solidFill>
              </a:rPr>
              <a:t>som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har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journalhistorik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ett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visst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tjänstekontrakt</a:t>
            </a:r>
            <a:r>
              <a:rPr lang="en-GB" sz="1000" dirty="0">
                <a:solidFill>
                  <a:srgbClr val="000000"/>
                </a:solidFill>
              </a:rPr>
              <a:t>/</a:t>
            </a:r>
            <a:r>
              <a:rPr lang="en-GB" sz="1000" dirty="0" err="1">
                <a:solidFill>
                  <a:srgbClr val="000000"/>
                </a:solidFill>
              </a:rPr>
              <a:t>infomängd</a:t>
            </a:r>
            <a:r>
              <a:rPr lang="en-GB" sz="1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Rektangel 37"/>
          <p:cNvSpPr/>
          <p:nvPr/>
        </p:nvSpPr>
        <p:spPr>
          <a:xfrm>
            <a:off x="2123728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39" name="Rektangel 38"/>
          <p:cNvSpPr/>
          <p:nvPr/>
        </p:nvSpPr>
        <p:spPr>
          <a:xfrm>
            <a:off x="3419872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/>
              <a:t>“KS123</a:t>
            </a:r>
            <a:r>
              <a:rPr lang="en-GB" sz="1400" dirty="0" smtClean="0"/>
              <a:t>”</a:t>
            </a:r>
            <a:endParaRPr lang="en-GB" sz="1400" dirty="0"/>
          </a:p>
        </p:txBody>
      </p:sp>
      <p:sp>
        <p:nvSpPr>
          <p:cNvPr id="40" name="Rektangel 39"/>
          <p:cNvSpPr/>
          <p:nvPr/>
        </p:nvSpPr>
        <p:spPr>
          <a:xfrm>
            <a:off x="2123728" y="436510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cxnSp>
        <p:nvCxnSpPr>
          <p:cNvPr id="42" name="Rak 41"/>
          <p:cNvCxnSpPr>
            <a:stCxn id="40" idx="2"/>
            <a:endCxn id="38" idx="0"/>
          </p:cNvCxnSpPr>
          <p:nvPr/>
        </p:nvCxnSpPr>
        <p:spPr>
          <a:xfrm flipH="1">
            <a:off x="2735796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/>
          <p:cNvCxnSpPr>
            <a:stCxn id="40" idx="2"/>
            <a:endCxn id="39" idx="0"/>
          </p:cNvCxnSpPr>
          <p:nvPr/>
        </p:nvCxnSpPr>
        <p:spPr>
          <a:xfrm>
            <a:off x="3383868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 84"/>
          <p:cNvSpPr>
            <a:spLocks noChangeArrowheads="1"/>
          </p:cNvSpPr>
          <p:nvPr/>
        </p:nvSpPr>
        <p:spPr bwMode="auto">
          <a:xfrm>
            <a:off x="298782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47" name="Ellips 84"/>
          <p:cNvSpPr>
            <a:spLocks noChangeArrowheads="1"/>
          </p:cNvSpPr>
          <p:nvPr/>
        </p:nvSpPr>
        <p:spPr bwMode="auto">
          <a:xfrm>
            <a:off x="3419872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  <p:sp>
        <p:nvSpPr>
          <p:cNvPr id="49" name="Ellips 84"/>
          <p:cNvSpPr>
            <a:spLocks noChangeArrowheads="1"/>
          </p:cNvSpPr>
          <p:nvPr/>
        </p:nvSpPr>
        <p:spPr bwMode="auto">
          <a:xfrm>
            <a:off x="4139952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4788024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52" name="Ellips 84"/>
          <p:cNvSpPr>
            <a:spLocks noChangeArrowheads="1"/>
          </p:cNvSpPr>
          <p:nvPr/>
        </p:nvSpPr>
        <p:spPr bwMode="auto">
          <a:xfrm>
            <a:off x="550810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3" name="Ellips 84"/>
          <p:cNvSpPr>
            <a:spLocks noChangeArrowheads="1"/>
          </p:cNvSpPr>
          <p:nvPr/>
        </p:nvSpPr>
        <p:spPr bwMode="auto">
          <a:xfrm>
            <a:off x="5167356" y="508054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59" name="Rak 58"/>
          <p:cNvCxnSpPr>
            <a:stCxn id="57" idx="2"/>
            <a:endCxn id="50" idx="0"/>
          </p:cNvCxnSpPr>
          <p:nvPr/>
        </p:nvCxnSpPr>
        <p:spPr>
          <a:xfrm>
            <a:off x="3491880" y="3140968"/>
            <a:ext cx="1908212" cy="194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Ellips 84"/>
          <p:cNvSpPr>
            <a:spLocks noChangeArrowheads="1"/>
          </p:cNvSpPr>
          <p:nvPr/>
        </p:nvSpPr>
        <p:spPr bwMode="auto">
          <a:xfrm>
            <a:off x="2915816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67" name="Ellips 84"/>
          <p:cNvSpPr>
            <a:spLocks noChangeArrowheads="1"/>
          </p:cNvSpPr>
          <p:nvPr/>
        </p:nvSpPr>
        <p:spPr bwMode="auto">
          <a:xfrm>
            <a:off x="4860032" y="501317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196346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ll Ce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 CeHIS.potx</Template>
  <TotalTime>30024</TotalTime>
  <Words>743</Words>
  <Application>Microsoft Macintosh PowerPoint</Application>
  <PresentationFormat>Bildspel på skärmen (4:3)</PresentationFormat>
  <Paragraphs>214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10</vt:i4>
      </vt:variant>
    </vt:vector>
  </HeadingPairs>
  <TitlesOfParts>
    <vt:vector size="12" baseType="lpstr">
      <vt:lpstr>Mall CeHIS</vt:lpstr>
      <vt:lpstr>Anpassad formgivning</vt:lpstr>
      <vt:lpstr>Illustrationer till tjänstedomän clinicalprocess:healthcond:description</vt:lpstr>
      <vt:lpstr>Revisioner</vt:lpstr>
      <vt:lpstr>Professionens direktåtkomst inom sammanhållen journalföring</vt:lpstr>
      <vt:lpstr>Patientens direktåtkomst</vt:lpstr>
      <vt:lpstr>Sökning filtrerad på vårdkontakt</vt:lpstr>
      <vt:lpstr>Nationella konsumenter och regional producent-anslutning</vt:lpstr>
      <vt:lpstr>Regionala konsumenter och regional producent-anslutning</vt:lpstr>
      <vt:lpstr>Nationell adressering</vt:lpstr>
      <vt:lpstr>Regional adressering</vt:lpstr>
      <vt:lpstr>Nationell adressering vid sökning i specifikt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 Kumlien</dc:creator>
  <cp:lastModifiedBy>Johan Eltes</cp:lastModifiedBy>
  <cp:revision>324</cp:revision>
  <cp:lastPrinted>2012-04-05T13:04:36Z</cp:lastPrinted>
  <dcterms:created xsi:type="dcterms:W3CDTF">2012-04-05T13:03:51Z</dcterms:created>
  <dcterms:modified xsi:type="dcterms:W3CDTF">2013-10-21T21:10:10Z</dcterms:modified>
</cp:coreProperties>
</file>