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5/11/2009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5/11/2009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5/11/2009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5/11/2009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5/11/2009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5/11/2009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5/11/2009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5/11/2009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5/11/2009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5/11/2009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5/11/2009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F993-ECBB-4568-B8C5-207C01070BCF}" type="datetimeFigureOut">
              <a:rPr lang="en-US" smtClean="0"/>
              <a:pPr/>
              <a:t>5/11/2009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s-i.org/deliverables/matrix.aspx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/>
          <p:cNvGraphicFramePr>
            <a:graphicFrameLocks noGrp="1"/>
          </p:cNvGraphicFramePr>
          <p:nvPr/>
        </p:nvGraphicFramePr>
        <p:xfrm>
          <a:off x="228600" y="914400"/>
          <a:ext cx="8686800" cy="619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905000"/>
                <a:gridCol w="1981200"/>
                <a:gridCol w="2590800"/>
              </a:tblGrid>
              <a:tr h="431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Funktonalitet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RIV TA Profil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WS-I Profil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Centrala Specifikationer</a:t>
                      </a:r>
                      <a:endParaRPr lang="en-US" dirty="0"/>
                    </a:p>
                  </a:txBody>
                  <a:tcPr/>
                </a:tc>
              </a:tr>
              <a:tr h="12319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Grundläggande </a:t>
                      </a:r>
                      <a:r>
                        <a:rPr lang="sv-SE" sz="1800" dirty="0" err="1" smtClean="0"/>
                        <a:t>interoperabilitet</a:t>
                      </a:r>
                      <a:endParaRPr lang="sv-SE" sz="18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Protokoll baserad </a:t>
                      </a:r>
                      <a:br>
                        <a:rPr lang="sv-SE" sz="1800" dirty="0" smtClean="0"/>
                      </a:br>
                      <a:r>
                        <a:rPr lang="sv-SE" sz="1800" dirty="0" smtClean="0"/>
                        <a:t>säkerhet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Basic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v2.0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Basic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baseline="0" dirty="0" smtClean="0"/>
                        <a:t> v1.1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Simple SOAP </a:t>
                      </a:r>
                      <a:r>
                        <a:rPr lang="sv-SE" dirty="0" err="1" smtClean="0"/>
                        <a:t>Binding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HTTP/HTTPS v1.1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SOAP v1.1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WSDL v1.1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XML</a:t>
                      </a:r>
                      <a:r>
                        <a:rPr lang="sv-SE" baseline="0" dirty="0" smtClean="0"/>
                        <a:t> v1.0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baseline="0" dirty="0" smtClean="0"/>
                        <a:t> XML Schema</a:t>
                      </a:r>
                      <a:endParaRPr lang="en-US" dirty="0"/>
                    </a:p>
                  </a:txBody>
                  <a:tcPr/>
                </a:tc>
              </a:tr>
              <a:tr h="12319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PKI baserad säkerhet för kryptering och signering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Identifikation av användare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Policy baserad </a:t>
                      </a:r>
                      <a:br>
                        <a:rPr lang="sv-SE" sz="1800" dirty="0" smtClean="0"/>
                      </a:br>
                      <a:r>
                        <a:rPr lang="sv-SE" sz="1800" dirty="0" smtClean="0"/>
                        <a:t>konfiguration av säkerhet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Basic </a:t>
                      </a:r>
                      <a:r>
                        <a:rPr lang="sv-SE" dirty="0" err="1" smtClean="0"/>
                        <a:t>Security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Basic </a:t>
                      </a:r>
                      <a:r>
                        <a:rPr lang="sv-SE" dirty="0" err="1" smtClean="0"/>
                        <a:t>Security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Profile</a:t>
                      </a:r>
                      <a:r>
                        <a:rPr lang="sv-SE" baseline="0" dirty="0" smtClean="0"/>
                        <a:t> v1.0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err="1" smtClean="0"/>
                        <a:t>WS-Security</a:t>
                      </a:r>
                      <a:r>
                        <a:rPr lang="sv-SE" dirty="0" smtClean="0"/>
                        <a:t> 1.0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X.509 Token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Profile</a:t>
                      </a:r>
                      <a:endParaRPr lang="sv-SE" baseline="0" dirty="0" smtClean="0"/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sv-SE" baseline="0" dirty="0" smtClean="0"/>
                        <a:t>SAML </a:t>
                      </a:r>
                      <a:r>
                        <a:rPr lang="sv-SE" dirty="0" smtClean="0"/>
                        <a:t>Token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Profile</a:t>
                      </a:r>
                      <a:endParaRPr lang="sv-S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XML </a:t>
                      </a:r>
                      <a:r>
                        <a:rPr lang="sv-SE" dirty="0" err="1" smtClean="0"/>
                        <a:t>Signature</a:t>
                      </a:r>
                      <a:endParaRPr lang="sv-S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baseline="0" dirty="0" smtClean="0"/>
                        <a:t> XML </a:t>
                      </a:r>
                      <a:r>
                        <a:rPr lang="sv-SE" baseline="0" dirty="0" err="1" smtClean="0"/>
                        <a:t>Encryption</a:t>
                      </a:r>
                      <a:endParaRPr lang="sv-SE" baseline="0" dirty="0" smtClean="0"/>
                    </a:p>
                  </a:txBody>
                  <a:tcPr/>
                </a:tc>
              </a:tr>
              <a:tr h="12319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Hantering av</a:t>
                      </a:r>
                      <a:r>
                        <a:rPr lang="sv-SE" sz="1800" baseline="0" dirty="0" smtClean="0"/>
                        <a:t> </a:t>
                      </a:r>
                      <a:r>
                        <a:rPr lang="sv-SE" sz="1800" dirty="0" smtClean="0"/>
                        <a:t>nycklar för PKI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Prestanda-optimeringar för säker</a:t>
                      </a:r>
                      <a:r>
                        <a:rPr lang="sv-SE" sz="1800" baseline="0" dirty="0" smtClean="0"/>
                        <a:t> </a:t>
                      </a:r>
                      <a:r>
                        <a:rPr lang="sv-SE" sz="1800" dirty="0" smtClean="0"/>
                        <a:t>konversation</a:t>
                      </a:r>
                      <a:endParaRPr lang="en-US" sz="18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Pålitlig leverans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Reliable </a:t>
                      </a:r>
                      <a:r>
                        <a:rPr lang="sv-SE" dirty="0" err="1" smtClean="0"/>
                        <a:t>Secure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dirty="0" smtClean="0"/>
                        <a:t> Reliable </a:t>
                      </a:r>
                      <a:r>
                        <a:rPr lang="sv-SE" dirty="0" err="1" smtClean="0"/>
                        <a:t>Secure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v1.0 (DRAFT)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err="1" smtClean="0"/>
                        <a:t>WS-Trust</a:t>
                      </a:r>
                      <a:r>
                        <a:rPr lang="sv-SE" dirty="0" smtClean="0"/>
                        <a:t>  v1.3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err="1" smtClean="0"/>
                        <a:t>WS-Secure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Conversation</a:t>
                      </a:r>
                      <a:r>
                        <a:rPr lang="sv-SE" dirty="0" smtClean="0"/>
                        <a:t> v1.3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err="1" smtClean="0"/>
                        <a:t>WS-Reliable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Messaging</a:t>
                      </a:r>
                      <a:r>
                        <a:rPr lang="sv-SE" dirty="0" smtClean="0"/>
                        <a:t> v1.1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ktangel 2"/>
          <p:cNvSpPr/>
          <p:nvPr/>
        </p:nvSpPr>
        <p:spPr>
          <a:xfrm>
            <a:off x="304800" y="457200"/>
            <a:ext cx="5854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Källa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WS-I: </a:t>
            </a:r>
            <a:r>
              <a:rPr lang="en-US" dirty="0" smtClean="0">
                <a:hlinkClick r:id="rId2"/>
              </a:rPr>
              <a:t>http://www.ws-i.org/deliverables/matrix.aspx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4"/>
          <p:cNvGrpSpPr>
            <a:grpSpLocks/>
          </p:cNvGrpSpPr>
          <p:nvPr/>
        </p:nvGrpSpPr>
        <p:grpSpPr bwMode="auto">
          <a:xfrm>
            <a:off x="414338" y="1257315"/>
            <a:ext cx="8501062" cy="5143485"/>
            <a:chOff x="414338" y="1257300"/>
            <a:chExt cx="8501086" cy="5143500"/>
          </a:xfrm>
        </p:grpSpPr>
        <p:cxnSp>
          <p:nvCxnSpPr>
            <p:cNvPr id="5" name="Rak 4"/>
            <p:cNvCxnSpPr/>
            <p:nvPr/>
          </p:nvCxnSpPr>
          <p:spPr bwMode="auto">
            <a:xfrm flipV="1">
              <a:off x="414338" y="2428863"/>
              <a:ext cx="8229623" cy="7143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ak 5"/>
            <p:cNvCxnSpPr/>
            <p:nvPr/>
          </p:nvCxnSpPr>
          <p:spPr bwMode="auto">
            <a:xfrm flipV="1">
              <a:off x="414338" y="5072059"/>
              <a:ext cx="8229623" cy="71437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textruta 6"/>
            <p:cNvSpPr txBox="1">
              <a:spLocks noChangeArrowheads="1"/>
            </p:cNvSpPr>
            <p:nvPr/>
          </p:nvSpPr>
          <p:spPr bwMode="auto">
            <a:xfrm>
              <a:off x="457172" y="1500168"/>
              <a:ext cx="160524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 dirty="0" err="1">
                  <a:latin typeface="Calibri" pitchFamily="34" charset="0"/>
                </a:rPr>
                <a:t>Tjänsteinteraktion</a:t>
              </a:r>
              <a:endParaRPr lang="en-US" sz="1200" i="1" dirty="0">
                <a:latin typeface="Calibri" pitchFamily="34" charset="0"/>
              </a:endParaRPr>
            </a:p>
            <a:p>
              <a:endParaRPr lang="en-US" sz="1200" i="1" dirty="0">
                <a:latin typeface="Calibri" pitchFamily="34" charset="0"/>
              </a:endParaRPr>
            </a:p>
            <a:p>
              <a:r>
                <a:rPr lang="en-US" sz="1200" i="1" dirty="0" err="1">
                  <a:latin typeface="Calibri" pitchFamily="34" charset="0"/>
                </a:rPr>
                <a:t>Teknisk</a:t>
              </a:r>
              <a:r>
                <a:rPr lang="en-US" sz="1200" i="1" dirty="0">
                  <a:latin typeface="Calibri" pitchFamily="34" charset="0"/>
                </a:rPr>
                <a:t> form: </a:t>
              </a:r>
              <a:r>
                <a:rPr lang="en-US" sz="1200" i="1" dirty="0" err="1">
                  <a:latin typeface="Calibri" pitchFamily="34" charset="0"/>
                </a:rPr>
                <a:t>wsdl-fil</a:t>
              </a:r>
              <a:endParaRPr lang="en-US" sz="1200" i="1" dirty="0">
                <a:latin typeface="Calibri" pitchFamily="34" charset="0"/>
              </a:endParaRPr>
            </a:p>
          </p:txBody>
        </p:sp>
        <p:cxnSp>
          <p:nvCxnSpPr>
            <p:cNvPr id="8" name="Rak 7"/>
            <p:cNvCxnSpPr/>
            <p:nvPr/>
          </p:nvCxnSpPr>
          <p:spPr bwMode="auto">
            <a:xfrm flipV="1">
              <a:off x="414338" y="3857618"/>
              <a:ext cx="8229623" cy="7143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5" name="textruta 8"/>
            <p:cNvSpPr txBox="1">
              <a:spLocks noChangeArrowheads="1"/>
            </p:cNvSpPr>
            <p:nvPr/>
          </p:nvSpPr>
          <p:spPr bwMode="auto">
            <a:xfrm>
              <a:off x="428568" y="2571738"/>
              <a:ext cx="210185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latin typeface="Calibri" pitchFamily="34" charset="0"/>
                </a:rPr>
                <a:t>Tjänstekontrakt</a:t>
              </a:r>
            </a:p>
            <a:p>
              <a:endParaRPr lang="en-US" sz="1200" i="1">
                <a:latin typeface="Calibri" pitchFamily="34" charset="0"/>
              </a:endParaRPr>
            </a:p>
            <a:p>
              <a:r>
                <a:rPr lang="en-US" sz="1200" i="1">
                  <a:latin typeface="Calibri" pitchFamily="34" charset="0"/>
                </a:rPr>
                <a:t>Teknisk form: </a:t>
              </a:r>
            </a:p>
            <a:p>
              <a:r>
                <a:rPr lang="en-US" sz="1200" i="1">
                  <a:latin typeface="Calibri" pitchFamily="34" charset="0"/>
                </a:rPr>
                <a:t>	Tjänsteschema (xsd)</a:t>
              </a:r>
            </a:p>
            <a:p>
              <a:r>
                <a:rPr lang="en-US" sz="1200" i="1">
                  <a:latin typeface="Calibri" pitchFamily="34" charset="0"/>
                </a:rPr>
                <a:t>	Ett per porttyp i wsdl</a:t>
              </a:r>
            </a:p>
          </p:txBody>
        </p:sp>
        <p:sp>
          <p:nvSpPr>
            <p:cNvPr id="2056" name="textruta 9"/>
            <p:cNvSpPr txBox="1">
              <a:spLocks noChangeArrowheads="1"/>
            </p:cNvSpPr>
            <p:nvPr/>
          </p:nvSpPr>
          <p:spPr bwMode="auto">
            <a:xfrm>
              <a:off x="457172" y="4000498"/>
              <a:ext cx="2629381" cy="1200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 dirty="0">
                  <a:latin typeface="Calibri" pitchFamily="34" charset="0"/>
                </a:rPr>
                <a:t>Operation </a:t>
              </a:r>
              <a:r>
                <a:rPr lang="en-US" sz="1200" i="1" dirty="0" err="1">
                  <a:latin typeface="Calibri" pitchFamily="34" charset="0"/>
                </a:rPr>
                <a:t>i</a:t>
              </a:r>
              <a:r>
                <a:rPr lang="en-US" sz="1200" i="1" dirty="0">
                  <a:latin typeface="Calibri" pitchFamily="34" charset="0"/>
                </a:rPr>
                <a:t> </a:t>
              </a:r>
              <a:r>
                <a:rPr lang="en-US" sz="1200" i="1" dirty="0" err="1">
                  <a:latin typeface="Calibri" pitchFamily="34" charset="0"/>
                </a:rPr>
                <a:t>Tjänstekontrakt</a:t>
              </a:r>
              <a:endParaRPr lang="en-US" sz="1200" i="1" dirty="0">
                <a:latin typeface="Calibri" pitchFamily="34" charset="0"/>
              </a:endParaRPr>
            </a:p>
            <a:p>
              <a:endParaRPr lang="en-US" sz="1200" i="1" dirty="0">
                <a:latin typeface="Calibri" pitchFamily="34" charset="0"/>
              </a:endParaRPr>
            </a:p>
            <a:p>
              <a:r>
                <a:rPr lang="en-US" sz="1200" i="1" dirty="0" err="1">
                  <a:latin typeface="Calibri" pitchFamily="34" charset="0"/>
                </a:rPr>
                <a:t>Teknisk</a:t>
              </a:r>
              <a:r>
                <a:rPr lang="en-US" sz="1200" i="1" dirty="0">
                  <a:latin typeface="Calibri" pitchFamily="34" charset="0"/>
                </a:rPr>
                <a:t> form: </a:t>
              </a:r>
            </a:p>
            <a:p>
              <a:r>
                <a:rPr lang="en-US" sz="1200" i="1" dirty="0">
                  <a:latin typeface="Calibri" pitchFamily="34" charset="0"/>
                </a:rPr>
                <a:t>	In- </a:t>
              </a:r>
              <a:r>
                <a:rPr lang="en-US" sz="1200" i="1" dirty="0" err="1">
                  <a:latin typeface="Calibri" pitchFamily="34" charset="0"/>
                </a:rPr>
                <a:t>och</a:t>
              </a:r>
              <a:r>
                <a:rPr lang="en-US" sz="1200" i="1" dirty="0">
                  <a:latin typeface="Calibri" pitchFamily="34" charset="0"/>
                </a:rPr>
                <a:t> </a:t>
              </a:r>
              <a:r>
                <a:rPr lang="en-US" sz="1200" i="1" dirty="0" err="1">
                  <a:latin typeface="Calibri" pitchFamily="34" charset="0"/>
                </a:rPr>
                <a:t>ut</a:t>
              </a:r>
              <a:r>
                <a:rPr lang="en-US" sz="1200" i="1" dirty="0">
                  <a:latin typeface="Calibri" pitchFamily="34" charset="0"/>
                </a:rPr>
                <a:t>-element </a:t>
              </a:r>
              <a:r>
                <a:rPr lang="en-US" sz="1200" i="1" dirty="0" err="1">
                  <a:latin typeface="Calibri" pitchFamily="34" charset="0"/>
                </a:rPr>
                <a:t>i</a:t>
              </a:r>
              <a:r>
                <a:rPr lang="en-US" sz="1200" i="1" dirty="0">
                  <a:latin typeface="Calibri" pitchFamily="34" charset="0"/>
                </a:rPr>
                <a:t> </a:t>
              </a:r>
            </a:p>
            <a:p>
              <a:r>
                <a:rPr lang="en-US" sz="1200" i="1" dirty="0">
                  <a:latin typeface="Calibri" pitchFamily="34" charset="0"/>
                </a:rPr>
                <a:t>	</a:t>
              </a:r>
              <a:r>
                <a:rPr lang="en-US" sz="1200" i="1" dirty="0" err="1">
                  <a:latin typeface="Calibri" pitchFamily="34" charset="0"/>
                </a:rPr>
                <a:t>Tjänsteschema</a:t>
              </a:r>
              <a:r>
                <a:rPr lang="en-US" sz="1200" i="1" dirty="0">
                  <a:latin typeface="Calibri" pitchFamily="34" charset="0"/>
                </a:rPr>
                <a:t> (</a:t>
              </a:r>
              <a:r>
                <a:rPr lang="en-US" sz="1200" i="1" dirty="0" err="1">
                  <a:latin typeface="Calibri" pitchFamily="34" charset="0"/>
                </a:rPr>
                <a:t>xsd</a:t>
              </a:r>
              <a:r>
                <a:rPr lang="en-US" sz="1200" i="1" dirty="0" smtClean="0">
                  <a:latin typeface="Calibri" pitchFamily="34" charset="0"/>
                </a:rPr>
                <a:t>)</a:t>
              </a:r>
            </a:p>
            <a:p>
              <a:r>
                <a:rPr lang="sv-SE" sz="1200" i="1" dirty="0" smtClean="0">
                  <a:latin typeface="Calibri" pitchFamily="34" charset="0"/>
                </a:rPr>
                <a:t>	</a:t>
              </a:r>
              <a:r>
                <a:rPr lang="sv-SE" sz="1200" i="1" dirty="0" err="1" smtClean="0">
                  <a:latin typeface="Calibri" pitchFamily="34" charset="0"/>
                </a:rPr>
                <a:t>Message</a:t>
              </a:r>
              <a:r>
                <a:rPr lang="sv-SE" sz="1200" i="1" dirty="0" smtClean="0">
                  <a:latin typeface="Calibri" pitchFamily="34" charset="0"/>
                </a:rPr>
                <a:t> element i </a:t>
              </a:r>
              <a:r>
                <a:rPr lang="sv-SE" sz="1200" i="1" dirty="0" err="1" smtClean="0">
                  <a:latin typeface="Calibri" pitchFamily="34" charset="0"/>
                </a:rPr>
                <a:t>wsdl</a:t>
              </a:r>
              <a:endParaRPr lang="en-US" sz="1200" i="1" dirty="0">
                <a:latin typeface="Calibri" pitchFamily="34" charset="0"/>
              </a:endParaRPr>
            </a:p>
          </p:txBody>
        </p:sp>
        <p:sp>
          <p:nvSpPr>
            <p:cNvPr id="2057" name="textruta 10"/>
            <p:cNvSpPr txBox="1">
              <a:spLocks noChangeArrowheads="1"/>
            </p:cNvSpPr>
            <p:nvPr/>
          </p:nvSpPr>
          <p:spPr bwMode="auto">
            <a:xfrm>
              <a:off x="428568" y="5214944"/>
              <a:ext cx="3555589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latin typeface="Calibri" pitchFamily="34" charset="0"/>
                </a:rPr>
                <a:t>Meddelandetyp</a:t>
              </a:r>
            </a:p>
            <a:p>
              <a:r>
                <a:rPr lang="en-US" sz="1200" i="1">
                  <a:latin typeface="Calibri" pitchFamily="34" charset="0"/>
                </a:rPr>
                <a:t>	</a:t>
              </a:r>
            </a:p>
            <a:p>
              <a:r>
                <a:rPr lang="en-US" sz="1200" i="1">
                  <a:latin typeface="Calibri" pitchFamily="34" charset="0"/>
                </a:rPr>
                <a:t>Teknisk form: </a:t>
              </a:r>
            </a:p>
            <a:p>
              <a:r>
                <a:rPr lang="en-US" sz="1200" i="1">
                  <a:latin typeface="Calibri" pitchFamily="34" charset="0"/>
                </a:rPr>
                <a:t>	Typ i Meddelande-schema (xsd) från VTIM</a:t>
              </a:r>
            </a:p>
            <a:p>
              <a:endParaRPr lang="en-US" sz="1200" i="1">
                <a:latin typeface="Calibri" pitchFamily="34" charset="0"/>
              </a:endParaRPr>
            </a:p>
          </p:txBody>
        </p:sp>
        <p:pic>
          <p:nvPicPr>
            <p:cNvPr id="2058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90840" y="1257300"/>
              <a:ext cx="5810250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Vikt hörn 12"/>
            <p:cNvSpPr/>
            <p:nvPr/>
          </p:nvSpPr>
          <p:spPr>
            <a:xfrm>
              <a:off x="8001021" y="1285860"/>
              <a:ext cx="914403" cy="914403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Anvisning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Teknisk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Profil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</a:t>
              </a:r>
              <a:r>
                <a:rPr lang="en-US" sz="1200" dirty="0" err="1">
                  <a:solidFill>
                    <a:schemeClr val="tx1"/>
                  </a:solidFill>
                </a:rPr>
                <a:t>flera</a:t>
              </a:r>
              <a:r>
                <a:rPr lang="en-US" sz="12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14" name="Vikt hörn 13"/>
            <p:cNvSpPr/>
            <p:nvPr/>
          </p:nvSpPr>
          <p:spPr>
            <a:xfrm>
              <a:off x="8001021" y="2714614"/>
              <a:ext cx="914403" cy="914403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Anvisning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Tjänste</a:t>
              </a:r>
              <a:r>
                <a:rPr lang="en-US" sz="1200" dirty="0">
                  <a:solidFill>
                    <a:schemeClr val="tx1"/>
                  </a:solidFill>
                </a:rPr>
                <a:t>-schema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(1)</a:t>
              </a:r>
            </a:p>
          </p:txBody>
        </p:sp>
      </p:grpSp>
      <p:sp>
        <p:nvSpPr>
          <p:cNvPr id="15" name="textruta 6"/>
          <p:cNvSpPr txBox="1">
            <a:spLocks noChangeArrowheads="1"/>
          </p:cNvSpPr>
          <p:nvPr/>
        </p:nvSpPr>
        <p:spPr bwMode="auto">
          <a:xfrm>
            <a:off x="5181600" y="1371600"/>
            <a:ext cx="15568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i="1" dirty="0" smtClean="0">
                <a:latin typeface="Calibri" pitchFamily="34" charset="0"/>
              </a:rPr>
              <a:t>EN PER INTERAKTION</a:t>
            </a:r>
            <a:endParaRPr lang="en-US" sz="1200" b="1" i="1" dirty="0">
              <a:latin typeface="Calibri" pitchFamily="34" charset="0"/>
            </a:endParaRPr>
          </a:p>
        </p:txBody>
      </p:sp>
      <p:sp>
        <p:nvSpPr>
          <p:cNvPr id="16" name="textruta 6"/>
          <p:cNvSpPr txBox="1">
            <a:spLocks noChangeArrowheads="1"/>
          </p:cNvSpPr>
          <p:nvPr/>
        </p:nvSpPr>
        <p:spPr bwMode="auto">
          <a:xfrm>
            <a:off x="5943600" y="2438400"/>
            <a:ext cx="11437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i="1" dirty="0" smtClean="0">
                <a:latin typeface="Calibri" pitchFamily="34" charset="0"/>
              </a:rPr>
              <a:t>EN PER ROLL!!!</a:t>
            </a:r>
            <a:endParaRPr lang="en-US" sz="1200" b="1" i="1" dirty="0">
              <a:latin typeface="Calibri" pitchFamily="34" charset="0"/>
            </a:endParaRPr>
          </a:p>
        </p:txBody>
      </p:sp>
      <p:sp>
        <p:nvSpPr>
          <p:cNvPr id="17" name="textruta 6"/>
          <p:cNvSpPr txBox="1">
            <a:spLocks noChangeArrowheads="1"/>
          </p:cNvSpPr>
          <p:nvPr/>
        </p:nvSpPr>
        <p:spPr bwMode="auto">
          <a:xfrm>
            <a:off x="148076" y="381000"/>
            <a:ext cx="89959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i="1" dirty="0" smtClean="0">
                <a:latin typeface="Calibri" pitchFamily="34" charset="0"/>
              </a:rPr>
              <a:t>TRANFORMARING FRÅN LOGISK TJÄSNTEINTERANKTIONBESKRIVNING TILL  TEKINSK FORM OCH ANVISNIGNAR FÖR TRANSFORMERINGEN</a:t>
            </a:r>
            <a:endParaRPr lang="en-US" sz="1200" b="1" i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ikt hörn 6"/>
          <p:cNvSpPr/>
          <p:nvPr/>
        </p:nvSpPr>
        <p:spPr bwMode="auto">
          <a:xfrm>
            <a:off x="7391400" y="3657600"/>
            <a:ext cx="1066800" cy="9144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RIV </a:t>
            </a:r>
            <a:r>
              <a:rPr lang="sv-SE" sz="1200" dirty="0" smtClean="0">
                <a:solidFill>
                  <a:schemeClr val="tx1"/>
                </a:solidFill>
              </a:rPr>
              <a:t>Teknisk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a</a:t>
            </a:r>
            <a:r>
              <a:rPr lang="en-US" sz="1200" dirty="0" err="1" smtClean="0">
                <a:solidFill>
                  <a:schemeClr val="tx1"/>
                </a:solidFill>
              </a:rPr>
              <a:t>nvisning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Tjänste</a:t>
            </a:r>
            <a:r>
              <a:rPr lang="en-US" sz="1200" dirty="0" smtClean="0">
                <a:solidFill>
                  <a:schemeClr val="tx1"/>
                </a:solidFill>
              </a:rPr>
              <a:t>-schema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Vikt hörn 7"/>
          <p:cNvSpPr/>
          <p:nvPr/>
        </p:nvSpPr>
        <p:spPr bwMode="auto">
          <a:xfrm>
            <a:off x="7391400" y="4953000"/>
            <a:ext cx="1066800" cy="8382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RIV </a:t>
            </a:r>
            <a:r>
              <a:rPr lang="sv-SE" sz="1200" dirty="0" err="1" smtClean="0">
                <a:solidFill>
                  <a:schemeClr val="tx1"/>
                </a:solidFill>
              </a:rPr>
              <a:t>Metod-a</a:t>
            </a:r>
            <a:r>
              <a:rPr lang="en-US" sz="1200" dirty="0" err="1" smtClean="0">
                <a:solidFill>
                  <a:schemeClr val="tx1"/>
                </a:solidFill>
              </a:rPr>
              <a:t>nvisningar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Vikt hörn 16"/>
          <p:cNvSpPr/>
          <p:nvPr/>
        </p:nvSpPr>
        <p:spPr bwMode="auto">
          <a:xfrm>
            <a:off x="7696200" y="1371600"/>
            <a:ext cx="990600" cy="12192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Vikt hörn 15"/>
          <p:cNvSpPr/>
          <p:nvPr/>
        </p:nvSpPr>
        <p:spPr bwMode="auto">
          <a:xfrm>
            <a:off x="7543800" y="1219200"/>
            <a:ext cx="990600" cy="12192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Vikt hörn 5"/>
          <p:cNvSpPr/>
          <p:nvPr/>
        </p:nvSpPr>
        <p:spPr bwMode="auto">
          <a:xfrm>
            <a:off x="7391400" y="1066800"/>
            <a:ext cx="990600" cy="12192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RIV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Teknisk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anvisning</a:t>
            </a:r>
            <a:endParaRPr lang="en-US" sz="12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Profil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n.n</a:t>
            </a:r>
            <a:endParaRPr lang="en-US" sz="12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(en </a:t>
            </a:r>
            <a:r>
              <a:rPr lang="en-US" sz="1200" dirty="0" err="1" smtClean="0">
                <a:solidFill>
                  <a:schemeClr val="tx1"/>
                </a:solidFill>
              </a:rPr>
              <a:t>av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flera</a:t>
            </a:r>
            <a:r>
              <a:rPr lang="en-US" sz="12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2" name="textruta 6"/>
          <p:cNvSpPr txBox="1">
            <a:spLocks noChangeArrowheads="1"/>
          </p:cNvSpPr>
          <p:nvPr/>
        </p:nvSpPr>
        <p:spPr bwMode="auto">
          <a:xfrm>
            <a:off x="304800" y="228600"/>
            <a:ext cx="3069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latin typeface="Calibri" pitchFamily="34" charset="0"/>
              </a:rPr>
              <a:t>Tjänsteinteraktionstyp</a:t>
            </a:r>
            <a:r>
              <a:rPr lang="en-US" sz="1600" b="1" dirty="0" smtClean="0">
                <a:latin typeface="Calibri" pitchFamily="34" charset="0"/>
              </a:rPr>
              <a:t>: </a:t>
            </a:r>
            <a:r>
              <a:rPr lang="en-US" sz="1600" b="1" dirty="0" err="1" smtClean="0">
                <a:latin typeface="Calibri" pitchFamily="34" charset="0"/>
              </a:rPr>
              <a:t>Fråga-svar</a:t>
            </a:r>
            <a:endParaRPr lang="en-US" sz="1600" b="1" dirty="0" smtClean="0">
              <a:latin typeface="Calibri" pitchFamily="34" charset="0"/>
            </a:endParaRPr>
          </a:p>
        </p:txBody>
      </p:sp>
      <p:cxnSp>
        <p:nvCxnSpPr>
          <p:cNvPr id="9" name="Rak 8"/>
          <p:cNvCxnSpPr/>
          <p:nvPr/>
        </p:nvCxnSpPr>
        <p:spPr bwMode="auto">
          <a:xfrm>
            <a:off x="381000" y="1828800"/>
            <a:ext cx="6858000" cy="1588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9"/>
          <p:cNvCxnSpPr/>
          <p:nvPr/>
        </p:nvCxnSpPr>
        <p:spPr bwMode="auto">
          <a:xfrm flipV="1">
            <a:off x="381000" y="3352800"/>
            <a:ext cx="8229600" cy="0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 bwMode="auto">
          <a:xfrm flipV="1">
            <a:off x="381000" y="4800600"/>
            <a:ext cx="8229600" cy="0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ruta 6"/>
          <p:cNvSpPr txBox="1">
            <a:spLocks noChangeArrowheads="1"/>
          </p:cNvSpPr>
          <p:nvPr/>
        </p:nvSpPr>
        <p:spPr bwMode="auto">
          <a:xfrm>
            <a:off x="381000" y="1143000"/>
            <a:ext cx="17214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</a:rPr>
              <a:t>Tjänsteinteraktion</a:t>
            </a:r>
            <a:endParaRPr lang="en-US" sz="1400" b="1" dirty="0" smtClean="0">
              <a:latin typeface="Calibri" pitchFamily="34" charset="0"/>
            </a:endParaRPr>
          </a:p>
          <a:p>
            <a:r>
              <a:rPr lang="sv-SE" sz="1400" dirty="0" smtClean="0">
                <a:latin typeface="Calibri" pitchFamily="34" charset="0"/>
              </a:rPr>
              <a:t>Teknisk form: </a:t>
            </a:r>
            <a:r>
              <a:rPr lang="sv-SE" sz="1400" dirty="0" err="1" smtClean="0">
                <a:latin typeface="Calibri" pitchFamily="34" charset="0"/>
              </a:rPr>
              <a:t>wsdl-fil</a:t>
            </a: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9" name="textruta 6"/>
          <p:cNvSpPr txBox="1">
            <a:spLocks noChangeArrowheads="1"/>
          </p:cNvSpPr>
          <p:nvPr/>
        </p:nvSpPr>
        <p:spPr bwMode="auto">
          <a:xfrm>
            <a:off x="381000" y="2286000"/>
            <a:ext cx="172143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</a:rPr>
              <a:t>Operationer</a:t>
            </a:r>
            <a:r>
              <a:rPr lang="en-US" sz="1400" b="1" dirty="0" smtClean="0">
                <a:latin typeface="Calibri" pitchFamily="34" charset="0"/>
              </a:rPr>
              <a:t> </a:t>
            </a:r>
            <a:r>
              <a:rPr lang="en-US" sz="1400" b="1" dirty="0" err="1" smtClean="0">
                <a:latin typeface="Calibri" pitchFamily="34" charset="0"/>
              </a:rPr>
              <a:t>i</a:t>
            </a:r>
            <a:r>
              <a:rPr lang="en-US" sz="1400" b="1" dirty="0" smtClean="0">
                <a:latin typeface="Calibri" pitchFamily="34" charset="0"/>
              </a:rPr>
              <a:t> </a:t>
            </a:r>
          </a:p>
          <a:p>
            <a:r>
              <a:rPr lang="en-US" sz="1400" b="1" dirty="0" err="1" smtClean="0">
                <a:latin typeface="Calibri" pitchFamily="34" charset="0"/>
              </a:rPr>
              <a:t>tjänstekontrakt</a:t>
            </a:r>
            <a:endParaRPr lang="en-US" sz="1400" b="1" dirty="0" smtClean="0">
              <a:latin typeface="Calibri" pitchFamily="34" charset="0"/>
            </a:endParaRPr>
          </a:p>
          <a:p>
            <a:r>
              <a:rPr lang="sv-SE" sz="1400" dirty="0" smtClean="0">
                <a:latin typeface="Calibri" pitchFamily="34" charset="0"/>
              </a:rPr>
              <a:t>Teknisk form: </a:t>
            </a:r>
            <a:r>
              <a:rPr lang="sv-SE" sz="1400" dirty="0" err="1" smtClean="0">
                <a:latin typeface="Calibri" pitchFamily="34" charset="0"/>
              </a:rPr>
              <a:t>wsdl-fil</a:t>
            </a: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20" name="textruta 6"/>
          <p:cNvSpPr txBox="1">
            <a:spLocks noChangeArrowheads="1"/>
          </p:cNvSpPr>
          <p:nvPr/>
        </p:nvSpPr>
        <p:spPr bwMode="auto">
          <a:xfrm>
            <a:off x="457200" y="3478649"/>
            <a:ext cx="167071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</a:rPr>
              <a:t>Parametrar</a:t>
            </a:r>
            <a:r>
              <a:rPr lang="en-US" sz="1400" b="1" dirty="0" smtClean="0">
                <a:latin typeface="Calibri" pitchFamily="34" charset="0"/>
              </a:rPr>
              <a:t> </a:t>
            </a:r>
            <a:r>
              <a:rPr lang="en-US" sz="1400" b="1" dirty="0" err="1" smtClean="0">
                <a:latin typeface="Calibri" pitchFamily="34" charset="0"/>
              </a:rPr>
              <a:t>och</a:t>
            </a:r>
            <a:r>
              <a:rPr lang="en-US" sz="1400" b="1" dirty="0" smtClean="0">
                <a:latin typeface="Calibri" pitchFamily="34" charset="0"/>
              </a:rPr>
              <a:t> </a:t>
            </a:r>
          </a:p>
          <a:p>
            <a:r>
              <a:rPr lang="en-US" sz="1400" b="1" dirty="0" err="1" smtClean="0">
                <a:latin typeface="Calibri" pitchFamily="34" charset="0"/>
              </a:rPr>
              <a:t>returvärden</a:t>
            </a:r>
            <a:r>
              <a:rPr lang="en-US" sz="1400" b="1" dirty="0" smtClean="0">
                <a:latin typeface="Calibri" pitchFamily="34" charset="0"/>
              </a:rPr>
              <a:t> </a:t>
            </a:r>
            <a:r>
              <a:rPr lang="en-US" sz="1400" b="1" dirty="0" err="1" smtClean="0">
                <a:latin typeface="Calibri" pitchFamily="34" charset="0"/>
              </a:rPr>
              <a:t>i</a:t>
            </a:r>
            <a:r>
              <a:rPr lang="en-US" sz="1400" b="1" dirty="0" smtClean="0">
                <a:latin typeface="Calibri" pitchFamily="34" charset="0"/>
              </a:rPr>
              <a:t> </a:t>
            </a:r>
          </a:p>
          <a:p>
            <a:r>
              <a:rPr lang="en-US" sz="1400" b="1" dirty="0" err="1" smtClean="0">
                <a:latin typeface="Calibri" pitchFamily="34" charset="0"/>
              </a:rPr>
              <a:t>t</a:t>
            </a:r>
            <a:r>
              <a:rPr lang="en-US" sz="1400" b="1" dirty="0" err="1" smtClean="0">
                <a:latin typeface="Calibri" pitchFamily="34" charset="0"/>
              </a:rPr>
              <a:t>jänstekontrakt</a:t>
            </a:r>
            <a:endParaRPr lang="en-US" sz="1400" b="1" dirty="0" smtClean="0">
              <a:latin typeface="Calibri" pitchFamily="34" charset="0"/>
            </a:endParaRPr>
          </a:p>
          <a:p>
            <a:r>
              <a:rPr lang="sv-SE" sz="1400" dirty="0" smtClean="0">
                <a:latin typeface="Calibri" pitchFamily="34" charset="0"/>
              </a:rPr>
              <a:t>Teknisk form:  </a:t>
            </a:r>
            <a:r>
              <a:rPr lang="sv-SE" sz="1400" dirty="0" err="1" smtClean="0">
                <a:latin typeface="Calibri" pitchFamily="34" charset="0"/>
              </a:rPr>
              <a:t>xsd-fil</a:t>
            </a:r>
            <a:r>
              <a:rPr lang="sv-SE" sz="1400" dirty="0" smtClean="0">
                <a:latin typeface="Calibri" pitchFamily="34" charset="0"/>
              </a:rPr>
              <a:t/>
            </a:r>
            <a:br>
              <a:rPr lang="sv-SE" sz="1400" dirty="0" smtClean="0">
                <a:latin typeface="Calibri" pitchFamily="34" charset="0"/>
              </a:rPr>
            </a:br>
            <a:r>
              <a:rPr lang="sv-SE" sz="1400" dirty="0" smtClean="0">
                <a:latin typeface="Calibri" pitchFamily="34" charset="0"/>
              </a:rPr>
              <a:t>(tjänsteschema)</a:t>
            </a: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21" name="textruta 6"/>
          <p:cNvSpPr txBox="1">
            <a:spLocks noChangeArrowheads="1"/>
          </p:cNvSpPr>
          <p:nvPr/>
        </p:nvSpPr>
        <p:spPr bwMode="auto">
          <a:xfrm>
            <a:off x="457200" y="5029200"/>
            <a:ext cx="16707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RIV </a:t>
            </a:r>
            <a:r>
              <a:rPr lang="en-US" sz="1400" b="1" dirty="0" err="1" smtClean="0">
                <a:latin typeface="Calibri" pitchFamily="34" charset="0"/>
              </a:rPr>
              <a:t>m</a:t>
            </a:r>
            <a:r>
              <a:rPr lang="en-US" sz="1400" b="1" dirty="0" err="1" smtClean="0">
                <a:latin typeface="Calibri" pitchFamily="34" charset="0"/>
              </a:rPr>
              <a:t>eddelanden</a:t>
            </a:r>
            <a:endParaRPr lang="en-US" sz="1400" b="1" dirty="0" smtClean="0">
              <a:latin typeface="Calibri" pitchFamily="34" charset="0"/>
            </a:endParaRPr>
          </a:p>
          <a:p>
            <a:r>
              <a:rPr lang="sv-SE" sz="1400" dirty="0" smtClean="0">
                <a:latin typeface="Calibri" pitchFamily="34" charset="0"/>
              </a:rPr>
              <a:t>Teknisk </a:t>
            </a:r>
            <a:r>
              <a:rPr lang="sv-SE" sz="1400" dirty="0" smtClean="0">
                <a:latin typeface="Calibri" pitchFamily="34" charset="0"/>
              </a:rPr>
              <a:t>form:  </a:t>
            </a:r>
            <a:r>
              <a:rPr lang="sv-SE" sz="1400" dirty="0" err="1" smtClean="0">
                <a:latin typeface="Calibri" pitchFamily="34" charset="0"/>
              </a:rPr>
              <a:t>xsd-fil</a:t>
            </a:r>
            <a:endParaRPr lang="en-US" sz="1400" dirty="0" smtClean="0">
              <a:latin typeface="Calibri" pitchFamily="34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88" y="804863"/>
            <a:ext cx="500062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6"/>
          <p:cNvSpPr txBox="1">
            <a:spLocks noChangeArrowheads="1"/>
          </p:cNvSpPr>
          <p:nvPr/>
        </p:nvSpPr>
        <p:spPr bwMode="auto">
          <a:xfrm>
            <a:off x="304800" y="228600"/>
            <a:ext cx="40936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latin typeface="Calibri" pitchFamily="34" charset="0"/>
              </a:rPr>
              <a:t>Tjänsteinteraktionstyp</a:t>
            </a:r>
            <a:r>
              <a:rPr lang="en-US" sz="1600" b="1" dirty="0" smtClean="0">
                <a:latin typeface="Calibri" pitchFamily="34" charset="0"/>
              </a:rPr>
              <a:t>: </a:t>
            </a:r>
            <a:r>
              <a:rPr lang="en-US" sz="1600" b="1" dirty="0" err="1" smtClean="0">
                <a:latin typeface="Calibri" pitchFamily="34" charset="0"/>
              </a:rPr>
              <a:t>Informationsspridning</a:t>
            </a:r>
            <a:endParaRPr lang="en-US" sz="1600" b="1" dirty="0" smtClean="0">
              <a:latin typeface="Calibri" pitchFamily="34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533400"/>
            <a:ext cx="3962400" cy="593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Vikt hörn 10"/>
          <p:cNvSpPr/>
          <p:nvPr/>
        </p:nvSpPr>
        <p:spPr bwMode="auto">
          <a:xfrm>
            <a:off x="7391400" y="3657600"/>
            <a:ext cx="1066800" cy="9144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RIV </a:t>
            </a:r>
            <a:r>
              <a:rPr lang="sv-SE" sz="1200" dirty="0" smtClean="0">
                <a:solidFill>
                  <a:schemeClr val="tx1"/>
                </a:solidFill>
              </a:rPr>
              <a:t>Teknisk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a</a:t>
            </a:r>
            <a:r>
              <a:rPr lang="en-US" sz="1200" dirty="0" err="1" smtClean="0">
                <a:solidFill>
                  <a:schemeClr val="tx1"/>
                </a:solidFill>
              </a:rPr>
              <a:t>nvisning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Tjänste</a:t>
            </a:r>
            <a:r>
              <a:rPr lang="en-US" sz="1200" dirty="0" smtClean="0">
                <a:solidFill>
                  <a:schemeClr val="tx1"/>
                </a:solidFill>
              </a:rPr>
              <a:t>-schema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Vikt hörn 11"/>
          <p:cNvSpPr/>
          <p:nvPr/>
        </p:nvSpPr>
        <p:spPr bwMode="auto">
          <a:xfrm>
            <a:off x="7391400" y="4953000"/>
            <a:ext cx="1066800" cy="8382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RIV </a:t>
            </a:r>
            <a:r>
              <a:rPr lang="sv-SE" sz="1200" dirty="0" err="1" smtClean="0">
                <a:solidFill>
                  <a:schemeClr val="tx1"/>
                </a:solidFill>
              </a:rPr>
              <a:t>Metod-a</a:t>
            </a:r>
            <a:r>
              <a:rPr lang="en-US" sz="1200" dirty="0" err="1" smtClean="0">
                <a:solidFill>
                  <a:schemeClr val="tx1"/>
                </a:solidFill>
              </a:rPr>
              <a:t>nvisningar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Vikt hörn 12"/>
          <p:cNvSpPr/>
          <p:nvPr/>
        </p:nvSpPr>
        <p:spPr bwMode="auto">
          <a:xfrm>
            <a:off x="7696200" y="1371600"/>
            <a:ext cx="990600" cy="12192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Vikt hörn 13"/>
          <p:cNvSpPr/>
          <p:nvPr/>
        </p:nvSpPr>
        <p:spPr bwMode="auto">
          <a:xfrm>
            <a:off x="7543800" y="1219200"/>
            <a:ext cx="990600" cy="12192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Vikt hörn 14"/>
          <p:cNvSpPr/>
          <p:nvPr/>
        </p:nvSpPr>
        <p:spPr bwMode="auto">
          <a:xfrm>
            <a:off x="7391400" y="1066800"/>
            <a:ext cx="990600" cy="12192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RIV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Teknisk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anvisning</a:t>
            </a:r>
            <a:endParaRPr lang="en-US" sz="12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Profil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n.n</a:t>
            </a:r>
            <a:endParaRPr lang="en-US" sz="12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(en </a:t>
            </a:r>
            <a:r>
              <a:rPr lang="en-US" sz="1200" dirty="0" err="1" smtClean="0">
                <a:solidFill>
                  <a:schemeClr val="tx1"/>
                </a:solidFill>
              </a:rPr>
              <a:t>av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flera</a:t>
            </a:r>
            <a:r>
              <a:rPr lang="en-US" sz="1200" dirty="0">
                <a:solidFill>
                  <a:schemeClr val="tx1"/>
                </a:solidFill>
              </a:rPr>
              <a:t>) </a:t>
            </a:r>
          </a:p>
        </p:txBody>
      </p:sp>
      <p:cxnSp>
        <p:nvCxnSpPr>
          <p:cNvPr id="16" name="Rak 15"/>
          <p:cNvCxnSpPr/>
          <p:nvPr/>
        </p:nvCxnSpPr>
        <p:spPr bwMode="auto">
          <a:xfrm>
            <a:off x="381000" y="1828800"/>
            <a:ext cx="6858000" cy="1588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16"/>
          <p:cNvCxnSpPr/>
          <p:nvPr/>
        </p:nvCxnSpPr>
        <p:spPr bwMode="auto">
          <a:xfrm flipV="1">
            <a:off x="381000" y="3352800"/>
            <a:ext cx="8229600" cy="0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/>
          <p:nvPr/>
        </p:nvCxnSpPr>
        <p:spPr bwMode="auto">
          <a:xfrm flipV="1">
            <a:off x="381000" y="4800600"/>
            <a:ext cx="8229600" cy="0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ruta 6"/>
          <p:cNvSpPr txBox="1">
            <a:spLocks noChangeArrowheads="1"/>
          </p:cNvSpPr>
          <p:nvPr/>
        </p:nvSpPr>
        <p:spPr bwMode="auto">
          <a:xfrm>
            <a:off x="381000" y="1143000"/>
            <a:ext cx="17214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</a:rPr>
              <a:t>Tjänsteinteraktion</a:t>
            </a:r>
            <a:endParaRPr lang="en-US" sz="1400" b="1" dirty="0" smtClean="0">
              <a:latin typeface="Calibri" pitchFamily="34" charset="0"/>
            </a:endParaRPr>
          </a:p>
          <a:p>
            <a:r>
              <a:rPr lang="sv-SE" sz="1400" dirty="0" smtClean="0">
                <a:latin typeface="Calibri" pitchFamily="34" charset="0"/>
              </a:rPr>
              <a:t>Teknisk form: </a:t>
            </a:r>
            <a:r>
              <a:rPr lang="sv-SE" sz="1400" dirty="0" err="1" smtClean="0">
                <a:latin typeface="Calibri" pitchFamily="34" charset="0"/>
              </a:rPr>
              <a:t>wsdl-fil</a:t>
            </a: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20" name="textruta 6"/>
          <p:cNvSpPr txBox="1">
            <a:spLocks noChangeArrowheads="1"/>
          </p:cNvSpPr>
          <p:nvPr/>
        </p:nvSpPr>
        <p:spPr bwMode="auto">
          <a:xfrm>
            <a:off x="381000" y="2286000"/>
            <a:ext cx="172143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</a:rPr>
              <a:t>Operationer</a:t>
            </a:r>
            <a:r>
              <a:rPr lang="en-US" sz="1400" b="1" dirty="0" smtClean="0">
                <a:latin typeface="Calibri" pitchFamily="34" charset="0"/>
              </a:rPr>
              <a:t> </a:t>
            </a:r>
            <a:r>
              <a:rPr lang="en-US" sz="1400" b="1" dirty="0" err="1" smtClean="0">
                <a:latin typeface="Calibri" pitchFamily="34" charset="0"/>
              </a:rPr>
              <a:t>i</a:t>
            </a:r>
            <a:r>
              <a:rPr lang="en-US" sz="1400" b="1" dirty="0" smtClean="0">
                <a:latin typeface="Calibri" pitchFamily="34" charset="0"/>
              </a:rPr>
              <a:t> </a:t>
            </a:r>
          </a:p>
          <a:p>
            <a:r>
              <a:rPr lang="en-US" sz="1400" b="1" dirty="0" err="1" smtClean="0">
                <a:latin typeface="Calibri" pitchFamily="34" charset="0"/>
              </a:rPr>
              <a:t>tjänstekontrakt</a:t>
            </a:r>
            <a:endParaRPr lang="en-US" sz="1400" b="1" dirty="0" smtClean="0">
              <a:latin typeface="Calibri" pitchFamily="34" charset="0"/>
            </a:endParaRPr>
          </a:p>
          <a:p>
            <a:r>
              <a:rPr lang="sv-SE" sz="1400" dirty="0" smtClean="0">
                <a:latin typeface="Calibri" pitchFamily="34" charset="0"/>
              </a:rPr>
              <a:t>Teknisk form: </a:t>
            </a:r>
            <a:r>
              <a:rPr lang="sv-SE" sz="1400" dirty="0" err="1" smtClean="0">
                <a:latin typeface="Calibri" pitchFamily="34" charset="0"/>
              </a:rPr>
              <a:t>wsdl-fil</a:t>
            </a: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21" name="textruta 6"/>
          <p:cNvSpPr txBox="1">
            <a:spLocks noChangeArrowheads="1"/>
          </p:cNvSpPr>
          <p:nvPr/>
        </p:nvSpPr>
        <p:spPr bwMode="auto">
          <a:xfrm>
            <a:off x="457200" y="3478649"/>
            <a:ext cx="167071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</a:rPr>
              <a:t>Parametrar</a:t>
            </a:r>
            <a:r>
              <a:rPr lang="en-US" sz="1400" b="1" dirty="0" smtClean="0">
                <a:latin typeface="Calibri" pitchFamily="34" charset="0"/>
              </a:rPr>
              <a:t> </a:t>
            </a:r>
            <a:r>
              <a:rPr lang="en-US" sz="1400" b="1" dirty="0" err="1" smtClean="0">
                <a:latin typeface="Calibri" pitchFamily="34" charset="0"/>
              </a:rPr>
              <a:t>och</a:t>
            </a:r>
            <a:r>
              <a:rPr lang="en-US" sz="1400" b="1" dirty="0" smtClean="0">
                <a:latin typeface="Calibri" pitchFamily="34" charset="0"/>
              </a:rPr>
              <a:t> </a:t>
            </a:r>
          </a:p>
          <a:p>
            <a:r>
              <a:rPr lang="en-US" sz="1400" b="1" dirty="0" err="1" smtClean="0">
                <a:latin typeface="Calibri" pitchFamily="34" charset="0"/>
              </a:rPr>
              <a:t>returvärden</a:t>
            </a:r>
            <a:r>
              <a:rPr lang="en-US" sz="1400" b="1" dirty="0" smtClean="0">
                <a:latin typeface="Calibri" pitchFamily="34" charset="0"/>
              </a:rPr>
              <a:t> </a:t>
            </a:r>
            <a:r>
              <a:rPr lang="en-US" sz="1400" b="1" dirty="0" err="1" smtClean="0">
                <a:latin typeface="Calibri" pitchFamily="34" charset="0"/>
              </a:rPr>
              <a:t>i</a:t>
            </a:r>
            <a:r>
              <a:rPr lang="en-US" sz="1400" b="1" dirty="0" smtClean="0">
                <a:latin typeface="Calibri" pitchFamily="34" charset="0"/>
              </a:rPr>
              <a:t> </a:t>
            </a:r>
          </a:p>
          <a:p>
            <a:r>
              <a:rPr lang="en-US" sz="1400" b="1" dirty="0" err="1" smtClean="0">
                <a:latin typeface="Calibri" pitchFamily="34" charset="0"/>
              </a:rPr>
              <a:t>t</a:t>
            </a:r>
            <a:r>
              <a:rPr lang="en-US" sz="1400" b="1" dirty="0" err="1" smtClean="0">
                <a:latin typeface="Calibri" pitchFamily="34" charset="0"/>
              </a:rPr>
              <a:t>jänstekontrakt</a:t>
            </a:r>
            <a:endParaRPr lang="en-US" sz="1400" b="1" dirty="0" smtClean="0">
              <a:latin typeface="Calibri" pitchFamily="34" charset="0"/>
            </a:endParaRPr>
          </a:p>
          <a:p>
            <a:r>
              <a:rPr lang="sv-SE" sz="1400" dirty="0" smtClean="0">
                <a:latin typeface="Calibri" pitchFamily="34" charset="0"/>
              </a:rPr>
              <a:t>Teknisk form:  </a:t>
            </a:r>
            <a:r>
              <a:rPr lang="sv-SE" sz="1400" dirty="0" err="1" smtClean="0">
                <a:latin typeface="Calibri" pitchFamily="34" charset="0"/>
              </a:rPr>
              <a:t>xsd-fil</a:t>
            </a:r>
            <a:r>
              <a:rPr lang="sv-SE" sz="1400" dirty="0" smtClean="0">
                <a:latin typeface="Calibri" pitchFamily="34" charset="0"/>
              </a:rPr>
              <a:t/>
            </a:r>
            <a:br>
              <a:rPr lang="sv-SE" sz="1400" dirty="0" smtClean="0">
                <a:latin typeface="Calibri" pitchFamily="34" charset="0"/>
              </a:rPr>
            </a:br>
            <a:r>
              <a:rPr lang="sv-SE" sz="1400" dirty="0" smtClean="0">
                <a:latin typeface="Calibri" pitchFamily="34" charset="0"/>
              </a:rPr>
              <a:t>(tjänsteschema)</a:t>
            </a: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22" name="textruta 6"/>
          <p:cNvSpPr txBox="1">
            <a:spLocks noChangeArrowheads="1"/>
          </p:cNvSpPr>
          <p:nvPr/>
        </p:nvSpPr>
        <p:spPr bwMode="auto">
          <a:xfrm>
            <a:off x="457200" y="5029200"/>
            <a:ext cx="16707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RIV </a:t>
            </a:r>
            <a:r>
              <a:rPr lang="en-US" sz="1400" b="1" dirty="0" err="1" smtClean="0">
                <a:latin typeface="Calibri" pitchFamily="34" charset="0"/>
              </a:rPr>
              <a:t>m</a:t>
            </a:r>
            <a:r>
              <a:rPr lang="en-US" sz="1400" b="1" dirty="0" err="1" smtClean="0">
                <a:latin typeface="Calibri" pitchFamily="34" charset="0"/>
              </a:rPr>
              <a:t>eddelanden</a:t>
            </a:r>
            <a:endParaRPr lang="en-US" sz="1400" b="1" dirty="0" smtClean="0">
              <a:latin typeface="Calibri" pitchFamily="34" charset="0"/>
            </a:endParaRPr>
          </a:p>
          <a:p>
            <a:r>
              <a:rPr lang="sv-SE" sz="1400" dirty="0" smtClean="0">
                <a:latin typeface="Calibri" pitchFamily="34" charset="0"/>
              </a:rPr>
              <a:t>Teknisk </a:t>
            </a:r>
            <a:r>
              <a:rPr lang="sv-SE" sz="1400" dirty="0" smtClean="0">
                <a:latin typeface="Calibri" pitchFamily="34" charset="0"/>
              </a:rPr>
              <a:t>form:  </a:t>
            </a:r>
            <a:r>
              <a:rPr lang="sv-SE" sz="1400" dirty="0" err="1" smtClean="0">
                <a:latin typeface="Calibri" pitchFamily="34" charset="0"/>
              </a:rPr>
              <a:t>xsd-fil</a:t>
            </a:r>
            <a:endParaRPr lang="en-US" sz="14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6"/>
          <p:cNvSpPr txBox="1">
            <a:spLocks noChangeArrowheads="1"/>
          </p:cNvSpPr>
          <p:nvPr/>
        </p:nvSpPr>
        <p:spPr bwMode="auto">
          <a:xfrm>
            <a:off x="304800" y="228600"/>
            <a:ext cx="36498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latin typeface="Calibri" pitchFamily="34" charset="0"/>
              </a:rPr>
              <a:t>Tjänsteinteraktionstyp</a:t>
            </a:r>
            <a:r>
              <a:rPr lang="en-US" sz="1600" b="1" dirty="0" smtClean="0">
                <a:latin typeface="Calibri" pitchFamily="34" charset="0"/>
              </a:rPr>
              <a:t>: </a:t>
            </a:r>
            <a:r>
              <a:rPr lang="en-US" sz="1600" b="1" dirty="0" err="1" smtClean="0">
                <a:latin typeface="Calibri" pitchFamily="34" charset="0"/>
              </a:rPr>
              <a:t>Uppdrag-resultat</a:t>
            </a:r>
            <a:endParaRPr lang="en-US" sz="1600" b="1" dirty="0" smtClean="0">
              <a:latin typeface="Calibri" pitchFamily="34" charset="0"/>
            </a:endParaRPr>
          </a:p>
        </p:txBody>
      </p:sp>
      <p:sp>
        <p:nvSpPr>
          <p:cNvPr id="12" name="Vikt hörn 11"/>
          <p:cNvSpPr/>
          <p:nvPr/>
        </p:nvSpPr>
        <p:spPr bwMode="auto">
          <a:xfrm>
            <a:off x="7391400" y="3657600"/>
            <a:ext cx="1066800" cy="9144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RIV </a:t>
            </a:r>
            <a:r>
              <a:rPr lang="sv-SE" sz="1200" dirty="0" smtClean="0">
                <a:solidFill>
                  <a:schemeClr val="tx1"/>
                </a:solidFill>
              </a:rPr>
              <a:t>Teknisk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a</a:t>
            </a:r>
            <a:r>
              <a:rPr lang="en-US" sz="1200" dirty="0" err="1" smtClean="0">
                <a:solidFill>
                  <a:schemeClr val="tx1"/>
                </a:solidFill>
              </a:rPr>
              <a:t>nvisning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Tjänste</a:t>
            </a:r>
            <a:r>
              <a:rPr lang="en-US" sz="1200" dirty="0" smtClean="0">
                <a:solidFill>
                  <a:schemeClr val="tx1"/>
                </a:solidFill>
              </a:rPr>
              <a:t>-schema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Vikt hörn 12"/>
          <p:cNvSpPr/>
          <p:nvPr/>
        </p:nvSpPr>
        <p:spPr bwMode="auto">
          <a:xfrm>
            <a:off x="7391400" y="4953000"/>
            <a:ext cx="1066800" cy="8382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RIV </a:t>
            </a:r>
            <a:r>
              <a:rPr lang="sv-SE" sz="1200" dirty="0" err="1" smtClean="0">
                <a:solidFill>
                  <a:schemeClr val="tx1"/>
                </a:solidFill>
              </a:rPr>
              <a:t>Metod-a</a:t>
            </a:r>
            <a:r>
              <a:rPr lang="en-US" sz="1200" dirty="0" err="1" smtClean="0">
                <a:solidFill>
                  <a:schemeClr val="tx1"/>
                </a:solidFill>
              </a:rPr>
              <a:t>nvisningar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Vikt hörn 13"/>
          <p:cNvSpPr/>
          <p:nvPr/>
        </p:nvSpPr>
        <p:spPr bwMode="auto">
          <a:xfrm>
            <a:off x="7696200" y="1371600"/>
            <a:ext cx="990600" cy="12192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Vikt hörn 14"/>
          <p:cNvSpPr/>
          <p:nvPr/>
        </p:nvSpPr>
        <p:spPr bwMode="auto">
          <a:xfrm>
            <a:off x="7543800" y="1219200"/>
            <a:ext cx="990600" cy="12192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Vikt hörn 15"/>
          <p:cNvSpPr/>
          <p:nvPr/>
        </p:nvSpPr>
        <p:spPr bwMode="auto">
          <a:xfrm>
            <a:off x="7391400" y="1066800"/>
            <a:ext cx="990600" cy="12192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RIV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Teknisk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anvisning</a:t>
            </a:r>
            <a:endParaRPr lang="en-US" sz="12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Profil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n.n</a:t>
            </a:r>
            <a:endParaRPr lang="en-US" sz="12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(en </a:t>
            </a:r>
            <a:r>
              <a:rPr lang="en-US" sz="1200" dirty="0" err="1" smtClean="0">
                <a:solidFill>
                  <a:schemeClr val="tx1"/>
                </a:solidFill>
              </a:rPr>
              <a:t>av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flera</a:t>
            </a:r>
            <a:r>
              <a:rPr lang="en-US" sz="1200" dirty="0">
                <a:solidFill>
                  <a:schemeClr val="tx1"/>
                </a:solidFill>
              </a:rPr>
              <a:t>) </a:t>
            </a:r>
          </a:p>
        </p:txBody>
      </p:sp>
      <p:cxnSp>
        <p:nvCxnSpPr>
          <p:cNvPr id="17" name="Rak 16"/>
          <p:cNvCxnSpPr/>
          <p:nvPr/>
        </p:nvCxnSpPr>
        <p:spPr bwMode="auto">
          <a:xfrm>
            <a:off x="381000" y="1828800"/>
            <a:ext cx="6858000" cy="1588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/>
          <p:nvPr/>
        </p:nvCxnSpPr>
        <p:spPr bwMode="auto">
          <a:xfrm flipV="1">
            <a:off x="381000" y="3352800"/>
            <a:ext cx="8229600" cy="0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 bwMode="auto">
          <a:xfrm flipV="1">
            <a:off x="381000" y="4800600"/>
            <a:ext cx="8229600" cy="0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ruta 6"/>
          <p:cNvSpPr txBox="1">
            <a:spLocks noChangeArrowheads="1"/>
          </p:cNvSpPr>
          <p:nvPr/>
        </p:nvSpPr>
        <p:spPr bwMode="auto">
          <a:xfrm>
            <a:off x="381000" y="1143000"/>
            <a:ext cx="17214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</a:rPr>
              <a:t>Tjänsteinteraktion</a:t>
            </a:r>
            <a:endParaRPr lang="en-US" sz="1400" b="1" dirty="0" smtClean="0">
              <a:latin typeface="Calibri" pitchFamily="34" charset="0"/>
            </a:endParaRPr>
          </a:p>
          <a:p>
            <a:r>
              <a:rPr lang="sv-SE" sz="1400" dirty="0" smtClean="0">
                <a:latin typeface="Calibri" pitchFamily="34" charset="0"/>
              </a:rPr>
              <a:t>Teknisk form: </a:t>
            </a:r>
            <a:r>
              <a:rPr lang="sv-SE" sz="1400" dirty="0" err="1" smtClean="0">
                <a:latin typeface="Calibri" pitchFamily="34" charset="0"/>
              </a:rPr>
              <a:t>wsdl-fil</a:t>
            </a: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21" name="textruta 6"/>
          <p:cNvSpPr txBox="1">
            <a:spLocks noChangeArrowheads="1"/>
          </p:cNvSpPr>
          <p:nvPr/>
        </p:nvSpPr>
        <p:spPr bwMode="auto">
          <a:xfrm>
            <a:off x="381000" y="2286000"/>
            <a:ext cx="172143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</a:rPr>
              <a:t>Operationer</a:t>
            </a:r>
            <a:r>
              <a:rPr lang="en-US" sz="1400" b="1" dirty="0" smtClean="0">
                <a:latin typeface="Calibri" pitchFamily="34" charset="0"/>
              </a:rPr>
              <a:t> </a:t>
            </a:r>
            <a:r>
              <a:rPr lang="en-US" sz="1400" b="1" dirty="0" err="1" smtClean="0">
                <a:latin typeface="Calibri" pitchFamily="34" charset="0"/>
              </a:rPr>
              <a:t>i</a:t>
            </a:r>
            <a:r>
              <a:rPr lang="en-US" sz="1400" b="1" dirty="0" smtClean="0">
                <a:latin typeface="Calibri" pitchFamily="34" charset="0"/>
              </a:rPr>
              <a:t> </a:t>
            </a:r>
          </a:p>
          <a:p>
            <a:r>
              <a:rPr lang="en-US" sz="1400" b="1" dirty="0" err="1" smtClean="0">
                <a:latin typeface="Calibri" pitchFamily="34" charset="0"/>
              </a:rPr>
              <a:t>tjänstekontrakt</a:t>
            </a:r>
            <a:endParaRPr lang="en-US" sz="1400" b="1" dirty="0" smtClean="0">
              <a:latin typeface="Calibri" pitchFamily="34" charset="0"/>
            </a:endParaRPr>
          </a:p>
          <a:p>
            <a:r>
              <a:rPr lang="sv-SE" sz="1400" dirty="0" smtClean="0">
                <a:latin typeface="Calibri" pitchFamily="34" charset="0"/>
              </a:rPr>
              <a:t>Teknisk form: </a:t>
            </a:r>
            <a:r>
              <a:rPr lang="sv-SE" sz="1400" dirty="0" err="1" smtClean="0">
                <a:latin typeface="Calibri" pitchFamily="34" charset="0"/>
              </a:rPr>
              <a:t>wsdl-fil</a:t>
            </a: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22" name="textruta 6"/>
          <p:cNvSpPr txBox="1">
            <a:spLocks noChangeArrowheads="1"/>
          </p:cNvSpPr>
          <p:nvPr/>
        </p:nvSpPr>
        <p:spPr bwMode="auto">
          <a:xfrm>
            <a:off x="457200" y="3478649"/>
            <a:ext cx="167071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</a:rPr>
              <a:t>Parametrar</a:t>
            </a:r>
            <a:r>
              <a:rPr lang="en-US" sz="1400" b="1" dirty="0" smtClean="0">
                <a:latin typeface="Calibri" pitchFamily="34" charset="0"/>
              </a:rPr>
              <a:t> </a:t>
            </a:r>
            <a:r>
              <a:rPr lang="en-US" sz="1400" b="1" dirty="0" err="1" smtClean="0">
                <a:latin typeface="Calibri" pitchFamily="34" charset="0"/>
              </a:rPr>
              <a:t>och</a:t>
            </a:r>
            <a:r>
              <a:rPr lang="en-US" sz="1400" b="1" dirty="0" smtClean="0">
                <a:latin typeface="Calibri" pitchFamily="34" charset="0"/>
              </a:rPr>
              <a:t> </a:t>
            </a:r>
          </a:p>
          <a:p>
            <a:r>
              <a:rPr lang="en-US" sz="1400" b="1" dirty="0" err="1" smtClean="0">
                <a:latin typeface="Calibri" pitchFamily="34" charset="0"/>
              </a:rPr>
              <a:t>returvärden</a:t>
            </a:r>
            <a:r>
              <a:rPr lang="en-US" sz="1400" b="1" dirty="0" smtClean="0">
                <a:latin typeface="Calibri" pitchFamily="34" charset="0"/>
              </a:rPr>
              <a:t> </a:t>
            </a:r>
            <a:r>
              <a:rPr lang="en-US" sz="1400" b="1" dirty="0" err="1" smtClean="0">
                <a:latin typeface="Calibri" pitchFamily="34" charset="0"/>
              </a:rPr>
              <a:t>i</a:t>
            </a:r>
            <a:r>
              <a:rPr lang="en-US" sz="1400" b="1" dirty="0" smtClean="0">
                <a:latin typeface="Calibri" pitchFamily="34" charset="0"/>
              </a:rPr>
              <a:t> </a:t>
            </a:r>
          </a:p>
          <a:p>
            <a:r>
              <a:rPr lang="en-US" sz="1400" b="1" dirty="0" err="1" smtClean="0">
                <a:latin typeface="Calibri" pitchFamily="34" charset="0"/>
              </a:rPr>
              <a:t>t</a:t>
            </a:r>
            <a:r>
              <a:rPr lang="en-US" sz="1400" b="1" dirty="0" err="1" smtClean="0">
                <a:latin typeface="Calibri" pitchFamily="34" charset="0"/>
              </a:rPr>
              <a:t>jänstekontrakt</a:t>
            </a:r>
            <a:endParaRPr lang="en-US" sz="1400" b="1" dirty="0" smtClean="0">
              <a:latin typeface="Calibri" pitchFamily="34" charset="0"/>
            </a:endParaRPr>
          </a:p>
          <a:p>
            <a:r>
              <a:rPr lang="sv-SE" sz="1400" dirty="0" smtClean="0">
                <a:latin typeface="Calibri" pitchFamily="34" charset="0"/>
              </a:rPr>
              <a:t>Teknisk form:  </a:t>
            </a:r>
            <a:r>
              <a:rPr lang="sv-SE" sz="1400" dirty="0" err="1" smtClean="0">
                <a:latin typeface="Calibri" pitchFamily="34" charset="0"/>
              </a:rPr>
              <a:t>xsd-fil</a:t>
            </a:r>
            <a:r>
              <a:rPr lang="sv-SE" sz="1400" dirty="0" smtClean="0">
                <a:latin typeface="Calibri" pitchFamily="34" charset="0"/>
              </a:rPr>
              <a:t/>
            </a:r>
            <a:br>
              <a:rPr lang="sv-SE" sz="1400" dirty="0" smtClean="0">
                <a:latin typeface="Calibri" pitchFamily="34" charset="0"/>
              </a:rPr>
            </a:br>
            <a:r>
              <a:rPr lang="sv-SE" sz="1400" dirty="0" smtClean="0">
                <a:latin typeface="Calibri" pitchFamily="34" charset="0"/>
              </a:rPr>
              <a:t>(tjänsteschema)</a:t>
            </a: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23" name="textruta 6"/>
          <p:cNvSpPr txBox="1">
            <a:spLocks noChangeArrowheads="1"/>
          </p:cNvSpPr>
          <p:nvPr/>
        </p:nvSpPr>
        <p:spPr bwMode="auto">
          <a:xfrm>
            <a:off x="457200" y="5029200"/>
            <a:ext cx="16707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RIV </a:t>
            </a:r>
            <a:r>
              <a:rPr lang="en-US" sz="1400" b="1" dirty="0" err="1" smtClean="0">
                <a:latin typeface="Calibri" pitchFamily="34" charset="0"/>
              </a:rPr>
              <a:t>m</a:t>
            </a:r>
            <a:r>
              <a:rPr lang="en-US" sz="1400" b="1" dirty="0" err="1" smtClean="0">
                <a:latin typeface="Calibri" pitchFamily="34" charset="0"/>
              </a:rPr>
              <a:t>eddelanden</a:t>
            </a:r>
            <a:endParaRPr lang="en-US" sz="1400" b="1" dirty="0" smtClean="0">
              <a:latin typeface="Calibri" pitchFamily="34" charset="0"/>
            </a:endParaRPr>
          </a:p>
          <a:p>
            <a:r>
              <a:rPr lang="sv-SE" sz="1400" dirty="0" smtClean="0">
                <a:latin typeface="Calibri" pitchFamily="34" charset="0"/>
              </a:rPr>
              <a:t>Teknisk </a:t>
            </a:r>
            <a:r>
              <a:rPr lang="sv-SE" sz="1400" dirty="0" smtClean="0">
                <a:latin typeface="Calibri" pitchFamily="34" charset="0"/>
              </a:rPr>
              <a:t>form:  </a:t>
            </a:r>
            <a:r>
              <a:rPr lang="sv-SE" sz="1400" dirty="0" err="1" smtClean="0">
                <a:latin typeface="Calibri" pitchFamily="34" charset="0"/>
              </a:rPr>
              <a:t>xsd-fil</a:t>
            </a:r>
            <a:endParaRPr lang="en-US" sz="1400" dirty="0" smtClean="0">
              <a:latin typeface="Calibri" pitchFamily="34" charset="0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1675" y="762000"/>
            <a:ext cx="541972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309</Words>
  <Application>Microsoft Office PowerPoint</Application>
  <PresentationFormat>Bildspel på skärmen (4:3)</PresentationFormat>
  <Paragraphs>116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Office-tema</vt:lpstr>
      <vt:lpstr>Bild 1</vt:lpstr>
      <vt:lpstr>Bild 2</vt:lpstr>
      <vt:lpstr>Bild 3</vt:lpstr>
      <vt:lpstr>Bild 4</vt:lpstr>
      <vt:lpstr>Bild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Me</dc:creator>
  <cp:lastModifiedBy>Me</cp:lastModifiedBy>
  <cp:revision>42</cp:revision>
  <dcterms:created xsi:type="dcterms:W3CDTF">2009-05-04T04:25:56Z</dcterms:created>
  <dcterms:modified xsi:type="dcterms:W3CDTF">2009-05-11T14:03:45Z</dcterms:modified>
</cp:coreProperties>
</file>