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0" r:id="rId2"/>
  </p:sldMasterIdLst>
  <p:notesMasterIdLst>
    <p:notesMasterId r:id="rId13"/>
  </p:notesMasterIdLst>
  <p:handoutMasterIdLst>
    <p:handoutMasterId r:id="rId14"/>
  </p:handoutMasterIdLst>
  <p:sldIdLst>
    <p:sldId id="324" r:id="rId3"/>
    <p:sldId id="325" r:id="rId4"/>
    <p:sldId id="326" r:id="rId5"/>
    <p:sldId id="328" r:id="rId6"/>
    <p:sldId id="333" r:id="rId7"/>
    <p:sldId id="329" r:id="rId8"/>
    <p:sldId id="330" r:id="rId9"/>
    <p:sldId id="331" r:id="rId10"/>
    <p:sldId id="332" r:id="rId11"/>
    <p:sldId id="334" r:id="rId12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CF00"/>
    <a:srgbClr val="7F7F7F"/>
    <a:srgbClr val="D9F919"/>
    <a:srgbClr val="CFCE00"/>
    <a:srgbClr val="53524C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9" autoAdjust="0"/>
    <p:restoredTop sz="99855" autoAdjust="0"/>
  </p:normalViewPr>
  <p:slideViewPr>
    <p:cSldViewPr>
      <p:cViewPr>
        <p:scale>
          <a:sx n="152" d="100"/>
          <a:sy n="152" d="100"/>
        </p:scale>
        <p:origin x="-144" y="6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8" y="40536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CCE65-3320-6145-9FE0-1D4F0AE2F80D}" type="datetimeFigureOut">
              <a:rPr lang="sv-SE" smtClean="0"/>
              <a:pPr/>
              <a:t>2013-04-08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8EB4D-3937-FA49-8E4E-F0C5D8580E82}" type="slidenum">
              <a:rPr lang="sv-SE" smtClean="0"/>
              <a:pPr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0647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64D6E-32A5-4333-B2C8-253366DFFB1E}" type="datetimeFigureOut">
              <a:rPr lang="sv-SE" smtClean="0"/>
              <a:pPr/>
              <a:t>2013-04-08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4055F-5B2A-4FFF-A29C-331B9A79BAFE}" type="slidenum">
              <a:rPr lang="sv-SE" smtClean="0"/>
              <a:pPr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4392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sida med info om ehäl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00100" y="1011206"/>
            <a:ext cx="7786742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000100" y="1928802"/>
            <a:ext cx="7686700" cy="412592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pic>
        <p:nvPicPr>
          <p:cNvPr id="8" name="Bildobjekt 7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6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2013-04-08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Kommunikationsavdelningen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80606-1BFC-B946-8B82-03B5B98B3818}" type="slidenum">
              <a:rPr lang="sv-SE"/>
              <a:pPr>
                <a:defRPr/>
              </a:pPr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79117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 - gr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eHälsa_green_white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86000" y="2714620"/>
            <a:ext cx="4968000" cy="9135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- 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882800" y="2714620"/>
            <a:ext cx="5378400" cy="1285884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pic>
        <p:nvPicPr>
          <p:cNvPr id="4" name="Bildobjekt 3" descr="eHälsa_green_white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600"/>
            <a:ext cx="2055668" cy="37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sida utan info om eHäl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00100" y="1011206"/>
            <a:ext cx="7643866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000100" y="1928802"/>
            <a:ext cx="7686700" cy="412592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pic>
        <p:nvPicPr>
          <p:cNvPr id="8" name="Bildobjekt 7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1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2013-04-08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 - 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 descr="eHälsa_hörn_GREEN_cmy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657340"/>
            <a:ext cx="2261621" cy="2200660"/>
          </a:xfrm>
          <a:prstGeom prst="rect">
            <a:avLst/>
          </a:prstGeom>
        </p:spPr>
      </p:pic>
      <p:pic>
        <p:nvPicPr>
          <p:cNvPr id="9" name="Bildobjekt 8" descr="eHälsa_rgb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285983" y="2714620"/>
            <a:ext cx="4968000" cy="9135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- 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882800" y="2714620"/>
            <a:ext cx="5378400" cy="1285884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pic>
        <p:nvPicPr>
          <p:cNvPr id="4" name="Bildobjekt 3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00100" y="1011206"/>
            <a:ext cx="7143800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000100" y="2000240"/>
            <a:ext cx="3495700" cy="4054485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2000240"/>
            <a:ext cx="3495600" cy="4054485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pic>
        <p:nvPicPr>
          <p:cNvPr id="9" name="Bildobjekt 8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2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2013-04-08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  <p:sp>
        <p:nvSpPr>
          <p:cNvPr id="13" name="textruta 12"/>
          <p:cNvSpPr txBox="1"/>
          <p:nvPr userDrawn="1"/>
        </p:nvSpPr>
        <p:spPr>
          <a:xfrm>
            <a:off x="5961600" y="411245"/>
            <a:ext cx="1044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1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www.cehis.se</a:t>
            </a:r>
            <a:endParaRPr lang="sv-SE" sz="1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 med utfalland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bild 2"/>
          <p:cNvSpPr>
            <a:spLocks noGrp="1" noChangeAspect="1"/>
          </p:cNvSpPr>
          <p:nvPr>
            <p:ph type="pic" idx="13"/>
          </p:nvPr>
        </p:nvSpPr>
        <p:spPr>
          <a:xfrm>
            <a:off x="5724032" y="1098024"/>
            <a:ext cx="3420000" cy="576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 lang="sv-SE" dirty="0"/>
          </a:p>
        </p:txBody>
      </p:sp>
      <p:pic>
        <p:nvPicPr>
          <p:cNvPr id="12" name="Bildobjekt 11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3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2013-04-08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  <p:sp>
        <p:nvSpPr>
          <p:cNvPr id="14" name="textruta 13"/>
          <p:cNvSpPr txBox="1"/>
          <p:nvPr userDrawn="1"/>
        </p:nvSpPr>
        <p:spPr>
          <a:xfrm>
            <a:off x="5961600" y="411245"/>
            <a:ext cx="1044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1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www.cehis.se</a:t>
            </a:r>
            <a:endParaRPr lang="sv-S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ubrik 1"/>
          <p:cNvSpPr>
            <a:spLocks noGrp="1"/>
          </p:cNvSpPr>
          <p:nvPr userDrawn="1">
            <p:ph type="title"/>
          </p:nvPr>
        </p:nvSpPr>
        <p:spPr>
          <a:xfrm>
            <a:off x="1000100" y="939768"/>
            <a:ext cx="4071966" cy="631844"/>
          </a:xfrm>
        </p:spPr>
        <p:txBody>
          <a:bodyPr anchor="t"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0" name="Platshållare för innehåll 2"/>
          <p:cNvSpPr>
            <a:spLocks noGrp="1"/>
          </p:cNvSpPr>
          <p:nvPr userDrawn="1">
            <p:ph sz="half" idx="1"/>
          </p:nvPr>
        </p:nvSpPr>
        <p:spPr>
          <a:xfrm>
            <a:off x="1000100" y="1643050"/>
            <a:ext cx="4071966" cy="4286280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 med tr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28662" y="1011206"/>
            <a:ext cx="7143800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pic>
        <p:nvPicPr>
          <p:cNvPr id="15" name="Bildobjekt 14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6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2013-04-08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  <p:sp>
        <p:nvSpPr>
          <p:cNvPr id="17" name="textruta 16"/>
          <p:cNvSpPr txBox="1"/>
          <p:nvPr userDrawn="1"/>
        </p:nvSpPr>
        <p:spPr>
          <a:xfrm>
            <a:off x="5961600" y="411245"/>
            <a:ext cx="1044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1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www.cehis.se</a:t>
            </a:r>
            <a:endParaRPr lang="sv-S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Platshållare för innehåll 3"/>
          <p:cNvSpPr>
            <a:spLocks noGrp="1"/>
          </p:cNvSpPr>
          <p:nvPr userDrawn="1">
            <p:ph sz="half" idx="1"/>
          </p:nvPr>
        </p:nvSpPr>
        <p:spPr>
          <a:xfrm>
            <a:off x="928662" y="2000240"/>
            <a:ext cx="7143800" cy="1571636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10" name="Platshållare för bild 2"/>
          <p:cNvSpPr>
            <a:spLocks noGrp="1"/>
          </p:cNvSpPr>
          <p:nvPr>
            <p:ph type="pic" idx="13"/>
          </p:nvPr>
        </p:nvSpPr>
        <p:spPr>
          <a:xfrm>
            <a:off x="928662" y="3786190"/>
            <a:ext cx="2340000" cy="205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 lang="sv-SE"/>
          </a:p>
        </p:txBody>
      </p:sp>
      <p:sp>
        <p:nvSpPr>
          <p:cNvPr id="12" name="Platshållare för bild 2"/>
          <p:cNvSpPr>
            <a:spLocks noGrp="1"/>
          </p:cNvSpPr>
          <p:nvPr>
            <p:ph type="pic" idx="14"/>
          </p:nvPr>
        </p:nvSpPr>
        <p:spPr>
          <a:xfrm>
            <a:off x="3428992" y="3786190"/>
            <a:ext cx="2340000" cy="205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 lang="sv-SE"/>
          </a:p>
        </p:txBody>
      </p:sp>
      <p:sp>
        <p:nvSpPr>
          <p:cNvPr id="13" name="Platshållare för bild 2"/>
          <p:cNvSpPr>
            <a:spLocks noGrp="1"/>
          </p:cNvSpPr>
          <p:nvPr>
            <p:ph type="pic" idx="15"/>
          </p:nvPr>
        </p:nvSpPr>
        <p:spPr>
          <a:xfrm>
            <a:off x="5929322" y="3786190"/>
            <a:ext cx="2340000" cy="205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 med bild ned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28662" y="1011206"/>
            <a:ext cx="7143800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pic>
        <p:nvPicPr>
          <p:cNvPr id="12" name="Bildobjekt 11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3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2013-04-08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  <p:sp>
        <p:nvSpPr>
          <p:cNvPr id="14" name="textruta 13"/>
          <p:cNvSpPr txBox="1"/>
          <p:nvPr userDrawn="1"/>
        </p:nvSpPr>
        <p:spPr>
          <a:xfrm>
            <a:off x="5961600" y="411245"/>
            <a:ext cx="1044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1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www.cehis.se</a:t>
            </a:r>
            <a:endParaRPr lang="sv-S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Platshållare för innehåll 2"/>
          <p:cNvSpPr>
            <a:spLocks noGrp="1"/>
          </p:cNvSpPr>
          <p:nvPr userDrawn="1">
            <p:ph sz="half" idx="1"/>
          </p:nvPr>
        </p:nvSpPr>
        <p:spPr>
          <a:xfrm>
            <a:off x="928662" y="2000240"/>
            <a:ext cx="7143800" cy="1428760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10" name="Platshållare för bild 4"/>
          <p:cNvSpPr>
            <a:spLocks noGrp="1" noChangeAspect="1"/>
          </p:cNvSpPr>
          <p:nvPr userDrawn="1">
            <p:ph type="pic" idx="13"/>
          </p:nvPr>
        </p:nvSpPr>
        <p:spPr>
          <a:xfrm>
            <a:off x="928662" y="3571876"/>
            <a:ext cx="7200000" cy="2088000"/>
          </a:xfrm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1" y="2130426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28" indent="0" algn="ctr">
              <a:buNone/>
              <a:defRPr/>
            </a:lvl2pPr>
            <a:lvl3pPr marL="914257" indent="0" algn="ctr">
              <a:buNone/>
              <a:defRPr/>
            </a:lvl3pPr>
            <a:lvl4pPr marL="1371385" indent="0" algn="ctr">
              <a:buNone/>
              <a:defRPr/>
            </a:lvl4pPr>
            <a:lvl5pPr marL="1828513" indent="0" algn="ctr">
              <a:buNone/>
              <a:defRPr/>
            </a:lvl5pPr>
            <a:lvl6pPr marL="2285641" indent="0" algn="ctr">
              <a:buNone/>
              <a:defRPr/>
            </a:lvl6pPr>
            <a:lvl7pPr marL="2742770" indent="0" algn="ctr">
              <a:buNone/>
              <a:defRPr/>
            </a:lvl7pPr>
            <a:lvl8pPr marL="3199897" indent="0" algn="ctr">
              <a:buNone/>
              <a:defRPr/>
            </a:lvl8pPr>
            <a:lvl9pPr marL="3657026" indent="0" algn="ctr">
              <a:buNone/>
              <a:defRPr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Kommunikationsavdelningen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050EC-923F-1C4A-A5AE-38B357158051}" type="slidenum">
              <a:rPr lang="sv-SE"/>
              <a:pPr>
                <a:defRPr/>
              </a:pPr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1619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24C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1000100" y="1011206"/>
            <a:ext cx="7643866" cy="774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000100" y="2000240"/>
            <a:ext cx="7686700" cy="4125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AEFA7-59BA-446D-B708-A2D615D75329}" type="datetimeFigureOut">
              <a:rPr lang="sv-SE" smtClean="0"/>
              <a:pPr/>
              <a:t>2013-04-08</a:t>
            </a:fld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3268F-30C5-4CD2-9024-B4739203B4BF}" type="slidenum">
              <a:rPr lang="sv-SE" smtClean="0"/>
              <a:pPr/>
              <a:t>‹Nr.›</a:t>
            </a:fld>
            <a:endParaRPr lang="sv-SE" dirty="0"/>
          </a:p>
        </p:txBody>
      </p:sp>
      <p:sp>
        <p:nvSpPr>
          <p:cNvPr id="7" name="Platshållare för sidfot 6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5" r:id="rId2"/>
    <p:sldLayoutId id="2147483649" r:id="rId3"/>
    <p:sldLayoutId id="2147483663" r:id="rId4"/>
    <p:sldLayoutId id="2147483666" r:id="rId5"/>
    <p:sldLayoutId id="2147483652" r:id="rId6"/>
    <p:sldLayoutId id="2147483668" r:id="rId7"/>
    <p:sldLayoutId id="2147483667" r:id="rId8"/>
    <p:sldLayoutId id="2147483684" r:id="rId9"/>
    <p:sldLayoutId id="2147483685" r:id="rId10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5352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7CB54-6EE6-4E9A-A5F4-26576EC193CD}" type="datetimeFigureOut">
              <a:rPr lang="sv-SE" smtClean="0"/>
              <a:pPr/>
              <a:t>2013-04-08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18CE5-7DA2-44C9-B9F4-1CFC0EB3CB61}" type="slidenum">
              <a:rPr lang="sv-SE" smtClean="0"/>
              <a:pPr/>
              <a:t>‹Nr.›</a:t>
            </a:fld>
            <a:endParaRPr lang="sv-SE"/>
          </a:p>
        </p:txBody>
      </p:sp>
      <p:pic>
        <p:nvPicPr>
          <p:cNvPr id="7" name="Bildobjekt 6" descr="eHälsa_hörn_white_green_rgb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2" y="4662024"/>
            <a:ext cx="2177700" cy="2196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mailto:johan.eltes@callistaenterprise.s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6049" y="2130154"/>
            <a:ext cx="7771902" cy="1470687"/>
          </a:xfrm>
        </p:spPr>
        <p:txBody>
          <a:bodyPr/>
          <a:lstStyle/>
          <a:p>
            <a:pPr algn="ctr" eaLnBrk="1" hangingPunct="1"/>
            <a:r>
              <a:rPr lang="sv-SE" b="1" dirty="0" smtClean="0">
                <a:latin typeface="Verdana" charset="0"/>
              </a:rPr>
              <a:t>Illustrationer till tjänstedomän</a:t>
            </a:r>
            <a:br>
              <a:rPr lang="sv-SE" b="1" dirty="0" smtClean="0">
                <a:latin typeface="Verdana" charset="0"/>
              </a:rPr>
            </a:br>
            <a:r>
              <a:rPr lang="sv-SE" b="1" smtClean="0">
                <a:latin typeface="Verdana" charset="0"/>
              </a:rPr>
              <a:t>clinicalprocess:healthcond:description</a:t>
            </a:r>
            <a:endParaRPr lang="sv-SE" dirty="0">
              <a:latin typeface="Verdana" charset="0"/>
            </a:endParaRPr>
          </a:p>
        </p:txBody>
      </p:sp>
      <p:sp>
        <p:nvSpPr>
          <p:cNvPr id="19458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2097" y="3886498"/>
            <a:ext cx="6399806" cy="1751881"/>
          </a:xfrm>
        </p:spPr>
        <p:txBody>
          <a:bodyPr/>
          <a:lstStyle/>
          <a:p>
            <a:pPr eaLnBrk="1" hangingPunct="1"/>
            <a:r>
              <a:rPr lang="sv-SE">
                <a:latin typeface="Verdana" charset="0"/>
              </a:rPr>
              <a:t>Illustrationer</a:t>
            </a:r>
          </a:p>
          <a:p>
            <a:pPr eaLnBrk="1" hangingPunct="1"/>
            <a:r>
              <a:rPr lang="sv-SE">
                <a:latin typeface="Verdana" charset="0"/>
              </a:rPr>
              <a:t>Johan Eltes</a:t>
            </a:r>
          </a:p>
          <a:p>
            <a:pPr eaLnBrk="1" hangingPunct="1"/>
            <a:endParaRPr lang="sv-SE">
              <a:latin typeface="Verdana" charset="0"/>
            </a:endParaRPr>
          </a:p>
          <a:p>
            <a:pPr eaLnBrk="1" hangingPunct="1"/>
            <a:endParaRPr lang="sv-SE">
              <a:latin typeface="Verdana" charset="0"/>
            </a:endParaRPr>
          </a:p>
          <a:p>
            <a:pPr eaLnBrk="1" hangingPunct="1"/>
            <a:endParaRPr lang="sv-SE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954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643866" cy="774720"/>
          </a:xfrm>
        </p:spPr>
        <p:txBody>
          <a:bodyPr/>
          <a:lstStyle/>
          <a:p>
            <a:r>
              <a:rPr lang="en-GB" dirty="0" err="1" smtClean="0"/>
              <a:t>Nationell</a:t>
            </a:r>
            <a:r>
              <a:rPr lang="en-GB" dirty="0" smtClean="0"/>
              <a:t> </a:t>
            </a:r>
            <a:r>
              <a:rPr lang="en-GB" dirty="0" err="1" smtClean="0"/>
              <a:t>adressering</a:t>
            </a:r>
            <a:r>
              <a:rPr lang="en-GB" dirty="0" smtClean="0"/>
              <a:t> vid </a:t>
            </a:r>
            <a:r>
              <a:rPr lang="en-GB" dirty="0" err="1" smtClean="0"/>
              <a:t>sökning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specifikt</a:t>
            </a:r>
            <a:r>
              <a:rPr lang="en-GB" dirty="0" smtClean="0"/>
              <a:t> system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2013-04-08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10</a:t>
            </a:fld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1216584" y="544522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6" name="Rektangel 5"/>
          <p:cNvSpPr/>
          <p:nvPr/>
        </p:nvSpPr>
        <p:spPr>
          <a:xfrm>
            <a:off x="2512728" y="544522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 smtClean="0"/>
          </a:p>
          <a:p>
            <a:pPr algn="ctr"/>
            <a:r>
              <a:rPr lang="en-GB" sz="1400" dirty="0" smtClean="0"/>
              <a:t>“KS123”</a:t>
            </a:r>
            <a:endParaRPr lang="en-GB" sz="1400" dirty="0"/>
          </a:p>
        </p:txBody>
      </p:sp>
      <p:sp>
        <p:nvSpPr>
          <p:cNvPr id="10" name="Rektangel 9"/>
          <p:cNvSpPr/>
          <p:nvPr/>
        </p:nvSpPr>
        <p:spPr>
          <a:xfrm>
            <a:off x="1216584" y="4725144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Mellanlager</a:t>
            </a:r>
            <a:endParaRPr lang="en-GB" sz="1400" dirty="0"/>
          </a:p>
        </p:txBody>
      </p:sp>
      <p:sp>
        <p:nvSpPr>
          <p:cNvPr id="12" name="Rektangel 11"/>
          <p:cNvSpPr/>
          <p:nvPr/>
        </p:nvSpPr>
        <p:spPr>
          <a:xfrm>
            <a:off x="1216584" y="4077072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tjänsteplattform</a:t>
            </a:r>
            <a:endParaRPr lang="en-GB" sz="1400" dirty="0"/>
          </a:p>
        </p:txBody>
      </p:sp>
      <p:sp>
        <p:nvSpPr>
          <p:cNvPr id="14" name="Rektangel 13"/>
          <p:cNvSpPr/>
          <p:nvPr/>
        </p:nvSpPr>
        <p:spPr>
          <a:xfrm>
            <a:off x="1763688" y="2276872"/>
            <a:ext cx="5616624" cy="936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err="1" smtClean="0"/>
              <a:t>Gemensam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tjänsteplattform</a:t>
            </a:r>
            <a:r>
              <a:rPr lang="en-GB" sz="1400" dirty="0" smtClean="0"/>
              <a:t> (</a:t>
            </a:r>
            <a:r>
              <a:rPr lang="en-GB" sz="1400" dirty="0" err="1" smtClean="0"/>
              <a:t>NTjP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sp>
        <p:nvSpPr>
          <p:cNvPr id="15" name="Rektangel 14"/>
          <p:cNvSpPr/>
          <p:nvPr/>
        </p:nvSpPr>
        <p:spPr>
          <a:xfrm>
            <a:off x="1835696" y="11967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invånare</a:t>
            </a:r>
            <a:endParaRPr lang="en-GB" sz="1400" dirty="0"/>
          </a:p>
        </p:txBody>
      </p:sp>
      <p:cxnSp>
        <p:nvCxnSpPr>
          <p:cNvPr id="17" name="Rak 16"/>
          <p:cNvCxnSpPr>
            <a:stCxn id="15" idx="2"/>
            <a:endCxn id="57" idx="0"/>
          </p:cNvCxnSpPr>
          <p:nvPr/>
        </p:nvCxnSpPr>
        <p:spPr>
          <a:xfrm>
            <a:off x="3059832" y="1772816"/>
            <a:ext cx="432048" cy="11521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ak 17"/>
          <p:cNvCxnSpPr>
            <a:stCxn id="57" idx="2"/>
            <a:endCxn id="65" idx="3"/>
          </p:cNvCxnSpPr>
          <p:nvPr/>
        </p:nvCxnSpPr>
        <p:spPr>
          <a:xfrm flipH="1">
            <a:off x="3448832" y="3140968"/>
            <a:ext cx="43048" cy="13321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ktangel 43"/>
          <p:cNvSpPr/>
          <p:nvPr/>
        </p:nvSpPr>
        <p:spPr>
          <a:xfrm>
            <a:off x="1187624" y="3429000"/>
            <a:ext cx="3413336" cy="2646098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Rak 44"/>
          <p:cNvCxnSpPr>
            <a:stCxn id="12" idx="2"/>
            <a:endCxn id="10" idx="0"/>
          </p:cNvCxnSpPr>
          <p:nvPr/>
        </p:nvCxnSpPr>
        <p:spPr>
          <a:xfrm>
            <a:off x="2476724" y="4653136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Rak 47"/>
          <p:cNvCxnSpPr>
            <a:stCxn id="10" idx="2"/>
            <a:endCxn id="5" idx="0"/>
          </p:cNvCxnSpPr>
          <p:nvPr/>
        </p:nvCxnSpPr>
        <p:spPr>
          <a:xfrm flipH="1">
            <a:off x="1828652" y="530120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ak 50"/>
          <p:cNvCxnSpPr>
            <a:stCxn id="10" idx="2"/>
            <a:endCxn id="6" idx="0"/>
          </p:cNvCxnSpPr>
          <p:nvPr/>
        </p:nvCxnSpPr>
        <p:spPr>
          <a:xfrm>
            <a:off x="2476724" y="530120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ktangel 53"/>
          <p:cNvSpPr/>
          <p:nvPr/>
        </p:nvSpPr>
        <p:spPr>
          <a:xfrm>
            <a:off x="4672968" y="4250705"/>
            <a:ext cx="360040" cy="28803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ruta 54"/>
          <p:cNvSpPr txBox="1"/>
          <p:nvPr/>
        </p:nvSpPr>
        <p:spPr>
          <a:xfrm>
            <a:off x="4961000" y="422108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Huvudman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Rektangel 56"/>
          <p:cNvSpPr/>
          <p:nvPr/>
        </p:nvSpPr>
        <p:spPr>
          <a:xfrm>
            <a:off x="2555776" y="292494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4" name="Rektangel 63"/>
          <p:cNvSpPr/>
          <p:nvPr/>
        </p:nvSpPr>
        <p:spPr>
          <a:xfrm>
            <a:off x="5076056" y="2924944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Tjänsteaddr.katalog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5" name="Rektangel 64"/>
          <p:cNvSpPr/>
          <p:nvPr/>
        </p:nvSpPr>
        <p:spPr>
          <a:xfrm>
            <a:off x="1576624" y="436510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9" name="Rak 68"/>
          <p:cNvCxnSpPr/>
          <p:nvPr/>
        </p:nvCxnSpPr>
        <p:spPr>
          <a:xfrm>
            <a:off x="4427984" y="2996952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Ellips 84"/>
          <p:cNvSpPr>
            <a:spLocks noChangeArrowheads="1"/>
          </p:cNvSpPr>
          <p:nvPr/>
        </p:nvSpPr>
        <p:spPr bwMode="auto">
          <a:xfrm>
            <a:off x="3448832" y="436510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71" name="Ellips 84"/>
          <p:cNvSpPr>
            <a:spLocks noChangeArrowheads="1"/>
          </p:cNvSpPr>
          <p:nvPr/>
        </p:nvSpPr>
        <p:spPr bwMode="auto">
          <a:xfrm>
            <a:off x="2080680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74" name="Rektangel 73"/>
          <p:cNvSpPr/>
          <p:nvPr/>
        </p:nvSpPr>
        <p:spPr>
          <a:xfrm>
            <a:off x="4427984" y="11967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5" name="Rak 74"/>
          <p:cNvCxnSpPr>
            <a:stCxn id="74" idx="2"/>
            <a:endCxn id="57" idx="0"/>
          </p:cNvCxnSpPr>
          <p:nvPr/>
        </p:nvCxnSpPr>
        <p:spPr>
          <a:xfrm flipH="1">
            <a:off x="3491880" y="1772816"/>
            <a:ext cx="2160240" cy="11521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Ellips 84"/>
          <p:cNvSpPr>
            <a:spLocks noChangeArrowheads="1"/>
          </p:cNvSpPr>
          <p:nvPr/>
        </p:nvSpPr>
        <p:spPr bwMode="auto">
          <a:xfrm>
            <a:off x="3635896" y="15567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79" name="Ellips 84"/>
          <p:cNvSpPr>
            <a:spLocks noChangeArrowheads="1"/>
          </p:cNvSpPr>
          <p:nvPr/>
        </p:nvSpPr>
        <p:spPr bwMode="auto">
          <a:xfrm>
            <a:off x="6444208" y="15567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80" name="Ellips 84"/>
          <p:cNvSpPr>
            <a:spLocks noChangeArrowheads="1"/>
          </p:cNvSpPr>
          <p:nvPr/>
        </p:nvSpPr>
        <p:spPr bwMode="auto">
          <a:xfrm>
            <a:off x="2512728" y="4653136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9" name="Ellips 84"/>
          <p:cNvSpPr>
            <a:spLocks noChangeArrowheads="1"/>
          </p:cNvSpPr>
          <p:nvPr/>
        </p:nvSpPr>
        <p:spPr bwMode="auto">
          <a:xfrm>
            <a:off x="3232808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16" name="Ellips 15"/>
          <p:cNvSpPr/>
          <p:nvPr/>
        </p:nvSpPr>
        <p:spPr>
          <a:xfrm>
            <a:off x="3275856" y="1916832"/>
            <a:ext cx="1296144" cy="756664"/>
          </a:xfrm>
          <a:prstGeom prst="wedgeEllipseCallou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>
                <a:solidFill>
                  <a:srgbClr val="000000"/>
                </a:solidFill>
              </a:rPr>
              <a:t>HSA-id (ex: “123”) 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2" name="Ellips 61"/>
          <p:cNvSpPr/>
          <p:nvPr/>
        </p:nvSpPr>
        <p:spPr>
          <a:xfrm>
            <a:off x="7236296" y="3068960"/>
            <a:ext cx="1656184" cy="1116704"/>
          </a:xfrm>
          <a:prstGeom prst="wedgeEllipseCallout">
            <a:avLst>
              <a:gd name="adj1" fmla="val -76406"/>
              <a:gd name="adj2" fmla="val -5227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rgbClr val="000000"/>
                </a:solidFill>
              </a:rPr>
              <a:t>Info </a:t>
            </a:r>
            <a:r>
              <a:rPr lang="en-GB" sz="1000" dirty="0" err="1" smtClean="0">
                <a:solidFill>
                  <a:srgbClr val="000000"/>
                </a:solidFill>
              </a:rPr>
              <a:t>som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kopplar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 till </a:t>
            </a:r>
            <a:r>
              <a:rPr lang="en-GB" sz="1000" dirty="0" err="1" smtClean="0">
                <a:solidFill>
                  <a:srgbClr val="000000"/>
                </a:solidFill>
              </a:rPr>
              <a:t>aktuell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anslutningspunkt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38" name="Ellips 37"/>
          <p:cNvSpPr/>
          <p:nvPr/>
        </p:nvSpPr>
        <p:spPr>
          <a:xfrm>
            <a:off x="3736864" y="3356992"/>
            <a:ext cx="1267184" cy="792088"/>
          </a:xfrm>
          <a:prstGeom prst="wedgeEllipseCallout">
            <a:avLst>
              <a:gd name="adj1" fmla="val -69090"/>
              <a:gd name="adj2" fmla="val 2736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HSA-id, </a:t>
            </a:r>
            <a:r>
              <a:rPr lang="en-GB" sz="1000" dirty="0" err="1" smtClean="0">
                <a:solidFill>
                  <a:srgbClr val="000000"/>
                </a:solidFill>
              </a:rPr>
              <a:t>t.ex</a:t>
            </a:r>
            <a:r>
              <a:rPr lang="en-GB" sz="1000" dirty="0" smtClean="0">
                <a:solidFill>
                  <a:srgbClr val="000000"/>
                </a:solidFill>
              </a:rPr>
              <a:t>. “KS123”</a:t>
            </a:r>
            <a:endParaRPr lang="en-GB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87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ubrik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Verdana" charset="0"/>
              </a:rPr>
              <a:t>Revisioner</a:t>
            </a:r>
          </a:p>
        </p:txBody>
      </p:sp>
      <p:graphicFrame>
        <p:nvGraphicFramePr>
          <p:cNvPr id="6" name="Tabel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996842"/>
              </p:ext>
            </p:extLst>
          </p:nvPr>
        </p:nvGraphicFramePr>
        <p:xfrm>
          <a:off x="581098" y="2209378"/>
          <a:ext cx="8055822" cy="782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5274"/>
                <a:gridCol w="2685274"/>
                <a:gridCol w="2685274"/>
              </a:tblGrid>
              <a:tr h="260737"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Datum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/>
                        <a:t>Ändring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/>
                        <a:t>Författare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</a:tr>
              <a:tr h="260737"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2012-12-22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/>
                        <a:t>Upprättat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>
                          <a:hlinkClick r:id="rId2"/>
                        </a:rPr>
                        <a:t>johan.eltes@callistaenterprise.se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</a:tr>
              <a:tr h="260737"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2013-03-05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/>
                        <a:t>Lagt</a:t>
                      </a:r>
                      <a:r>
                        <a:rPr lang="en-GB" sz="800" baseline="0" dirty="0" smtClean="0"/>
                        <a:t> till </a:t>
                      </a:r>
                      <a:r>
                        <a:rPr lang="en-GB" sz="800" baseline="0" dirty="0" err="1" smtClean="0"/>
                        <a:t>flöde</a:t>
                      </a:r>
                      <a:r>
                        <a:rPr lang="en-GB" sz="800" baseline="0" dirty="0" smtClean="0"/>
                        <a:t> </a:t>
                      </a:r>
                      <a:r>
                        <a:rPr lang="en-GB" sz="800" baseline="0" dirty="0" err="1" smtClean="0"/>
                        <a:t>för</a:t>
                      </a:r>
                      <a:r>
                        <a:rPr lang="en-GB" sz="800" baseline="0" dirty="0" smtClean="0"/>
                        <a:t> </a:t>
                      </a:r>
                      <a:r>
                        <a:rPr lang="en-GB" sz="800" baseline="0" dirty="0" err="1" smtClean="0"/>
                        <a:t>sökning</a:t>
                      </a:r>
                      <a:r>
                        <a:rPr lang="en-GB" sz="800" baseline="0" dirty="0" smtClean="0"/>
                        <a:t> med </a:t>
                      </a:r>
                      <a:r>
                        <a:rPr lang="en-GB" sz="800" baseline="0" dirty="0" err="1" smtClean="0"/>
                        <a:t>vårdkontaktid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 smtClean="0">
                          <a:hlinkClick r:id="rId2"/>
                        </a:rPr>
                        <a:t>johan.eltes</a:t>
                      </a:r>
                      <a:r>
                        <a:rPr lang="en-GB" sz="800" smtClean="0">
                          <a:hlinkClick r:id="rId2"/>
                        </a:rPr>
                        <a:t>@callistaenterprise.se</a:t>
                      </a:r>
                      <a:endParaRPr lang="en-GB" sz="800" smtClean="0"/>
                    </a:p>
                  </a:txBody>
                  <a:tcPr marL="63632" marR="63632" marT="32146" marB="3214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909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ubrik 1"/>
          <p:cNvSpPr>
            <a:spLocks noGrp="1"/>
          </p:cNvSpPr>
          <p:nvPr>
            <p:ph type="title"/>
          </p:nvPr>
        </p:nvSpPr>
        <p:spPr>
          <a:xfrm>
            <a:off x="2699792" y="260648"/>
            <a:ext cx="6085184" cy="836886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200" dirty="0" err="1" smtClean="0">
                <a:latin typeface="Verdana" charset="0"/>
              </a:rPr>
              <a:t>Professionens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direktåtkomst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inom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sammanhållen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journalföring</a:t>
            </a:r>
            <a:endParaRPr lang="en-GB" sz="2200" dirty="0">
              <a:latin typeface="Verdana" charset="0"/>
            </a:endParaRPr>
          </a:p>
        </p:txBody>
      </p:sp>
      <p:sp>
        <p:nvSpPr>
          <p:cNvPr id="5" name="Rektangel 4"/>
          <p:cNvSpPr/>
          <p:nvPr/>
        </p:nvSpPr>
        <p:spPr bwMode="auto">
          <a:xfrm>
            <a:off x="971600" y="4221088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Engagemangsindex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1507" name="Rektangel 7"/>
          <p:cNvSpPr>
            <a:spLocks noChangeArrowheads="1"/>
          </p:cNvSpPr>
          <p:nvPr/>
        </p:nvSpPr>
        <p:spPr bwMode="auto">
          <a:xfrm>
            <a:off x="971600" y="5733256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1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21509" name="textruta 9"/>
          <p:cNvSpPr txBox="1">
            <a:spLocks noChangeArrowheads="1"/>
          </p:cNvSpPr>
          <p:nvPr/>
        </p:nvSpPr>
        <p:spPr bwMode="auto">
          <a:xfrm>
            <a:off x="827584" y="1916832"/>
            <a:ext cx="1008112" cy="37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smtClean="0"/>
              <a:t>Aggregering </a:t>
            </a:r>
            <a:r>
              <a:rPr lang="en-GB" sz="1000" dirty="0" err="1" smtClean="0"/>
              <a:t>i</a:t>
            </a:r>
            <a:r>
              <a:rPr lang="en-GB" sz="1000" dirty="0" smtClean="0"/>
              <a:t>  </a:t>
            </a:r>
            <a:r>
              <a:rPr lang="en-GB" sz="1000" dirty="0" err="1" smtClean="0"/>
              <a:t>NTjP</a:t>
            </a:r>
            <a:endParaRPr lang="en-GB" sz="1000" dirty="0"/>
          </a:p>
        </p:txBody>
      </p:sp>
      <p:sp>
        <p:nvSpPr>
          <p:cNvPr id="21518" name="Rektangel 63"/>
          <p:cNvSpPr>
            <a:spLocks noChangeArrowheads="1"/>
          </p:cNvSpPr>
          <p:nvPr/>
        </p:nvSpPr>
        <p:spPr bwMode="auto">
          <a:xfrm>
            <a:off x="827584" y="1916832"/>
            <a:ext cx="8322629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20" name="Rektangel 19"/>
          <p:cNvSpPr/>
          <p:nvPr/>
        </p:nvSpPr>
        <p:spPr bwMode="auto">
          <a:xfrm>
            <a:off x="971600" y="3789040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Anslutningskatalog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cxnSp>
        <p:nvCxnSpPr>
          <p:cNvPr id="21515" name="Rak pil 33"/>
          <p:cNvCxnSpPr>
            <a:cxnSpLocks noChangeShapeType="1"/>
            <a:stCxn id="46" idx="2"/>
          </p:cNvCxnSpPr>
          <p:nvPr/>
        </p:nvCxnSpPr>
        <p:spPr bwMode="auto">
          <a:xfrm flipH="1">
            <a:off x="2555776" y="1700808"/>
            <a:ext cx="1030" cy="2160240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6" name="textruta 20"/>
          <p:cNvSpPr txBox="1">
            <a:spLocks noChangeArrowheads="1"/>
          </p:cNvSpPr>
          <p:nvPr/>
        </p:nvSpPr>
        <p:spPr bwMode="auto">
          <a:xfrm>
            <a:off x="1115616" y="2708920"/>
            <a:ext cx="2016224" cy="51953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anslutna</a:t>
            </a:r>
            <a:r>
              <a:rPr lang="en-GB" sz="800" dirty="0" smtClean="0"/>
              <a:t> PDL-</a:t>
            </a:r>
            <a:r>
              <a:rPr lang="en-GB" sz="800" dirty="0" err="1" smtClean="0"/>
              <a:t>enheter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infomängder</a:t>
            </a:r>
            <a:r>
              <a:rPr lang="en-GB" sz="800" dirty="0" smtClean="0"/>
              <a:t> </a:t>
            </a:r>
            <a:r>
              <a:rPr lang="en-GB" sz="800" dirty="0" err="1" smtClean="0"/>
              <a:t>som</a:t>
            </a:r>
            <a:r>
              <a:rPr lang="en-GB" sz="800" dirty="0" smtClean="0"/>
              <a:t> </a:t>
            </a:r>
            <a:r>
              <a:rPr lang="en-GB" sz="800" dirty="0" err="1" smtClean="0"/>
              <a:t>är</a:t>
            </a:r>
            <a:r>
              <a:rPr lang="en-GB" sz="800" dirty="0" smtClean="0"/>
              <a:t> </a:t>
            </a:r>
            <a:r>
              <a:rPr lang="en-GB" sz="800" dirty="0" err="1" smtClean="0"/>
              <a:t>tillgängliga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tillämpningen</a:t>
            </a:r>
            <a:endParaRPr lang="en-GB" sz="800" dirty="0"/>
          </a:p>
        </p:txBody>
      </p:sp>
      <p:sp>
        <p:nvSpPr>
          <p:cNvPr id="22" name="Rektangel 21"/>
          <p:cNvSpPr/>
          <p:nvPr/>
        </p:nvSpPr>
        <p:spPr bwMode="auto">
          <a:xfrm>
            <a:off x="971600" y="4509120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Tjänsteadresseringskatalog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3" name="Rektangel 22"/>
          <p:cNvSpPr/>
          <p:nvPr/>
        </p:nvSpPr>
        <p:spPr bwMode="auto">
          <a:xfrm>
            <a:off x="971600" y="4822151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smtClean="0">
                <a:latin typeface="Verdana" pitchFamily="34" charset="0"/>
                <a:ea typeface="Geneva" pitchFamily="1" charset="-128"/>
              </a:rPr>
              <a:t>TGP (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eg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. 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journalsystem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)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4" name="Rektangel 23"/>
          <p:cNvSpPr/>
          <p:nvPr/>
        </p:nvSpPr>
        <p:spPr bwMode="auto">
          <a:xfrm>
            <a:off x="971600" y="5254199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Samtycke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, 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Vårdrelation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, 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Spärr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, 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Logg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cxnSp>
        <p:nvCxnSpPr>
          <p:cNvPr id="25" name="Rak pil 33"/>
          <p:cNvCxnSpPr>
            <a:cxnSpLocks noChangeShapeType="1"/>
          </p:cNvCxnSpPr>
          <p:nvPr/>
        </p:nvCxnSpPr>
        <p:spPr bwMode="auto">
          <a:xfrm>
            <a:off x="3563888" y="1700808"/>
            <a:ext cx="0" cy="3240360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4" name="textruta 32"/>
          <p:cNvSpPr txBox="1">
            <a:spLocks noChangeArrowheads="1"/>
          </p:cNvSpPr>
          <p:nvPr/>
        </p:nvSpPr>
        <p:spPr bwMode="auto">
          <a:xfrm>
            <a:off x="2771800" y="3284984"/>
            <a:ext cx="1296144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patients  journal </a:t>
            </a:r>
            <a:r>
              <a:rPr lang="en-GB" sz="800" dirty="0" err="1" smtClean="0"/>
              <a:t>är</a:t>
            </a:r>
            <a:r>
              <a:rPr lang="en-GB" sz="800" dirty="0" smtClean="0"/>
              <a:t> </a:t>
            </a:r>
            <a:r>
              <a:rPr lang="en-GB" sz="800" dirty="0" err="1" smtClean="0"/>
              <a:t>tillgänglig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medarbetaren</a:t>
            </a:r>
            <a:endParaRPr lang="en-GB" sz="800" dirty="0"/>
          </a:p>
        </p:txBody>
      </p:sp>
      <p:cxnSp>
        <p:nvCxnSpPr>
          <p:cNvPr id="28" name="Rak pil 33"/>
          <p:cNvCxnSpPr>
            <a:cxnSpLocks noChangeShapeType="1"/>
          </p:cNvCxnSpPr>
          <p:nvPr/>
        </p:nvCxnSpPr>
        <p:spPr bwMode="auto">
          <a:xfrm>
            <a:off x="4283968" y="1700808"/>
            <a:ext cx="0" cy="3744416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textruta 32"/>
          <p:cNvSpPr txBox="1">
            <a:spLocks noChangeArrowheads="1"/>
          </p:cNvSpPr>
          <p:nvPr/>
        </p:nvSpPr>
        <p:spPr bwMode="auto">
          <a:xfrm>
            <a:off x="3635896" y="2636912"/>
            <a:ext cx="1080120" cy="6480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Kontroll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registrering</a:t>
            </a:r>
            <a:r>
              <a:rPr lang="en-GB" sz="800" dirty="0" smtClean="0"/>
              <a:t> </a:t>
            </a:r>
            <a:r>
              <a:rPr lang="en-GB" sz="800" dirty="0" err="1" smtClean="0"/>
              <a:t>av</a:t>
            </a:r>
            <a:r>
              <a:rPr lang="en-GB" sz="800" dirty="0" smtClean="0"/>
              <a:t> </a:t>
            </a:r>
            <a:r>
              <a:rPr lang="en-GB" sz="800" dirty="0" err="1" smtClean="0"/>
              <a:t>samtycke</a:t>
            </a:r>
            <a:r>
              <a:rPr lang="en-GB" sz="800" dirty="0" smtClean="0"/>
              <a:t>, </a:t>
            </a:r>
            <a:r>
              <a:rPr lang="en-GB" sz="800" dirty="0" err="1" smtClean="0"/>
              <a:t>vårdrelation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spärr</a:t>
            </a:r>
            <a:endParaRPr lang="en-GB" sz="800" dirty="0"/>
          </a:p>
        </p:txBody>
      </p:sp>
      <p:sp>
        <p:nvSpPr>
          <p:cNvPr id="41" name="Femhörning 10"/>
          <p:cNvSpPr>
            <a:spLocks noChangeArrowheads="1"/>
          </p:cNvSpPr>
          <p:nvPr/>
        </p:nvSpPr>
        <p:spPr bwMode="auto">
          <a:xfrm>
            <a:off x="4716016" y="1988840"/>
            <a:ext cx="2592288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Hämta</a:t>
            </a:r>
            <a:r>
              <a:rPr lang="en-GB" sz="1000" dirty="0" smtClean="0">
                <a:cs typeface="Geneva" charset="0"/>
              </a:rPr>
              <a:t> info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 sz="1000" dirty="0" smtClean="0">
                <a:cs typeface="Geneva" charset="0"/>
              </a:rPr>
              <a:t>(aggregering </a:t>
            </a:r>
            <a:r>
              <a:rPr lang="en-GB" sz="1000" dirty="0" err="1" smtClean="0">
                <a:cs typeface="Geneva" charset="0"/>
              </a:rPr>
              <a:t>i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NTjP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42" name="Femhörning 8"/>
          <p:cNvSpPr>
            <a:spLocks noChangeArrowheads="1"/>
          </p:cNvSpPr>
          <p:nvPr/>
        </p:nvSpPr>
        <p:spPr bwMode="auto">
          <a:xfrm>
            <a:off x="3313960" y="1196752"/>
            <a:ext cx="1296144" cy="504056"/>
          </a:xfrm>
          <a:prstGeom prst="homePlate">
            <a:avLst>
              <a:gd name="adj" fmla="val 50008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smtClean="0">
                <a:cs typeface="Geneva" charset="0"/>
              </a:rPr>
              <a:t>Val </a:t>
            </a:r>
            <a:r>
              <a:rPr lang="en-GB" sz="1000" dirty="0" err="1" smtClean="0">
                <a:cs typeface="Geneva" charset="0"/>
              </a:rPr>
              <a:t>av</a:t>
            </a:r>
            <a:r>
              <a:rPr lang="en-GB" sz="1000" dirty="0" smtClean="0">
                <a:cs typeface="Geneva" charset="0"/>
              </a:rPr>
              <a:t> patient</a:t>
            </a:r>
            <a:endParaRPr lang="en-GB" sz="1000" dirty="0">
              <a:cs typeface="Geneva" charset="0"/>
            </a:endParaRPr>
          </a:p>
        </p:txBody>
      </p:sp>
      <p:sp>
        <p:nvSpPr>
          <p:cNvPr id="43" name="textruta 9"/>
          <p:cNvSpPr txBox="1">
            <a:spLocks noChangeArrowheads="1"/>
          </p:cNvSpPr>
          <p:nvPr/>
        </p:nvSpPr>
        <p:spPr bwMode="auto">
          <a:xfrm>
            <a:off x="793680" y="1124744"/>
            <a:ext cx="1547752" cy="68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/>
              <a:t>Professionens</a:t>
            </a:r>
            <a:r>
              <a:rPr lang="en-GB" sz="1000" dirty="0"/>
              <a:t> </a:t>
            </a:r>
            <a:r>
              <a:rPr lang="en-GB" sz="1000" dirty="0" err="1" smtClean="0"/>
              <a:t>aktiviteter</a:t>
            </a:r>
            <a:r>
              <a:rPr lang="en-GB" sz="1000" dirty="0" smtClean="0"/>
              <a:t> </a:t>
            </a:r>
            <a:r>
              <a:rPr lang="en-GB" sz="1000" dirty="0" err="1" smtClean="0"/>
              <a:t>i</a:t>
            </a:r>
            <a:r>
              <a:rPr lang="en-GB" sz="1000" dirty="0" smtClean="0"/>
              <a:t> </a:t>
            </a:r>
            <a:r>
              <a:rPr lang="en-GB" sz="1000" dirty="0" err="1" smtClean="0"/>
              <a:t>tillämpning</a:t>
            </a:r>
            <a:r>
              <a:rPr lang="en-GB" sz="1000" dirty="0" smtClean="0"/>
              <a:t> </a:t>
            </a:r>
            <a:r>
              <a:rPr lang="en-GB" sz="1000" dirty="0" err="1" smtClean="0"/>
              <a:t>för</a:t>
            </a:r>
            <a:r>
              <a:rPr lang="en-GB" sz="1000" dirty="0" smtClean="0"/>
              <a:t> </a:t>
            </a:r>
            <a:r>
              <a:rPr lang="en-GB" sz="1000" dirty="0" err="1" smtClean="0"/>
              <a:t>patientöversikt</a:t>
            </a:r>
            <a:endParaRPr lang="en-GB" sz="1000" dirty="0"/>
          </a:p>
        </p:txBody>
      </p:sp>
      <p:sp>
        <p:nvSpPr>
          <p:cNvPr id="44" name="Femhörning 10"/>
          <p:cNvSpPr>
            <a:spLocks noChangeArrowheads="1"/>
          </p:cNvSpPr>
          <p:nvPr/>
        </p:nvSpPr>
        <p:spPr bwMode="auto">
          <a:xfrm>
            <a:off x="7596336" y="1196752"/>
            <a:ext cx="1512168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Läsa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journalhistorik</a:t>
            </a:r>
            <a:endParaRPr lang="en-GB" sz="1000" dirty="0">
              <a:cs typeface="Geneva" charset="0"/>
            </a:endParaRPr>
          </a:p>
        </p:txBody>
      </p:sp>
      <p:sp>
        <p:nvSpPr>
          <p:cNvPr id="45" name="Rektangel 63"/>
          <p:cNvSpPr>
            <a:spLocks noChangeArrowheads="1"/>
          </p:cNvSpPr>
          <p:nvPr/>
        </p:nvSpPr>
        <p:spPr bwMode="auto">
          <a:xfrm>
            <a:off x="827584" y="1124744"/>
            <a:ext cx="8288725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46" name="Femhörning 8"/>
          <p:cNvSpPr>
            <a:spLocks noChangeArrowheads="1"/>
          </p:cNvSpPr>
          <p:nvPr/>
        </p:nvSpPr>
        <p:spPr bwMode="auto">
          <a:xfrm>
            <a:off x="2051720" y="1196752"/>
            <a:ext cx="1262240" cy="504056"/>
          </a:xfrm>
          <a:prstGeom prst="homePlate">
            <a:avLst>
              <a:gd name="adj" fmla="val 50008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Bedöm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informationskvalité</a:t>
            </a:r>
            <a:endParaRPr lang="en-GB" sz="1000" dirty="0">
              <a:cs typeface="Geneva" charset="0"/>
            </a:endParaRPr>
          </a:p>
        </p:txBody>
      </p:sp>
      <p:cxnSp>
        <p:nvCxnSpPr>
          <p:cNvPr id="12" name="Vinklad  11"/>
          <p:cNvCxnSpPr>
            <a:stCxn id="42" idx="3"/>
            <a:endCxn id="41" idx="1"/>
          </p:cNvCxnSpPr>
          <p:nvPr/>
        </p:nvCxnSpPr>
        <p:spPr>
          <a:xfrm>
            <a:off x="4610104" y="1448780"/>
            <a:ext cx="105912" cy="79208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Vinklad  13"/>
          <p:cNvCxnSpPr>
            <a:stCxn id="41" idx="3"/>
            <a:endCxn id="44" idx="1"/>
          </p:cNvCxnSpPr>
          <p:nvPr/>
        </p:nvCxnSpPr>
        <p:spPr>
          <a:xfrm flipV="1">
            <a:off x="7308304" y="1448780"/>
            <a:ext cx="288032" cy="7920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Rak pil 33"/>
          <p:cNvCxnSpPr>
            <a:cxnSpLocks noChangeShapeType="1"/>
          </p:cNvCxnSpPr>
          <p:nvPr/>
        </p:nvCxnSpPr>
        <p:spPr bwMode="auto">
          <a:xfrm>
            <a:off x="4932040" y="2492896"/>
            <a:ext cx="0" cy="18722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ruta 32"/>
          <p:cNvSpPr txBox="1">
            <a:spLocks noChangeArrowheads="1"/>
          </p:cNvSpPr>
          <p:nvPr/>
        </p:nvSpPr>
        <p:spPr bwMode="auto">
          <a:xfrm>
            <a:off x="4355976" y="3313944"/>
            <a:ext cx="115212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engagemang</a:t>
            </a:r>
            <a:endParaRPr lang="en-GB" sz="800" dirty="0"/>
          </a:p>
        </p:txBody>
      </p:sp>
      <p:cxnSp>
        <p:nvCxnSpPr>
          <p:cNvPr id="62" name="Rak pil 33"/>
          <p:cNvCxnSpPr>
            <a:cxnSpLocks noChangeShapeType="1"/>
          </p:cNvCxnSpPr>
          <p:nvPr/>
        </p:nvCxnSpPr>
        <p:spPr bwMode="auto">
          <a:xfrm>
            <a:off x="5580112" y="2492896"/>
            <a:ext cx="0" cy="2160240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textruta 32"/>
          <p:cNvSpPr txBox="1">
            <a:spLocks noChangeArrowheads="1"/>
          </p:cNvSpPr>
          <p:nvPr/>
        </p:nvSpPr>
        <p:spPr bwMode="auto">
          <a:xfrm>
            <a:off x="5076056" y="2780928"/>
            <a:ext cx="151216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anslutningspunkter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systemen</a:t>
            </a:r>
            <a:r>
              <a:rPr lang="en-GB" sz="800" dirty="0" smtClean="0"/>
              <a:t> </a:t>
            </a:r>
            <a:r>
              <a:rPr lang="en-GB" sz="800" dirty="0" err="1" smtClean="0"/>
              <a:t>från</a:t>
            </a:r>
            <a:r>
              <a:rPr lang="en-GB" sz="800" dirty="0" smtClean="0"/>
              <a:t> </a:t>
            </a:r>
            <a:r>
              <a:rPr lang="en-GB" sz="800" dirty="0" err="1" smtClean="0"/>
              <a:t>indexposter</a:t>
            </a:r>
            <a:endParaRPr lang="en-GB" sz="800" dirty="0"/>
          </a:p>
        </p:txBody>
      </p:sp>
      <p:cxnSp>
        <p:nvCxnSpPr>
          <p:cNvPr id="68" name="Rak pil 33"/>
          <p:cNvCxnSpPr>
            <a:cxnSpLocks noChangeShapeType="1"/>
          </p:cNvCxnSpPr>
          <p:nvPr/>
        </p:nvCxnSpPr>
        <p:spPr bwMode="auto">
          <a:xfrm>
            <a:off x="6732240" y="2492896"/>
            <a:ext cx="0" cy="331236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Rektangel 7"/>
          <p:cNvSpPr>
            <a:spLocks noChangeArrowheads="1"/>
          </p:cNvSpPr>
          <p:nvPr/>
        </p:nvSpPr>
        <p:spPr bwMode="auto">
          <a:xfrm>
            <a:off x="971600" y="6093296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>
                <a:cs typeface="Geneva" charset="0"/>
              </a:rPr>
              <a:t>/</a:t>
            </a:r>
            <a:r>
              <a:rPr lang="en-GB" sz="1000" dirty="0" err="1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2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cxnSp>
        <p:nvCxnSpPr>
          <p:cNvPr id="71" name="Rak pil 33"/>
          <p:cNvCxnSpPr>
            <a:cxnSpLocks noChangeShapeType="1"/>
          </p:cNvCxnSpPr>
          <p:nvPr/>
        </p:nvCxnSpPr>
        <p:spPr bwMode="auto">
          <a:xfrm>
            <a:off x="7020272" y="2492896"/>
            <a:ext cx="0" cy="36724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Rak pil 33"/>
          <p:cNvCxnSpPr>
            <a:cxnSpLocks noChangeShapeType="1"/>
          </p:cNvCxnSpPr>
          <p:nvPr/>
        </p:nvCxnSpPr>
        <p:spPr bwMode="auto">
          <a:xfrm>
            <a:off x="8028384" y="1700808"/>
            <a:ext cx="0" cy="36724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textruta 32"/>
          <p:cNvSpPr txBox="1">
            <a:spLocks noChangeArrowheads="1"/>
          </p:cNvSpPr>
          <p:nvPr/>
        </p:nvSpPr>
        <p:spPr bwMode="auto">
          <a:xfrm>
            <a:off x="7524328" y="2924944"/>
            <a:ext cx="1008112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loggning</a:t>
            </a:r>
            <a:endParaRPr lang="en-GB" sz="800" dirty="0"/>
          </a:p>
        </p:txBody>
      </p:sp>
      <p:sp>
        <p:nvSpPr>
          <p:cNvPr id="81" name="textruta 32"/>
          <p:cNvSpPr txBox="1">
            <a:spLocks noChangeArrowheads="1"/>
          </p:cNvSpPr>
          <p:nvPr/>
        </p:nvSpPr>
        <p:spPr bwMode="auto">
          <a:xfrm>
            <a:off x="6012160" y="3284984"/>
            <a:ext cx="1440160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Journalhistorik</a:t>
            </a:r>
            <a:r>
              <a:rPr lang="en-GB" sz="800" dirty="0" smtClean="0"/>
              <a:t> </a:t>
            </a:r>
            <a:r>
              <a:rPr lang="en-GB" sz="800" dirty="0" err="1" smtClean="0"/>
              <a:t>enligt</a:t>
            </a:r>
            <a:r>
              <a:rPr lang="en-GB" sz="800" dirty="0" smtClean="0"/>
              <a:t> </a:t>
            </a:r>
            <a:r>
              <a:rPr lang="en-GB" sz="800" dirty="0" err="1" smtClean="0"/>
              <a:t>tjänstekontrakt</a:t>
            </a:r>
            <a:endParaRPr lang="en-GB" sz="800" dirty="0"/>
          </a:p>
        </p:txBody>
      </p:sp>
      <p:sp>
        <p:nvSpPr>
          <p:cNvPr id="82" name="Ellips 84"/>
          <p:cNvSpPr>
            <a:spLocks noChangeArrowheads="1"/>
          </p:cNvSpPr>
          <p:nvPr/>
        </p:nvSpPr>
        <p:spPr bwMode="auto">
          <a:xfrm>
            <a:off x="6660232" y="587727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</a:p>
        </p:txBody>
      </p:sp>
      <p:sp>
        <p:nvSpPr>
          <p:cNvPr id="83" name="Ellips 84"/>
          <p:cNvSpPr>
            <a:spLocks noChangeArrowheads="1"/>
          </p:cNvSpPr>
          <p:nvPr/>
        </p:nvSpPr>
        <p:spPr bwMode="auto">
          <a:xfrm>
            <a:off x="6732240" y="227687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167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ubrik 1"/>
          <p:cNvSpPr>
            <a:spLocks noGrp="1"/>
          </p:cNvSpPr>
          <p:nvPr>
            <p:ph type="title"/>
          </p:nvPr>
        </p:nvSpPr>
        <p:spPr>
          <a:xfrm>
            <a:off x="2699792" y="260648"/>
            <a:ext cx="6085184" cy="576064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200" dirty="0" err="1" smtClean="0">
                <a:latin typeface="Verdana" charset="0"/>
              </a:rPr>
              <a:t>Patientens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direktåtkomst</a:t>
            </a:r>
            <a:endParaRPr lang="en-GB" sz="2200" dirty="0">
              <a:latin typeface="Verdana" charset="0"/>
            </a:endParaRPr>
          </a:p>
        </p:txBody>
      </p:sp>
      <p:sp>
        <p:nvSpPr>
          <p:cNvPr id="5" name="Rektangel 4"/>
          <p:cNvSpPr/>
          <p:nvPr/>
        </p:nvSpPr>
        <p:spPr bwMode="auto">
          <a:xfrm>
            <a:off x="929891" y="4293096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Engagemangsindex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1507" name="Rektangel 7"/>
          <p:cNvSpPr>
            <a:spLocks noChangeArrowheads="1"/>
          </p:cNvSpPr>
          <p:nvPr/>
        </p:nvSpPr>
        <p:spPr bwMode="auto">
          <a:xfrm>
            <a:off x="929891" y="5805264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1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21509" name="textruta 9"/>
          <p:cNvSpPr txBox="1">
            <a:spLocks noChangeArrowheads="1"/>
          </p:cNvSpPr>
          <p:nvPr/>
        </p:nvSpPr>
        <p:spPr bwMode="auto">
          <a:xfrm>
            <a:off x="917790" y="1988840"/>
            <a:ext cx="1008112" cy="37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smtClean="0"/>
              <a:t>Aggregering </a:t>
            </a:r>
            <a:r>
              <a:rPr lang="en-GB" sz="1000" dirty="0" err="1" smtClean="0"/>
              <a:t>i</a:t>
            </a:r>
            <a:r>
              <a:rPr lang="en-GB" sz="1000" dirty="0" smtClean="0"/>
              <a:t>  </a:t>
            </a:r>
            <a:r>
              <a:rPr lang="en-GB" sz="1000" dirty="0" err="1" smtClean="0"/>
              <a:t>NTjP</a:t>
            </a:r>
            <a:endParaRPr lang="en-GB" sz="1000" dirty="0"/>
          </a:p>
        </p:txBody>
      </p:sp>
      <p:sp>
        <p:nvSpPr>
          <p:cNvPr id="21518" name="Rektangel 63"/>
          <p:cNvSpPr>
            <a:spLocks noChangeArrowheads="1"/>
          </p:cNvSpPr>
          <p:nvPr/>
        </p:nvSpPr>
        <p:spPr bwMode="auto">
          <a:xfrm>
            <a:off x="899592" y="1988840"/>
            <a:ext cx="8208912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20" name="Rektangel 19"/>
          <p:cNvSpPr/>
          <p:nvPr/>
        </p:nvSpPr>
        <p:spPr bwMode="auto">
          <a:xfrm>
            <a:off x="929891" y="3861048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Anslutningskatalog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cxnSp>
        <p:nvCxnSpPr>
          <p:cNvPr id="21515" name="Rak pil 33"/>
          <p:cNvCxnSpPr>
            <a:cxnSpLocks noChangeShapeType="1"/>
            <a:stCxn id="46" idx="2"/>
          </p:cNvCxnSpPr>
          <p:nvPr/>
        </p:nvCxnSpPr>
        <p:spPr bwMode="auto">
          <a:xfrm flipH="1">
            <a:off x="2475963" y="1772816"/>
            <a:ext cx="1030" cy="2160240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6" name="textruta 20"/>
          <p:cNvSpPr txBox="1">
            <a:spLocks noChangeArrowheads="1"/>
          </p:cNvSpPr>
          <p:nvPr/>
        </p:nvSpPr>
        <p:spPr bwMode="auto">
          <a:xfrm>
            <a:off x="1073907" y="2780928"/>
            <a:ext cx="2016224" cy="51953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anslutna</a:t>
            </a:r>
            <a:r>
              <a:rPr lang="en-GB" sz="800" dirty="0" smtClean="0"/>
              <a:t> PDL-</a:t>
            </a:r>
            <a:r>
              <a:rPr lang="en-GB" sz="800" dirty="0" err="1" smtClean="0"/>
              <a:t>enheter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infomängder</a:t>
            </a:r>
            <a:r>
              <a:rPr lang="en-GB" sz="800" dirty="0" smtClean="0"/>
              <a:t> </a:t>
            </a:r>
            <a:r>
              <a:rPr lang="en-GB" sz="800" dirty="0" err="1" smtClean="0"/>
              <a:t>som</a:t>
            </a:r>
            <a:r>
              <a:rPr lang="en-GB" sz="800" dirty="0" smtClean="0"/>
              <a:t> </a:t>
            </a:r>
            <a:r>
              <a:rPr lang="en-GB" sz="800" dirty="0" err="1" smtClean="0"/>
              <a:t>är</a:t>
            </a:r>
            <a:r>
              <a:rPr lang="en-GB" sz="800" dirty="0" smtClean="0"/>
              <a:t> </a:t>
            </a:r>
            <a:r>
              <a:rPr lang="en-GB" sz="800" dirty="0" err="1" smtClean="0"/>
              <a:t>tillgängliga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tillämpningen</a:t>
            </a:r>
            <a:endParaRPr lang="en-GB" sz="800" dirty="0"/>
          </a:p>
        </p:txBody>
      </p:sp>
      <p:sp>
        <p:nvSpPr>
          <p:cNvPr id="22" name="Rektangel 21"/>
          <p:cNvSpPr/>
          <p:nvPr/>
        </p:nvSpPr>
        <p:spPr bwMode="auto">
          <a:xfrm>
            <a:off x="929891" y="4581128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Tjänsteadresseringskatalog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41" name="Femhörning 10"/>
          <p:cNvSpPr>
            <a:spLocks noChangeArrowheads="1"/>
          </p:cNvSpPr>
          <p:nvPr/>
        </p:nvSpPr>
        <p:spPr bwMode="auto">
          <a:xfrm>
            <a:off x="4674307" y="2060848"/>
            <a:ext cx="2592288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Hämta</a:t>
            </a:r>
            <a:r>
              <a:rPr lang="en-GB" sz="1000" dirty="0" smtClean="0">
                <a:cs typeface="Geneva" charset="0"/>
              </a:rPr>
              <a:t> info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 sz="1000" dirty="0" smtClean="0">
                <a:cs typeface="Geneva" charset="0"/>
              </a:rPr>
              <a:t>(aggregering </a:t>
            </a:r>
            <a:r>
              <a:rPr lang="en-GB" sz="1000" dirty="0" err="1" smtClean="0">
                <a:cs typeface="Geneva" charset="0"/>
              </a:rPr>
              <a:t>i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NTjP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43" name="textruta 9"/>
          <p:cNvSpPr txBox="1">
            <a:spLocks noChangeArrowheads="1"/>
          </p:cNvSpPr>
          <p:nvPr/>
        </p:nvSpPr>
        <p:spPr bwMode="auto">
          <a:xfrm>
            <a:off x="883886" y="1196752"/>
            <a:ext cx="1114024" cy="68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 smtClean="0"/>
              <a:t>Patientens</a:t>
            </a:r>
            <a:r>
              <a:rPr lang="en-GB" sz="1000" dirty="0" smtClean="0"/>
              <a:t> </a:t>
            </a:r>
            <a:r>
              <a:rPr lang="en-GB" sz="1000" dirty="0" err="1" smtClean="0"/>
              <a:t>aktiviteter</a:t>
            </a:r>
            <a:r>
              <a:rPr lang="en-GB" sz="1000" dirty="0" smtClean="0"/>
              <a:t> </a:t>
            </a:r>
            <a:r>
              <a:rPr lang="en-GB" sz="1000" dirty="0" err="1" smtClean="0"/>
              <a:t>i</a:t>
            </a:r>
            <a:r>
              <a:rPr lang="en-GB" sz="1000" dirty="0" smtClean="0"/>
              <a:t> e-</a:t>
            </a:r>
            <a:r>
              <a:rPr lang="en-GB" sz="1000" dirty="0" err="1" smtClean="0"/>
              <a:t>tjänst</a:t>
            </a:r>
            <a:r>
              <a:rPr lang="en-GB" sz="1000" dirty="0" smtClean="0"/>
              <a:t> </a:t>
            </a:r>
            <a:r>
              <a:rPr lang="en-GB" sz="1000" dirty="0" err="1" smtClean="0"/>
              <a:t>för</a:t>
            </a:r>
            <a:r>
              <a:rPr lang="en-GB" sz="1000" dirty="0" smtClean="0"/>
              <a:t> </a:t>
            </a:r>
            <a:r>
              <a:rPr lang="en-GB" sz="1000" dirty="0" err="1" smtClean="0"/>
              <a:t>journalåtkomst</a:t>
            </a:r>
            <a:endParaRPr lang="en-GB" sz="1000" dirty="0"/>
          </a:p>
        </p:txBody>
      </p:sp>
      <p:sp>
        <p:nvSpPr>
          <p:cNvPr id="44" name="Femhörning 10"/>
          <p:cNvSpPr>
            <a:spLocks noChangeArrowheads="1"/>
          </p:cNvSpPr>
          <p:nvPr/>
        </p:nvSpPr>
        <p:spPr bwMode="auto">
          <a:xfrm>
            <a:off x="7554627" y="1268760"/>
            <a:ext cx="1512168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Läsa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journalhistorik</a:t>
            </a:r>
            <a:endParaRPr lang="en-GB" sz="1000" dirty="0">
              <a:cs typeface="Geneva" charset="0"/>
            </a:endParaRPr>
          </a:p>
        </p:txBody>
      </p:sp>
      <p:sp>
        <p:nvSpPr>
          <p:cNvPr id="45" name="Rektangel 63"/>
          <p:cNvSpPr>
            <a:spLocks noChangeArrowheads="1"/>
          </p:cNvSpPr>
          <p:nvPr/>
        </p:nvSpPr>
        <p:spPr bwMode="auto">
          <a:xfrm>
            <a:off x="865688" y="1196752"/>
            <a:ext cx="8208912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46" name="Femhörning 8"/>
          <p:cNvSpPr>
            <a:spLocks noChangeArrowheads="1"/>
          </p:cNvSpPr>
          <p:nvPr/>
        </p:nvSpPr>
        <p:spPr bwMode="auto">
          <a:xfrm>
            <a:off x="1971907" y="1268760"/>
            <a:ext cx="1262240" cy="504056"/>
          </a:xfrm>
          <a:prstGeom prst="homePlate">
            <a:avLst>
              <a:gd name="adj" fmla="val 50008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Bedöm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informationskvalité</a:t>
            </a:r>
            <a:endParaRPr lang="en-GB" sz="1000" dirty="0">
              <a:cs typeface="Geneva" charset="0"/>
            </a:endParaRPr>
          </a:p>
        </p:txBody>
      </p:sp>
      <p:cxnSp>
        <p:nvCxnSpPr>
          <p:cNvPr id="12" name="Vinklad  11"/>
          <p:cNvCxnSpPr>
            <a:stCxn id="46" idx="3"/>
            <a:endCxn id="41" idx="1"/>
          </p:cNvCxnSpPr>
          <p:nvPr/>
        </p:nvCxnSpPr>
        <p:spPr>
          <a:xfrm>
            <a:off x="3234147" y="1520788"/>
            <a:ext cx="1440160" cy="79208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Vinklad  13"/>
          <p:cNvCxnSpPr>
            <a:stCxn id="41" idx="3"/>
            <a:endCxn id="44" idx="1"/>
          </p:cNvCxnSpPr>
          <p:nvPr/>
        </p:nvCxnSpPr>
        <p:spPr>
          <a:xfrm flipV="1">
            <a:off x="7266595" y="1520788"/>
            <a:ext cx="288032" cy="7920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Rak pil 33"/>
          <p:cNvCxnSpPr>
            <a:cxnSpLocks noChangeShapeType="1"/>
          </p:cNvCxnSpPr>
          <p:nvPr/>
        </p:nvCxnSpPr>
        <p:spPr bwMode="auto">
          <a:xfrm>
            <a:off x="4890331" y="2564904"/>
            <a:ext cx="0" cy="18722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ruta 32"/>
          <p:cNvSpPr txBox="1">
            <a:spLocks noChangeArrowheads="1"/>
          </p:cNvSpPr>
          <p:nvPr/>
        </p:nvSpPr>
        <p:spPr bwMode="auto">
          <a:xfrm>
            <a:off x="4314267" y="3385952"/>
            <a:ext cx="115212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engagemang</a:t>
            </a:r>
            <a:endParaRPr lang="en-GB" sz="800" dirty="0"/>
          </a:p>
        </p:txBody>
      </p:sp>
      <p:cxnSp>
        <p:nvCxnSpPr>
          <p:cNvPr id="62" name="Rak pil 33"/>
          <p:cNvCxnSpPr>
            <a:cxnSpLocks noChangeShapeType="1"/>
          </p:cNvCxnSpPr>
          <p:nvPr/>
        </p:nvCxnSpPr>
        <p:spPr bwMode="auto">
          <a:xfrm>
            <a:off x="5538403" y="2564904"/>
            <a:ext cx="0" cy="2160240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textruta 32"/>
          <p:cNvSpPr txBox="1">
            <a:spLocks noChangeArrowheads="1"/>
          </p:cNvSpPr>
          <p:nvPr/>
        </p:nvSpPr>
        <p:spPr bwMode="auto">
          <a:xfrm>
            <a:off x="5034347" y="2852936"/>
            <a:ext cx="151216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anslutningspunkter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systemen</a:t>
            </a:r>
            <a:r>
              <a:rPr lang="en-GB" sz="800" dirty="0" smtClean="0"/>
              <a:t> </a:t>
            </a:r>
            <a:r>
              <a:rPr lang="en-GB" sz="800" dirty="0" err="1" smtClean="0"/>
              <a:t>från</a:t>
            </a:r>
            <a:r>
              <a:rPr lang="en-GB" sz="800" dirty="0" smtClean="0"/>
              <a:t> </a:t>
            </a:r>
            <a:r>
              <a:rPr lang="en-GB" sz="800" dirty="0" err="1" smtClean="0"/>
              <a:t>indexposter</a:t>
            </a:r>
            <a:endParaRPr lang="en-GB" sz="800" dirty="0"/>
          </a:p>
        </p:txBody>
      </p:sp>
      <p:cxnSp>
        <p:nvCxnSpPr>
          <p:cNvPr id="68" name="Rak pil 33"/>
          <p:cNvCxnSpPr>
            <a:cxnSpLocks noChangeShapeType="1"/>
          </p:cNvCxnSpPr>
          <p:nvPr/>
        </p:nvCxnSpPr>
        <p:spPr bwMode="auto">
          <a:xfrm>
            <a:off x="6690531" y="2564904"/>
            <a:ext cx="0" cy="331236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Rektangel 7"/>
          <p:cNvSpPr>
            <a:spLocks noChangeArrowheads="1"/>
          </p:cNvSpPr>
          <p:nvPr/>
        </p:nvSpPr>
        <p:spPr bwMode="auto">
          <a:xfrm>
            <a:off x="929891" y="6165304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>
                <a:cs typeface="Geneva" charset="0"/>
              </a:rPr>
              <a:t>/</a:t>
            </a:r>
            <a:r>
              <a:rPr lang="en-GB" sz="1000" dirty="0" err="1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2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cxnSp>
        <p:nvCxnSpPr>
          <p:cNvPr id="71" name="Rak pil 33"/>
          <p:cNvCxnSpPr>
            <a:cxnSpLocks noChangeShapeType="1"/>
          </p:cNvCxnSpPr>
          <p:nvPr/>
        </p:nvCxnSpPr>
        <p:spPr bwMode="auto">
          <a:xfrm>
            <a:off x="6978563" y="2564904"/>
            <a:ext cx="0" cy="36724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textruta 32"/>
          <p:cNvSpPr txBox="1">
            <a:spLocks noChangeArrowheads="1"/>
          </p:cNvSpPr>
          <p:nvPr/>
        </p:nvSpPr>
        <p:spPr bwMode="auto">
          <a:xfrm>
            <a:off x="5970451" y="3356992"/>
            <a:ext cx="1440160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Journalhistorik</a:t>
            </a:r>
            <a:r>
              <a:rPr lang="en-GB" sz="800" dirty="0" smtClean="0"/>
              <a:t> </a:t>
            </a:r>
            <a:r>
              <a:rPr lang="en-GB" sz="800" dirty="0" err="1" smtClean="0"/>
              <a:t>enligt</a:t>
            </a:r>
            <a:r>
              <a:rPr lang="en-GB" sz="800" dirty="0" smtClean="0"/>
              <a:t> </a:t>
            </a:r>
            <a:r>
              <a:rPr lang="en-GB" sz="800" dirty="0" err="1" smtClean="0"/>
              <a:t>tjänstekontrakt</a:t>
            </a:r>
            <a:endParaRPr lang="en-GB" sz="800" dirty="0"/>
          </a:p>
        </p:txBody>
      </p:sp>
      <p:sp>
        <p:nvSpPr>
          <p:cNvPr id="37" name="Ellips 84"/>
          <p:cNvSpPr>
            <a:spLocks noChangeArrowheads="1"/>
          </p:cNvSpPr>
          <p:nvPr/>
        </p:nvSpPr>
        <p:spPr bwMode="auto">
          <a:xfrm>
            <a:off x="6618523" y="594928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</a:p>
        </p:txBody>
      </p:sp>
      <p:sp>
        <p:nvSpPr>
          <p:cNvPr id="39" name="Ellips 84"/>
          <p:cNvSpPr>
            <a:spLocks noChangeArrowheads="1"/>
          </p:cNvSpPr>
          <p:nvPr/>
        </p:nvSpPr>
        <p:spPr bwMode="auto">
          <a:xfrm>
            <a:off x="6012160" y="126876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609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ubrik 1"/>
          <p:cNvSpPr>
            <a:spLocks noGrp="1"/>
          </p:cNvSpPr>
          <p:nvPr>
            <p:ph type="title"/>
          </p:nvPr>
        </p:nvSpPr>
        <p:spPr>
          <a:xfrm>
            <a:off x="2699792" y="260648"/>
            <a:ext cx="6085184" cy="576064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200" dirty="0" err="1" smtClean="0">
                <a:latin typeface="Verdana" charset="0"/>
              </a:rPr>
              <a:t>Sökning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filtrerad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på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vårdkontakt</a:t>
            </a:r>
            <a:endParaRPr lang="en-GB" sz="2200" dirty="0">
              <a:latin typeface="Verdana" charset="0"/>
            </a:endParaRPr>
          </a:p>
        </p:txBody>
      </p:sp>
      <p:sp>
        <p:nvSpPr>
          <p:cNvPr id="5" name="Rektangel 4"/>
          <p:cNvSpPr/>
          <p:nvPr/>
        </p:nvSpPr>
        <p:spPr bwMode="auto">
          <a:xfrm>
            <a:off x="929891" y="4293096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Engagemangsindex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1507" name="Rektangel 7"/>
          <p:cNvSpPr>
            <a:spLocks noChangeArrowheads="1"/>
          </p:cNvSpPr>
          <p:nvPr/>
        </p:nvSpPr>
        <p:spPr bwMode="auto">
          <a:xfrm>
            <a:off x="929891" y="5805264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1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21509" name="textruta 9"/>
          <p:cNvSpPr txBox="1">
            <a:spLocks noChangeArrowheads="1"/>
          </p:cNvSpPr>
          <p:nvPr/>
        </p:nvSpPr>
        <p:spPr bwMode="auto">
          <a:xfrm>
            <a:off x="917790" y="1988840"/>
            <a:ext cx="1008112" cy="37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smtClean="0"/>
              <a:t>Aggregering </a:t>
            </a:r>
            <a:r>
              <a:rPr lang="en-GB" sz="1000" dirty="0" err="1" smtClean="0"/>
              <a:t>i</a:t>
            </a:r>
            <a:r>
              <a:rPr lang="en-GB" sz="1000" dirty="0" smtClean="0"/>
              <a:t>  </a:t>
            </a:r>
            <a:r>
              <a:rPr lang="en-GB" sz="1000" dirty="0" err="1" smtClean="0"/>
              <a:t>NTjP</a:t>
            </a:r>
            <a:endParaRPr lang="en-GB" sz="1000" dirty="0"/>
          </a:p>
        </p:txBody>
      </p:sp>
      <p:sp>
        <p:nvSpPr>
          <p:cNvPr id="21518" name="Rektangel 63"/>
          <p:cNvSpPr>
            <a:spLocks noChangeArrowheads="1"/>
          </p:cNvSpPr>
          <p:nvPr/>
        </p:nvSpPr>
        <p:spPr bwMode="auto">
          <a:xfrm>
            <a:off x="899592" y="1988840"/>
            <a:ext cx="8208912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20" name="Rektangel 19"/>
          <p:cNvSpPr/>
          <p:nvPr/>
        </p:nvSpPr>
        <p:spPr bwMode="auto">
          <a:xfrm>
            <a:off x="929891" y="3861048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Anslutningskatalog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2" name="Rektangel 21"/>
          <p:cNvSpPr/>
          <p:nvPr/>
        </p:nvSpPr>
        <p:spPr bwMode="auto">
          <a:xfrm>
            <a:off x="929891" y="4581128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Tjänsteadresseringskatalog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43" name="textruta 9"/>
          <p:cNvSpPr txBox="1">
            <a:spLocks noChangeArrowheads="1"/>
          </p:cNvSpPr>
          <p:nvPr/>
        </p:nvSpPr>
        <p:spPr bwMode="auto">
          <a:xfrm>
            <a:off x="883886" y="1196752"/>
            <a:ext cx="1114024" cy="68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 smtClean="0"/>
              <a:t>Patientens</a:t>
            </a:r>
            <a:r>
              <a:rPr lang="en-GB" sz="1000" dirty="0" smtClean="0"/>
              <a:t> </a:t>
            </a:r>
            <a:r>
              <a:rPr lang="en-GB" sz="1000" dirty="0" err="1" smtClean="0"/>
              <a:t>aktiviteter</a:t>
            </a:r>
            <a:r>
              <a:rPr lang="en-GB" sz="1000" dirty="0" smtClean="0"/>
              <a:t> </a:t>
            </a:r>
            <a:r>
              <a:rPr lang="en-GB" sz="1000" dirty="0" err="1" smtClean="0"/>
              <a:t>i</a:t>
            </a:r>
            <a:r>
              <a:rPr lang="en-GB" sz="1000" dirty="0" smtClean="0"/>
              <a:t> e-</a:t>
            </a:r>
            <a:r>
              <a:rPr lang="en-GB" sz="1000" dirty="0" err="1" smtClean="0"/>
              <a:t>tjänst</a:t>
            </a:r>
            <a:r>
              <a:rPr lang="en-GB" sz="1000" dirty="0" smtClean="0"/>
              <a:t> </a:t>
            </a:r>
            <a:r>
              <a:rPr lang="en-GB" sz="1000" dirty="0" err="1" smtClean="0"/>
              <a:t>för</a:t>
            </a:r>
            <a:r>
              <a:rPr lang="en-GB" sz="1000" dirty="0" smtClean="0"/>
              <a:t> </a:t>
            </a:r>
            <a:r>
              <a:rPr lang="en-GB" sz="1000" dirty="0" err="1" smtClean="0"/>
              <a:t>journalåtkomst</a:t>
            </a:r>
            <a:endParaRPr lang="en-GB" sz="1000" dirty="0"/>
          </a:p>
        </p:txBody>
      </p:sp>
      <p:sp>
        <p:nvSpPr>
          <p:cNvPr id="45" name="Rektangel 63"/>
          <p:cNvSpPr>
            <a:spLocks noChangeArrowheads="1"/>
          </p:cNvSpPr>
          <p:nvPr/>
        </p:nvSpPr>
        <p:spPr bwMode="auto">
          <a:xfrm>
            <a:off x="865688" y="1196752"/>
            <a:ext cx="8208912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46" name="Femhörning 8"/>
          <p:cNvSpPr>
            <a:spLocks noChangeArrowheads="1"/>
          </p:cNvSpPr>
          <p:nvPr/>
        </p:nvSpPr>
        <p:spPr bwMode="auto">
          <a:xfrm>
            <a:off x="1971907" y="1268760"/>
            <a:ext cx="1262240" cy="504056"/>
          </a:xfrm>
          <a:prstGeom prst="homePlate">
            <a:avLst>
              <a:gd name="adj" fmla="val 50008"/>
            </a:avLst>
          </a:prstGeom>
          <a:solidFill>
            <a:schemeClr val="bg1"/>
          </a:solidFill>
          <a:ln w="9525">
            <a:solidFill>
              <a:srgbClr val="003468"/>
            </a:solidFill>
            <a:prstDash val="dash"/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Läsa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vård</a:t>
            </a:r>
            <a:r>
              <a:rPr lang="en-GB" sz="1000" dirty="0" smtClean="0">
                <a:cs typeface="Geneva" charset="0"/>
              </a:rPr>
              <a:t>- </a:t>
            </a:r>
            <a:r>
              <a:rPr lang="en-GB" sz="1000" dirty="0" err="1" smtClean="0">
                <a:cs typeface="Geneva" charset="0"/>
              </a:rPr>
              <a:t>och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omsorgskontakter</a:t>
            </a:r>
            <a:endParaRPr lang="en-GB" sz="1000" dirty="0">
              <a:cs typeface="Geneva" charset="0"/>
            </a:endParaRPr>
          </a:p>
        </p:txBody>
      </p:sp>
      <p:cxnSp>
        <p:nvCxnSpPr>
          <p:cNvPr id="62" name="Rak pil 33"/>
          <p:cNvCxnSpPr>
            <a:cxnSpLocks noChangeShapeType="1"/>
          </p:cNvCxnSpPr>
          <p:nvPr/>
        </p:nvCxnSpPr>
        <p:spPr bwMode="auto">
          <a:xfrm>
            <a:off x="3635896" y="1772816"/>
            <a:ext cx="0" cy="295232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textruta 32"/>
          <p:cNvSpPr txBox="1">
            <a:spLocks noChangeArrowheads="1"/>
          </p:cNvSpPr>
          <p:nvPr/>
        </p:nvSpPr>
        <p:spPr bwMode="auto">
          <a:xfrm>
            <a:off x="2627784" y="2852936"/>
            <a:ext cx="2160240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anslutningspunkt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källsystem</a:t>
            </a:r>
            <a:r>
              <a:rPr lang="en-GB" sz="800" dirty="0" smtClean="0"/>
              <a:t> 1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tjänstekontrakt</a:t>
            </a:r>
            <a:r>
              <a:rPr lang="en-GB" sz="800" dirty="0" smtClean="0"/>
              <a:t> (</a:t>
            </a:r>
            <a:r>
              <a:rPr lang="en-GB" sz="800" dirty="0" err="1" smtClean="0"/>
              <a:t>GetCareDocumentation</a:t>
            </a:r>
            <a:r>
              <a:rPr lang="en-GB" sz="800" dirty="0" smtClean="0"/>
              <a:t>)</a:t>
            </a:r>
            <a:endParaRPr lang="en-GB" sz="800" dirty="0"/>
          </a:p>
        </p:txBody>
      </p:sp>
      <p:cxnSp>
        <p:nvCxnSpPr>
          <p:cNvPr id="68" name="Rak pil 33"/>
          <p:cNvCxnSpPr>
            <a:cxnSpLocks noChangeShapeType="1"/>
          </p:cNvCxnSpPr>
          <p:nvPr/>
        </p:nvCxnSpPr>
        <p:spPr bwMode="auto">
          <a:xfrm>
            <a:off x="5292080" y="1772816"/>
            <a:ext cx="0" cy="4104456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textruta 32"/>
          <p:cNvSpPr txBox="1">
            <a:spLocks noChangeArrowheads="1"/>
          </p:cNvSpPr>
          <p:nvPr/>
        </p:nvSpPr>
        <p:spPr bwMode="auto">
          <a:xfrm>
            <a:off x="4572000" y="3356992"/>
            <a:ext cx="2304256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Vårddokumentation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valda</a:t>
            </a:r>
            <a:r>
              <a:rPr lang="en-GB" sz="800" dirty="0" smtClean="0"/>
              <a:t> </a:t>
            </a:r>
            <a:r>
              <a:rPr lang="en-GB" sz="800" dirty="0" err="1" smtClean="0"/>
              <a:t>vårdkontaker</a:t>
            </a:r>
            <a:r>
              <a:rPr lang="en-GB" sz="800" dirty="0" smtClean="0"/>
              <a:t> </a:t>
            </a:r>
            <a:r>
              <a:rPr lang="en-GB" sz="800" dirty="0" err="1" smtClean="0"/>
              <a:t>i</a:t>
            </a:r>
            <a:r>
              <a:rPr lang="en-GB" sz="800" dirty="0" smtClean="0"/>
              <a:t> </a:t>
            </a:r>
            <a:r>
              <a:rPr lang="en-GB" sz="800" dirty="0" err="1" smtClean="0"/>
              <a:t>valt</a:t>
            </a:r>
            <a:r>
              <a:rPr lang="en-GB" sz="800" dirty="0" smtClean="0"/>
              <a:t> </a:t>
            </a:r>
            <a:r>
              <a:rPr lang="en-GB" sz="800" dirty="0" err="1" smtClean="0"/>
              <a:t>källsystem</a:t>
            </a:r>
            <a:r>
              <a:rPr lang="en-GB" sz="800" dirty="0" smtClean="0"/>
              <a:t> (TK=</a:t>
            </a:r>
            <a:r>
              <a:rPr lang="en-GB" sz="800" dirty="0" err="1" smtClean="0"/>
              <a:t>GetCareDocumentation</a:t>
            </a:r>
            <a:r>
              <a:rPr lang="en-GB" sz="800" dirty="0" smtClean="0"/>
              <a:t>)</a:t>
            </a:r>
            <a:endParaRPr lang="en-GB" sz="800" dirty="0"/>
          </a:p>
        </p:txBody>
      </p:sp>
      <p:sp>
        <p:nvSpPr>
          <p:cNvPr id="28" name="Femhörning 10"/>
          <p:cNvSpPr>
            <a:spLocks noChangeArrowheads="1"/>
          </p:cNvSpPr>
          <p:nvPr/>
        </p:nvSpPr>
        <p:spPr bwMode="auto">
          <a:xfrm>
            <a:off x="3203848" y="1268760"/>
            <a:ext cx="4896544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Läsa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vårddokument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för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vald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vård</a:t>
            </a:r>
            <a:r>
              <a:rPr lang="en-GB" sz="1000" dirty="0" smtClean="0">
                <a:cs typeface="Geneva" charset="0"/>
              </a:rPr>
              <a:t>- </a:t>
            </a:r>
            <a:r>
              <a:rPr lang="en-GB" sz="1000" dirty="0" err="1" smtClean="0">
                <a:cs typeface="Geneva" charset="0"/>
              </a:rPr>
              <a:t>och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omsorgskontakt</a:t>
            </a:r>
            <a:endParaRPr lang="en-GB" sz="1000" dirty="0">
              <a:cs typeface="Geneva" charset="0"/>
            </a:endParaRPr>
          </a:p>
        </p:txBody>
      </p:sp>
      <p:sp>
        <p:nvSpPr>
          <p:cNvPr id="31" name="Ellips 84"/>
          <p:cNvSpPr>
            <a:spLocks noChangeArrowheads="1"/>
          </p:cNvSpPr>
          <p:nvPr/>
        </p:nvSpPr>
        <p:spPr bwMode="auto">
          <a:xfrm>
            <a:off x="5940152" y="580526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</a:p>
        </p:txBody>
      </p:sp>
      <p:sp>
        <p:nvSpPr>
          <p:cNvPr id="32" name="Ellips 84"/>
          <p:cNvSpPr>
            <a:spLocks noChangeArrowheads="1"/>
          </p:cNvSpPr>
          <p:nvPr/>
        </p:nvSpPr>
        <p:spPr bwMode="auto">
          <a:xfrm>
            <a:off x="7308304" y="1340768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663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643866" cy="774720"/>
          </a:xfrm>
        </p:spPr>
        <p:txBody>
          <a:bodyPr/>
          <a:lstStyle/>
          <a:p>
            <a:r>
              <a:rPr lang="en-GB" dirty="0" err="1" smtClean="0"/>
              <a:t>Nationella</a:t>
            </a:r>
            <a:r>
              <a:rPr lang="en-GB" dirty="0" smtClean="0"/>
              <a:t> </a:t>
            </a:r>
            <a:r>
              <a:rPr lang="en-GB" dirty="0" err="1" smtClean="0"/>
              <a:t>konsumenter</a:t>
            </a:r>
            <a:r>
              <a:rPr lang="en-GB" dirty="0" smtClean="0"/>
              <a:t> </a:t>
            </a:r>
            <a:r>
              <a:rPr lang="en-GB" dirty="0" err="1" smtClean="0"/>
              <a:t>och</a:t>
            </a:r>
            <a:r>
              <a:rPr lang="en-GB" dirty="0" smtClean="0"/>
              <a:t> regional </a:t>
            </a:r>
            <a:r>
              <a:rPr lang="en-GB" dirty="0" err="1" smtClean="0"/>
              <a:t>producent-anslutning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2013-04-08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6</a:t>
            </a:fld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971600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6" name="Rektangel 5"/>
          <p:cNvSpPr/>
          <p:nvPr/>
        </p:nvSpPr>
        <p:spPr>
          <a:xfrm>
            <a:off x="2267744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7" name="Rektangel 6"/>
          <p:cNvSpPr/>
          <p:nvPr/>
        </p:nvSpPr>
        <p:spPr>
          <a:xfrm>
            <a:off x="3563888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8" name="Rektangel 7"/>
          <p:cNvSpPr/>
          <p:nvPr/>
        </p:nvSpPr>
        <p:spPr>
          <a:xfrm>
            <a:off x="4860032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9" name="Rektangel 8"/>
          <p:cNvSpPr/>
          <p:nvPr/>
        </p:nvSpPr>
        <p:spPr>
          <a:xfrm>
            <a:off x="6156176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10" name="Rektangel 9"/>
          <p:cNvSpPr/>
          <p:nvPr/>
        </p:nvSpPr>
        <p:spPr>
          <a:xfrm>
            <a:off x="971600" y="4869160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Mellanlager</a:t>
            </a:r>
            <a:endParaRPr lang="en-GB" sz="1400" dirty="0"/>
          </a:p>
        </p:txBody>
      </p:sp>
      <p:sp>
        <p:nvSpPr>
          <p:cNvPr id="12" name="Rektangel 11"/>
          <p:cNvSpPr/>
          <p:nvPr/>
        </p:nvSpPr>
        <p:spPr>
          <a:xfrm>
            <a:off x="971600" y="4221088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tjänsteplattform</a:t>
            </a:r>
            <a:endParaRPr lang="en-GB" sz="1400" dirty="0"/>
          </a:p>
        </p:txBody>
      </p:sp>
      <p:sp>
        <p:nvSpPr>
          <p:cNvPr id="13" name="Rektangel 12"/>
          <p:cNvSpPr/>
          <p:nvPr/>
        </p:nvSpPr>
        <p:spPr>
          <a:xfrm>
            <a:off x="3563888" y="4221088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/>
              <a:t>Regional </a:t>
            </a:r>
            <a:r>
              <a:rPr lang="en-GB" sz="1400" dirty="0" err="1"/>
              <a:t>tjänsteplattform</a:t>
            </a:r>
            <a:endParaRPr lang="en-GB" sz="1400" dirty="0"/>
          </a:p>
        </p:txBody>
      </p:sp>
      <p:sp>
        <p:nvSpPr>
          <p:cNvPr id="14" name="Rektangel 13"/>
          <p:cNvSpPr/>
          <p:nvPr/>
        </p:nvSpPr>
        <p:spPr>
          <a:xfrm>
            <a:off x="899592" y="2276872"/>
            <a:ext cx="6480720" cy="936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err="1" smtClean="0"/>
              <a:t>Gemensam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tjänsteplattform</a:t>
            </a:r>
            <a:r>
              <a:rPr lang="en-GB" sz="1400" dirty="0" smtClean="0"/>
              <a:t> (</a:t>
            </a:r>
            <a:r>
              <a:rPr lang="en-GB" sz="1400" dirty="0" err="1" smtClean="0"/>
              <a:t>NTjP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sp>
        <p:nvSpPr>
          <p:cNvPr id="15" name="Rektangel 14"/>
          <p:cNvSpPr/>
          <p:nvPr/>
        </p:nvSpPr>
        <p:spPr>
          <a:xfrm>
            <a:off x="1835696" y="1484784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invånare</a:t>
            </a:r>
            <a:endParaRPr lang="en-GB" sz="1400" dirty="0"/>
          </a:p>
        </p:txBody>
      </p:sp>
      <p:cxnSp>
        <p:nvCxnSpPr>
          <p:cNvPr id="17" name="Rak 16"/>
          <p:cNvCxnSpPr>
            <a:stCxn id="15" idx="2"/>
          </p:cNvCxnSpPr>
          <p:nvPr/>
        </p:nvCxnSpPr>
        <p:spPr>
          <a:xfrm>
            <a:off x="3059832" y="2060848"/>
            <a:ext cx="144016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ak 17"/>
          <p:cNvCxnSpPr>
            <a:stCxn id="57" idx="2"/>
            <a:endCxn id="65" idx="3"/>
          </p:cNvCxnSpPr>
          <p:nvPr/>
        </p:nvCxnSpPr>
        <p:spPr>
          <a:xfrm flipH="1">
            <a:off x="3203848" y="3140968"/>
            <a:ext cx="288032" cy="14761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ak 19"/>
          <p:cNvCxnSpPr>
            <a:endCxn id="66" idx="1"/>
          </p:cNvCxnSpPr>
          <p:nvPr/>
        </p:nvCxnSpPr>
        <p:spPr>
          <a:xfrm>
            <a:off x="3491880" y="3140968"/>
            <a:ext cx="288032" cy="14761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Rak 22"/>
          <p:cNvCxnSpPr>
            <a:stCxn id="13" idx="2"/>
            <a:endCxn id="7" idx="0"/>
          </p:cNvCxnSpPr>
          <p:nvPr/>
        </p:nvCxnSpPr>
        <p:spPr>
          <a:xfrm flipH="1">
            <a:off x="4175956" y="4797152"/>
            <a:ext cx="648072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Rak 25"/>
          <p:cNvCxnSpPr>
            <a:stCxn id="13" idx="2"/>
            <a:endCxn id="8" idx="0"/>
          </p:cNvCxnSpPr>
          <p:nvPr/>
        </p:nvCxnSpPr>
        <p:spPr>
          <a:xfrm>
            <a:off x="4824028" y="4797152"/>
            <a:ext cx="648072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Rak 33"/>
          <p:cNvCxnSpPr/>
          <p:nvPr/>
        </p:nvCxnSpPr>
        <p:spPr>
          <a:xfrm flipH="1">
            <a:off x="6804248" y="4149080"/>
            <a:ext cx="0" cy="14401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Rak 37"/>
          <p:cNvCxnSpPr>
            <a:stCxn id="57" idx="2"/>
          </p:cNvCxnSpPr>
          <p:nvPr/>
        </p:nvCxnSpPr>
        <p:spPr>
          <a:xfrm>
            <a:off x="3491880" y="3140968"/>
            <a:ext cx="3312368" cy="1008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ktangel 40"/>
          <p:cNvSpPr/>
          <p:nvPr/>
        </p:nvSpPr>
        <p:spPr>
          <a:xfrm>
            <a:off x="6123890" y="4077072"/>
            <a:ext cx="1296144" cy="214204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ktangel 42"/>
          <p:cNvSpPr/>
          <p:nvPr/>
        </p:nvSpPr>
        <p:spPr>
          <a:xfrm>
            <a:off x="3531602" y="4077072"/>
            <a:ext cx="2552566" cy="214204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ktangel 43"/>
          <p:cNvSpPr/>
          <p:nvPr/>
        </p:nvSpPr>
        <p:spPr>
          <a:xfrm>
            <a:off x="942640" y="4077072"/>
            <a:ext cx="2552566" cy="214204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Rak 44"/>
          <p:cNvCxnSpPr>
            <a:stCxn id="12" idx="2"/>
            <a:endCxn id="10" idx="0"/>
          </p:cNvCxnSpPr>
          <p:nvPr/>
        </p:nvCxnSpPr>
        <p:spPr>
          <a:xfrm>
            <a:off x="2231740" y="4797152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Rak 47"/>
          <p:cNvCxnSpPr>
            <a:stCxn id="10" idx="2"/>
            <a:endCxn id="5" idx="0"/>
          </p:cNvCxnSpPr>
          <p:nvPr/>
        </p:nvCxnSpPr>
        <p:spPr>
          <a:xfrm flipH="1">
            <a:off x="1583668" y="5445224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ak 50"/>
          <p:cNvCxnSpPr>
            <a:stCxn id="10" idx="2"/>
            <a:endCxn id="6" idx="0"/>
          </p:cNvCxnSpPr>
          <p:nvPr/>
        </p:nvCxnSpPr>
        <p:spPr>
          <a:xfrm>
            <a:off x="2231740" y="5445224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ktangel 53"/>
          <p:cNvSpPr/>
          <p:nvPr/>
        </p:nvSpPr>
        <p:spPr>
          <a:xfrm>
            <a:off x="6156176" y="3573016"/>
            <a:ext cx="360040" cy="28803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ruta 54"/>
          <p:cNvSpPr txBox="1"/>
          <p:nvPr/>
        </p:nvSpPr>
        <p:spPr>
          <a:xfrm>
            <a:off x="6444208" y="354339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Huvudman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ktangel 55"/>
          <p:cNvSpPr/>
          <p:nvPr/>
        </p:nvSpPr>
        <p:spPr>
          <a:xfrm>
            <a:off x="2555776" y="2564904"/>
            <a:ext cx="1872208" cy="3600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Aggregerande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7" name="Rektangel 56"/>
          <p:cNvSpPr/>
          <p:nvPr/>
        </p:nvSpPr>
        <p:spPr>
          <a:xfrm>
            <a:off x="2555776" y="292494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3" name="Rektangel 62"/>
          <p:cNvSpPr/>
          <p:nvPr/>
        </p:nvSpPr>
        <p:spPr>
          <a:xfrm>
            <a:off x="5076056" y="2564904"/>
            <a:ext cx="187220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Engagemangsindex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4" name="Rektangel 63"/>
          <p:cNvSpPr/>
          <p:nvPr/>
        </p:nvSpPr>
        <p:spPr>
          <a:xfrm>
            <a:off x="5076056" y="2924944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Tjänsteaddr.katalog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5" name="Rektangel 64"/>
          <p:cNvSpPr/>
          <p:nvPr/>
        </p:nvSpPr>
        <p:spPr>
          <a:xfrm>
            <a:off x="1331640" y="4509120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6" name="Rektangel 65"/>
          <p:cNvSpPr/>
          <p:nvPr/>
        </p:nvSpPr>
        <p:spPr>
          <a:xfrm>
            <a:off x="3779912" y="4509120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8" name="Rak 67"/>
          <p:cNvCxnSpPr>
            <a:stCxn id="56" idx="3"/>
            <a:endCxn id="63" idx="1"/>
          </p:cNvCxnSpPr>
          <p:nvPr/>
        </p:nvCxnSpPr>
        <p:spPr>
          <a:xfrm>
            <a:off x="4427984" y="2744924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Rak 68"/>
          <p:cNvCxnSpPr/>
          <p:nvPr/>
        </p:nvCxnSpPr>
        <p:spPr>
          <a:xfrm>
            <a:off x="4427984" y="2996952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Ellips 84"/>
          <p:cNvSpPr>
            <a:spLocks noChangeArrowheads="1"/>
          </p:cNvSpPr>
          <p:nvPr/>
        </p:nvSpPr>
        <p:spPr bwMode="auto">
          <a:xfrm>
            <a:off x="3203848" y="450912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71" name="Ellips 84"/>
          <p:cNvSpPr>
            <a:spLocks noChangeArrowheads="1"/>
          </p:cNvSpPr>
          <p:nvPr/>
        </p:nvSpPr>
        <p:spPr bwMode="auto">
          <a:xfrm>
            <a:off x="1835696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74" name="Rektangel 73"/>
          <p:cNvSpPr/>
          <p:nvPr/>
        </p:nvSpPr>
        <p:spPr>
          <a:xfrm>
            <a:off x="4427984" y="1484784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5" name="Rak 74"/>
          <p:cNvCxnSpPr>
            <a:stCxn id="74" idx="2"/>
          </p:cNvCxnSpPr>
          <p:nvPr/>
        </p:nvCxnSpPr>
        <p:spPr>
          <a:xfrm flipH="1">
            <a:off x="3203848" y="2060848"/>
            <a:ext cx="2448272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Ellips 84"/>
          <p:cNvSpPr>
            <a:spLocks noChangeArrowheads="1"/>
          </p:cNvSpPr>
          <p:nvPr/>
        </p:nvSpPr>
        <p:spPr bwMode="auto">
          <a:xfrm>
            <a:off x="3635896" y="18448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79" name="Ellips 84"/>
          <p:cNvSpPr>
            <a:spLocks noChangeArrowheads="1"/>
          </p:cNvSpPr>
          <p:nvPr/>
        </p:nvSpPr>
        <p:spPr bwMode="auto">
          <a:xfrm>
            <a:off x="6444208" y="18448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80" name="Ellips 84"/>
          <p:cNvSpPr>
            <a:spLocks noChangeArrowheads="1"/>
          </p:cNvSpPr>
          <p:nvPr/>
        </p:nvSpPr>
        <p:spPr bwMode="auto">
          <a:xfrm>
            <a:off x="2267744" y="479715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1" name="Ellips 84"/>
          <p:cNvSpPr>
            <a:spLocks noChangeArrowheads="1"/>
          </p:cNvSpPr>
          <p:nvPr/>
        </p:nvSpPr>
        <p:spPr bwMode="auto">
          <a:xfrm>
            <a:off x="4283968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2" name="Ellips 84"/>
          <p:cNvSpPr>
            <a:spLocks noChangeArrowheads="1"/>
          </p:cNvSpPr>
          <p:nvPr/>
        </p:nvSpPr>
        <p:spPr bwMode="auto">
          <a:xfrm>
            <a:off x="5652120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3" name="Ellips 84"/>
          <p:cNvSpPr>
            <a:spLocks noChangeArrowheads="1"/>
          </p:cNvSpPr>
          <p:nvPr/>
        </p:nvSpPr>
        <p:spPr bwMode="auto">
          <a:xfrm>
            <a:off x="3635896" y="443711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84" name="Ellips 84"/>
          <p:cNvSpPr>
            <a:spLocks noChangeArrowheads="1"/>
          </p:cNvSpPr>
          <p:nvPr/>
        </p:nvSpPr>
        <p:spPr bwMode="auto">
          <a:xfrm>
            <a:off x="6876256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85" name="Ellips 84"/>
          <p:cNvSpPr>
            <a:spLocks noChangeArrowheads="1"/>
          </p:cNvSpPr>
          <p:nvPr/>
        </p:nvSpPr>
        <p:spPr bwMode="auto">
          <a:xfrm>
            <a:off x="6516216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6" name="Ellips 84"/>
          <p:cNvSpPr>
            <a:spLocks noChangeArrowheads="1"/>
          </p:cNvSpPr>
          <p:nvPr/>
        </p:nvSpPr>
        <p:spPr bwMode="auto">
          <a:xfrm>
            <a:off x="7092280" y="5606121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87" name="Ellips 84"/>
          <p:cNvSpPr>
            <a:spLocks noChangeArrowheads="1"/>
          </p:cNvSpPr>
          <p:nvPr/>
        </p:nvSpPr>
        <p:spPr bwMode="auto">
          <a:xfrm>
            <a:off x="5004048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88" name="Ellips 84"/>
          <p:cNvSpPr>
            <a:spLocks noChangeArrowheads="1"/>
          </p:cNvSpPr>
          <p:nvPr/>
        </p:nvSpPr>
        <p:spPr bwMode="auto">
          <a:xfrm>
            <a:off x="3779912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89" name="Ellips 84"/>
          <p:cNvSpPr>
            <a:spLocks noChangeArrowheads="1"/>
          </p:cNvSpPr>
          <p:nvPr/>
        </p:nvSpPr>
        <p:spPr bwMode="auto">
          <a:xfrm>
            <a:off x="2987824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585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643866" cy="774720"/>
          </a:xfrm>
        </p:spPr>
        <p:txBody>
          <a:bodyPr/>
          <a:lstStyle/>
          <a:p>
            <a:r>
              <a:rPr lang="en-GB" dirty="0" err="1" smtClean="0"/>
              <a:t>Regionala</a:t>
            </a:r>
            <a:r>
              <a:rPr lang="en-GB" dirty="0" smtClean="0"/>
              <a:t> </a:t>
            </a:r>
            <a:r>
              <a:rPr lang="en-GB" dirty="0" err="1" smtClean="0"/>
              <a:t>konsumenter</a:t>
            </a:r>
            <a:r>
              <a:rPr lang="en-GB" dirty="0" smtClean="0"/>
              <a:t> </a:t>
            </a:r>
            <a:r>
              <a:rPr lang="en-GB" dirty="0" err="1" smtClean="0"/>
              <a:t>och</a:t>
            </a:r>
            <a:r>
              <a:rPr lang="en-GB" dirty="0" smtClean="0"/>
              <a:t> regional </a:t>
            </a:r>
            <a:r>
              <a:rPr lang="en-GB" dirty="0" err="1" smtClean="0"/>
              <a:t>producent-anslutning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2013-04-08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7</a:t>
            </a:fld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971600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6" name="Rektangel 5"/>
          <p:cNvSpPr/>
          <p:nvPr/>
        </p:nvSpPr>
        <p:spPr>
          <a:xfrm>
            <a:off x="2267744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10" name="Rektangel 9"/>
          <p:cNvSpPr/>
          <p:nvPr/>
        </p:nvSpPr>
        <p:spPr>
          <a:xfrm>
            <a:off x="971600" y="4869160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Mellanlager</a:t>
            </a:r>
            <a:endParaRPr lang="en-GB" sz="1400" dirty="0"/>
          </a:p>
        </p:txBody>
      </p:sp>
      <p:sp>
        <p:nvSpPr>
          <p:cNvPr id="12" name="Rektangel 11"/>
          <p:cNvSpPr/>
          <p:nvPr/>
        </p:nvSpPr>
        <p:spPr>
          <a:xfrm>
            <a:off x="971600" y="3789040"/>
            <a:ext cx="4896544" cy="10081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tjänsteplattform</a:t>
            </a:r>
            <a:endParaRPr lang="en-GB" sz="1400" dirty="0"/>
          </a:p>
        </p:txBody>
      </p:sp>
      <p:sp>
        <p:nvSpPr>
          <p:cNvPr id="14" name="Rektangel 13"/>
          <p:cNvSpPr/>
          <p:nvPr/>
        </p:nvSpPr>
        <p:spPr>
          <a:xfrm>
            <a:off x="2843808" y="2276872"/>
            <a:ext cx="4824536" cy="504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err="1" smtClean="0"/>
              <a:t>Gemensam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tjänsteplattform</a:t>
            </a:r>
            <a:r>
              <a:rPr lang="en-GB" sz="1400" dirty="0" smtClean="0"/>
              <a:t> (</a:t>
            </a:r>
            <a:r>
              <a:rPr lang="en-GB" sz="1400" dirty="0" err="1" smtClean="0"/>
              <a:t>NTjP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sp>
        <p:nvSpPr>
          <p:cNvPr id="15" name="Rektangel 14"/>
          <p:cNvSpPr/>
          <p:nvPr/>
        </p:nvSpPr>
        <p:spPr>
          <a:xfrm>
            <a:off x="1835696" y="1484784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invånare</a:t>
            </a:r>
            <a:endParaRPr lang="en-GB" sz="1400" dirty="0"/>
          </a:p>
        </p:txBody>
      </p:sp>
      <p:cxnSp>
        <p:nvCxnSpPr>
          <p:cNvPr id="17" name="Rak 16"/>
          <p:cNvCxnSpPr>
            <a:stCxn id="15" idx="2"/>
            <a:endCxn id="14" idx="0"/>
          </p:cNvCxnSpPr>
          <p:nvPr/>
        </p:nvCxnSpPr>
        <p:spPr>
          <a:xfrm>
            <a:off x="3059832" y="2060848"/>
            <a:ext cx="2196244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ak 17"/>
          <p:cNvCxnSpPr>
            <a:stCxn id="14" idx="2"/>
            <a:endCxn id="65" idx="3"/>
          </p:cNvCxnSpPr>
          <p:nvPr/>
        </p:nvCxnSpPr>
        <p:spPr>
          <a:xfrm flipH="1">
            <a:off x="3203848" y="2780928"/>
            <a:ext cx="2052228" cy="18362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ktangel 43"/>
          <p:cNvSpPr/>
          <p:nvPr/>
        </p:nvSpPr>
        <p:spPr>
          <a:xfrm>
            <a:off x="942640" y="2924944"/>
            <a:ext cx="4997512" cy="3294170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Rak 44"/>
          <p:cNvCxnSpPr>
            <a:stCxn id="12" idx="2"/>
            <a:endCxn id="10" idx="0"/>
          </p:cNvCxnSpPr>
          <p:nvPr/>
        </p:nvCxnSpPr>
        <p:spPr>
          <a:xfrm flipH="1">
            <a:off x="2231740" y="4797152"/>
            <a:ext cx="1188132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Rak 47"/>
          <p:cNvCxnSpPr>
            <a:stCxn id="10" idx="2"/>
            <a:endCxn id="5" idx="0"/>
          </p:cNvCxnSpPr>
          <p:nvPr/>
        </p:nvCxnSpPr>
        <p:spPr>
          <a:xfrm flipH="1">
            <a:off x="1583668" y="5445224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ak 50"/>
          <p:cNvCxnSpPr>
            <a:stCxn id="10" idx="2"/>
            <a:endCxn id="6" idx="0"/>
          </p:cNvCxnSpPr>
          <p:nvPr/>
        </p:nvCxnSpPr>
        <p:spPr>
          <a:xfrm>
            <a:off x="2231740" y="5445224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ktangel 53"/>
          <p:cNvSpPr/>
          <p:nvPr/>
        </p:nvSpPr>
        <p:spPr>
          <a:xfrm>
            <a:off x="6156176" y="3573016"/>
            <a:ext cx="360040" cy="28803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ruta 54"/>
          <p:cNvSpPr txBox="1"/>
          <p:nvPr/>
        </p:nvSpPr>
        <p:spPr>
          <a:xfrm>
            <a:off x="6444208" y="354339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Huvudman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Rektangel 64"/>
          <p:cNvSpPr/>
          <p:nvPr/>
        </p:nvSpPr>
        <p:spPr>
          <a:xfrm>
            <a:off x="1331640" y="4509120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70" name="Ellips 84"/>
          <p:cNvSpPr>
            <a:spLocks noChangeArrowheads="1"/>
          </p:cNvSpPr>
          <p:nvPr/>
        </p:nvSpPr>
        <p:spPr bwMode="auto">
          <a:xfrm>
            <a:off x="3203848" y="443711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71" name="Ellips 84"/>
          <p:cNvSpPr>
            <a:spLocks noChangeArrowheads="1"/>
          </p:cNvSpPr>
          <p:nvPr/>
        </p:nvSpPr>
        <p:spPr bwMode="auto">
          <a:xfrm>
            <a:off x="1835696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74" name="Rektangel 73"/>
          <p:cNvSpPr/>
          <p:nvPr/>
        </p:nvSpPr>
        <p:spPr>
          <a:xfrm>
            <a:off x="4427984" y="1484784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5" name="Rak 74"/>
          <p:cNvCxnSpPr>
            <a:stCxn id="74" idx="2"/>
            <a:endCxn id="14" idx="0"/>
          </p:cNvCxnSpPr>
          <p:nvPr/>
        </p:nvCxnSpPr>
        <p:spPr>
          <a:xfrm flipH="1">
            <a:off x="5256076" y="2060848"/>
            <a:ext cx="396044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Ellips 84"/>
          <p:cNvSpPr>
            <a:spLocks noChangeArrowheads="1"/>
          </p:cNvSpPr>
          <p:nvPr/>
        </p:nvSpPr>
        <p:spPr bwMode="auto">
          <a:xfrm>
            <a:off x="3635896" y="18448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79" name="Ellips 84"/>
          <p:cNvSpPr>
            <a:spLocks noChangeArrowheads="1"/>
          </p:cNvSpPr>
          <p:nvPr/>
        </p:nvSpPr>
        <p:spPr bwMode="auto">
          <a:xfrm>
            <a:off x="6444208" y="18448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80" name="Ellips 84"/>
          <p:cNvSpPr>
            <a:spLocks noChangeArrowheads="1"/>
          </p:cNvSpPr>
          <p:nvPr/>
        </p:nvSpPr>
        <p:spPr bwMode="auto">
          <a:xfrm>
            <a:off x="2267744" y="479715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9" name="Ellips 84"/>
          <p:cNvSpPr>
            <a:spLocks noChangeArrowheads="1"/>
          </p:cNvSpPr>
          <p:nvPr/>
        </p:nvSpPr>
        <p:spPr bwMode="auto">
          <a:xfrm>
            <a:off x="2987824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58" name="Rektangel 57"/>
          <p:cNvSpPr/>
          <p:nvPr/>
        </p:nvSpPr>
        <p:spPr>
          <a:xfrm>
            <a:off x="1331640" y="4221088"/>
            <a:ext cx="1872208" cy="28803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Aggregerande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1" name="Rektangel 60"/>
          <p:cNvSpPr/>
          <p:nvPr/>
        </p:nvSpPr>
        <p:spPr>
          <a:xfrm>
            <a:off x="3851920" y="4149080"/>
            <a:ext cx="187220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Engagemangsindex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2" name="Rektangel 61"/>
          <p:cNvSpPr/>
          <p:nvPr/>
        </p:nvSpPr>
        <p:spPr>
          <a:xfrm>
            <a:off x="3851920" y="4509120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Tjänsteaddr.katalog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7" name="Rak 66"/>
          <p:cNvCxnSpPr>
            <a:endCxn id="61" idx="1"/>
          </p:cNvCxnSpPr>
          <p:nvPr/>
        </p:nvCxnSpPr>
        <p:spPr>
          <a:xfrm>
            <a:off x="3203848" y="4329100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Rak 71"/>
          <p:cNvCxnSpPr/>
          <p:nvPr/>
        </p:nvCxnSpPr>
        <p:spPr>
          <a:xfrm>
            <a:off x="3203848" y="4581128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ktangel 72"/>
          <p:cNvSpPr/>
          <p:nvPr/>
        </p:nvSpPr>
        <p:spPr>
          <a:xfrm>
            <a:off x="971600" y="29969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6" name="Rak 75"/>
          <p:cNvCxnSpPr>
            <a:stCxn id="73" idx="2"/>
            <a:endCxn id="58" idx="0"/>
          </p:cNvCxnSpPr>
          <p:nvPr/>
        </p:nvCxnSpPr>
        <p:spPr>
          <a:xfrm>
            <a:off x="2195736" y="3573016"/>
            <a:ext cx="72008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ktangel 89"/>
          <p:cNvSpPr/>
          <p:nvPr/>
        </p:nvSpPr>
        <p:spPr>
          <a:xfrm>
            <a:off x="3635896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91" name="Ellips 84"/>
          <p:cNvSpPr>
            <a:spLocks noChangeArrowheads="1"/>
          </p:cNvSpPr>
          <p:nvPr/>
        </p:nvSpPr>
        <p:spPr bwMode="auto">
          <a:xfrm>
            <a:off x="4355976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92" name="Ellips 84"/>
          <p:cNvSpPr>
            <a:spLocks noChangeArrowheads="1"/>
          </p:cNvSpPr>
          <p:nvPr/>
        </p:nvSpPr>
        <p:spPr bwMode="auto">
          <a:xfrm>
            <a:off x="4015228" y="5584597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cxnSp>
        <p:nvCxnSpPr>
          <p:cNvPr id="93" name="Rak 92"/>
          <p:cNvCxnSpPr>
            <a:stCxn id="12" idx="2"/>
            <a:endCxn id="90" idx="0"/>
          </p:cNvCxnSpPr>
          <p:nvPr/>
        </p:nvCxnSpPr>
        <p:spPr>
          <a:xfrm>
            <a:off x="3419872" y="4797152"/>
            <a:ext cx="828092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Ellips 84"/>
          <p:cNvSpPr>
            <a:spLocks noChangeArrowheads="1"/>
          </p:cNvSpPr>
          <p:nvPr/>
        </p:nvSpPr>
        <p:spPr bwMode="auto">
          <a:xfrm>
            <a:off x="3059832" y="33569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R-K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863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643866" cy="774720"/>
          </a:xfrm>
        </p:spPr>
        <p:txBody>
          <a:bodyPr/>
          <a:lstStyle/>
          <a:p>
            <a:r>
              <a:rPr lang="en-GB" dirty="0" err="1" smtClean="0"/>
              <a:t>Nationell</a:t>
            </a:r>
            <a:r>
              <a:rPr lang="en-GB" dirty="0" smtClean="0"/>
              <a:t> </a:t>
            </a:r>
            <a:r>
              <a:rPr lang="en-GB" dirty="0" err="1"/>
              <a:t>a</a:t>
            </a:r>
            <a:r>
              <a:rPr lang="en-GB" dirty="0" err="1" smtClean="0"/>
              <a:t>dressering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2013-04-08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8</a:t>
            </a:fld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1216584" y="544522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6" name="Rektangel 5"/>
          <p:cNvSpPr/>
          <p:nvPr/>
        </p:nvSpPr>
        <p:spPr>
          <a:xfrm>
            <a:off x="2512728" y="544522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 smtClean="0"/>
          </a:p>
          <a:p>
            <a:pPr algn="ctr"/>
            <a:r>
              <a:rPr lang="en-GB" sz="1400" dirty="0" smtClean="0"/>
              <a:t>“KS123”</a:t>
            </a:r>
            <a:endParaRPr lang="en-GB" sz="1400" dirty="0"/>
          </a:p>
        </p:txBody>
      </p:sp>
      <p:sp>
        <p:nvSpPr>
          <p:cNvPr id="10" name="Rektangel 9"/>
          <p:cNvSpPr/>
          <p:nvPr/>
        </p:nvSpPr>
        <p:spPr>
          <a:xfrm>
            <a:off x="1216584" y="4725144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Mellanlager</a:t>
            </a:r>
            <a:endParaRPr lang="en-GB" sz="1400" dirty="0"/>
          </a:p>
        </p:txBody>
      </p:sp>
      <p:sp>
        <p:nvSpPr>
          <p:cNvPr id="12" name="Rektangel 11"/>
          <p:cNvSpPr/>
          <p:nvPr/>
        </p:nvSpPr>
        <p:spPr>
          <a:xfrm>
            <a:off x="1216584" y="4077072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tjänsteplattform</a:t>
            </a:r>
            <a:endParaRPr lang="en-GB" sz="1400" dirty="0"/>
          </a:p>
        </p:txBody>
      </p:sp>
      <p:sp>
        <p:nvSpPr>
          <p:cNvPr id="14" name="Rektangel 13"/>
          <p:cNvSpPr/>
          <p:nvPr/>
        </p:nvSpPr>
        <p:spPr>
          <a:xfrm>
            <a:off x="1763688" y="2276872"/>
            <a:ext cx="5616624" cy="936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err="1" smtClean="0"/>
              <a:t>Gemensam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tjänsteplattform</a:t>
            </a:r>
            <a:r>
              <a:rPr lang="en-GB" sz="1400" dirty="0" smtClean="0"/>
              <a:t> (</a:t>
            </a:r>
            <a:r>
              <a:rPr lang="en-GB" sz="1400" dirty="0" err="1" smtClean="0"/>
              <a:t>NTjP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sp>
        <p:nvSpPr>
          <p:cNvPr id="15" name="Rektangel 14"/>
          <p:cNvSpPr/>
          <p:nvPr/>
        </p:nvSpPr>
        <p:spPr>
          <a:xfrm>
            <a:off x="1835696" y="11967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invånare</a:t>
            </a:r>
            <a:endParaRPr lang="en-GB" sz="1400" dirty="0"/>
          </a:p>
        </p:txBody>
      </p:sp>
      <p:cxnSp>
        <p:nvCxnSpPr>
          <p:cNvPr id="17" name="Rak 16"/>
          <p:cNvCxnSpPr>
            <a:stCxn id="15" idx="2"/>
            <a:endCxn id="14" idx="0"/>
          </p:cNvCxnSpPr>
          <p:nvPr/>
        </p:nvCxnSpPr>
        <p:spPr>
          <a:xfrm>
            <a:off x="3059832" y="1772816"/>
            <a:ext cx="1512168" cy="504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ak 17"/>
          <p:cNvCxnSpPr>
            <a:stCxn id="57" idx="2"/>
            <a:endCxn id="65" idx="3"/>
          </p:cNvCxnSpPr>
          <p:nvPr/>
        </p:nvCxnSpPr>
        <p:spPr>
          <a:xfrm flipH="1">
            <a:off x="3448832" y="3140968"/>
            <a:ext cx="43048" cy="13321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ktangel 43"/>
          <p:cNvSpPr/>
          <p:nvPr/>
        </p:nvSpPr>
        <p:spPr>
          <a:xfrm>
            <a:off x="1187624" y="3429000"/>
            <a:ext cx="3413336" cy="2646098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Rak 44"/>
          <p:cNvCxnSpPr>
            <a:stCxn id="12" idx="2"/>
            <a:endCxn id="10" idx="0"/>
          </p:cNvCxnSpPr>
          <p:nvPr/>
        </p:nvCxnSpPr>
        <p:spPr>
          <a:xfrm>
            <a:off x="2476724" y="4653136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Rak 47"/>
          <p:cNvCxnSpPr>
            <a:stCxn id="10" idx="2"/>
            <a:endCxn id="5" idx="0"/>
          </p:cNvCxnSpPr>
          <p:nvPr/>
        </p:nvCxnSpPr>
        <p:spPr>
          <a:xfrm flipH="1">
            <a:off x="1828652" y="530120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ak 50"/>
          <p:cNvCxnSpPr>
            <a:stCxn id="10" idx="2"/>
            <a:endCxn id="6" idx="0"/>
          </p:cNvCxnSpPr>
          <p:nvPr/>
        </p:nvCxnSpPr>
        <p:spPr>
          <a:xfrm>
            <a:off x="2476724" y="530120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ktangel 53"/>
          <p:cNvSpPr/>
          <p:nvPr/>
        </p:nvSpPr>
        <p:spPr>
          <a:xfrm>
            <a:off x="4672968" y="4250705"/>
            <a:ext cx="360040" cy="28803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ruta 54"/>
          <p:cNvSpPr txBox="1"/>
          <p:nvPr/>
        </p:nvSpPr>
        <p:spPr>
          <a:xfrm>
            <a:off x="4961000" y="422108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Huvudman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ktangel 55"/>
          <p:cNvSpPr/>
          <p:nvPr/>
        </p:nvSpPr>
        <p:spPr>
          <a:xfrm>
            <a:off x="2555776" y="2564904"/>
            <a:ext cx="1872208" cy="3600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Aggregerande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7" name="Rektangel 56"/>
          <p:cNvSpPr/>
          <p:nvPr/>
        </p:nvSpPr>
        <p:spPr>
          <a:xfrm>
            <a:off x="2555776" y="292494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3" name="Rektangel 62"/>
          <p:cNvSpPr/>
          <p:nvPr/>
        </p:nvSpPr>
        <p:spPr>
          <a:xfrm>
            <a:off x="5076056" y="2564904"/>
            <a:ext cx="187220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Engagemangsindex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4" name="Rektangel 63"/>
          <p:cNvSpPr/>
          <p:nvPr/>
        </p:nvSpPr>
        <p:spPr>
          <a:xfrm>
            <a:off x="5076056" y="2924944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Tjänsteaddr.katalog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5" name="Rektangel 64"/>
          <p:cNvSpPr/>
          <p:nvPr/>
        </p:nvSpPr>
        <p:spPr>
          <a:xfrm>
            <a:off x="1576624" y="436510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8" name="Rak 67"/>
          <p:cNvCxnSpPr>
            <a:stCxn id="56" idx="3"/>
            <a:endCxn id="63" idx="1"/>
          </p:cNvCxnSpPr>
          <p:nvPr/>
        </p:nvCxnSpPr>
        <p:spPr>
          <a:xfrm>
            <a:off x="4427984" y="2744924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Rak 68"/>
          <p:cNvCxnSpPr/>
          <p:nvPr/>
        </p:nvCxnSpPr>
        <p:spPr>
          <a:xfrm>
            <a:off x="4427984" y="2996952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Ellips 84"/>
          <p:cNvSpPr>
            <a:spLocks noChangeArrowheads="1"/>
          </p:cNvSpPr>
          <p:nvPr/>
        </p:nvSpPr>
        <p:spPr bwMode="auto">
          <a:xfrm>
            <a:off x="3448832" y="436510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71" name="Ellips 84"/>
          <p:cNvSpPr>
            <a:spLocks noChangeArrowheads="1"/>
          </p:cNvSpPr>
          <p:nvPr/>
        </p:nvSpPr>
        <p:spPr bwMode="auto">
          <a:xfrm>
            <a:off x="2080680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74" name="Rektangel 73"/>
          <p:cNvSpPr/>
          <p:nvPr/>
        </p:nvSpPr>
        <p:spPr>
          <a:xfrm>
            <a:off x="4427984" y="11967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5" name="Rak 74"/>
          <p:cNvCxnSpPr>
            <a:stCxn id="74" idx="2"/>
            <a:endCxn id="14" idx="0"/>
          </p:cNvCxnSpPr>
          <p:nvPr/>
        </p:nvCxnSpPr>
        <p:spPr>
          <a:xfrm flipH="1">
            <a:off x="4572000" y="1772816"/>
            <a:ext cx="1080120" cy="504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Ellips 84"/>
          <p:cNvSpPr>
            <a:spLocks noChangeArrowheads="1"/>
          </p:cNvSpPr>
          <p:nvPr/>
        </p:nvSpPr>
        <p:spPr bwMode="auto">
          <a:xfrm>
            <a:off x="3635896" y="15567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79" name="Ellips 84"/>
          <p:cNvSpPr>
            <a:spLocks noChangeArrowheads="1"/>
          </p:cNvSpPr>
          <p:nvPr/>
        </p:nvSpPr>
        <p:spPr bwMode="auto">
          <a:xfrm>
            <a:off x="6444208" y="15567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80" name="Ellips 84"/>
          <p:cNvSpPr>
            <a:spLocks noChangeArrowheads="1"/>
          </p:cNvSpPr>
          <p:nvPr/>
        </p:nvSpPr>
        <p:spPr bwMode="auto">
          <a:xfrm>
            <a:off x="2512728" y="4653136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9" name="Ellips 84"/>
          <p:cNvSpPr>
            <a:spLocks noChangeArrowheads="1"/>
          </p:cNvSpPr>
          <p:nvPr/>
        </p:nvSpPr>
        <p:spPr bwMode="auto">
          <a:xfrm>
            <a:off x="3232808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16" name="Ellips 15"/>
          <p:cNvSpPr/>
          <p:nvPr/>
        </p:nvSpPr>
        <p:spPr>
          <a:xfrm>
            <a:off x="4139952" y="1484784"/>
            <a:ext cx="914400" cy="612648"/>
          </a:xfrm>
          <a:prstGeom prst="wedgeEllipseCallou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Ineras</a:t>
            </a:r>
            <a:r>
              <a:rPr lang="en-GB" sz="1000" dirty="0" smtClean="0">
                <a:solidFill>
                  <a:srgbClr val="000000"/>
                </a:solidFill>
              </a:rPr>
              <a:t> HSA-id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0" name="Ellips 59"/>
          <p:cNvSpPr/>
          <p:nvPr/>
        </p:nvSpPr>
        <p:spPr>
          <a:xfrm>
            <a:off x="539552" y="1916832"/>
            <a:ext cx="1922512" cy="1116704"/>
          </a:xfrm>
          <a:prstGeom prst="wedgeEllipseCallout">
            <a:avLst>
              <a:gd name="adj1" fmla="val 62956"/>
              <a:gd name="adj2" fmla="val 26746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Här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växlas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från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Ineras</a:t>
            </a:r>
            <a:r>
              <a:rPr lang="en-GB" sz="1000" dirty="0" smtClean="0">
                <a:solidFill>
                  <a:srgbClr val="000000"/>
                </a:solidFill>
              </a:rPr>
              <a:t> HSA-id till </a:t>
            </a:r>
            <a:r>
              <a:rPr lang="en-GB" sz="1000" dirty="0" err="1" smtClean="0">
                <a:solidFill>
                  <a:srgbClr val="000000"/>
                </a:solidFill>
              </a:rPr>
              <a:t>repsektive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källsystems</a:t>
            </a:r>
            <a:r>
              <a:rPr lang="en-GB" sz="1000" dirty="0" smtClean="0">
                <a:solidFill>
                  <a:srgbClr val="000000"/>
                </a:solidFill>
              </a:rPr>
              <a:t> HSA-id (ex: “123”) </a:t>
            </a:r>
            <a:r>
              <a:rPr lang="en-GB" sz="1000" dirty="0" err="1" smtClean="0">
                <a:solidFill>
                  <a:srgbClr val="000000"/>
                </a:solidFill>
              </a:rPr>
              <a:t>m.h.a</a:t>
            </a:r>
            <a:r>
              <a:rPr lang="en-GB" sz="1000" dirty="0" smtClean="0">
                <a:solidFill>
                  <a:srgbClr val="000000"/>
                </a:solidFill>
              </a:rPr>
              <a:t>. info </a:t>
            </a:r>
            <a:r>
              <a:rPr lang="en-GB" sz="1000" dirty="0" err="1" smtClean="0">
                <a:solidFill>
                  <a:srgbClr val="000000"/>
                </a:solidFill>
              </a:rPr>
              <a:t>i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Engagemangsindex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1" name="Ellips 60"/>
          <p:cNvSpPr/>
          <p:nvPr/>
        </p:nvSpPr>
        <p:spPr>
          <a:xfrm>
            <a:off x="7236296" y="1268760"/>
            <a:ext cx="1800200" cy="1512168"/>
          </a:xfrm>
          <a:prstGeom prst="wedgeEllipseCallout">
            <a:avLst>
              <a:gd name="adj1" fmla="val -72796"/>
              <a:gd name="adj2" fmla="val 51803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HSA-id:n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för</a:t>
            </a:r>
            <a:r>
              <a:rPr lang="en-GB" sz="1000" dirty="0" smtClean="0">
                <a:solidFill>
                  <a:srgbClr val="000000"/>
                </a:solidFill>
              </a:rPr>
              <a:t> de PDL-</a:t>
            </a:r>
            <a:r>
              <a:rPr lang="en-GB" sz="1000" dirty="0" err="1" smtClean="0">
                <a:solidFill>
                  <a:srgbClr val="000000"/>
                </a:solidFill>
              </a:rPr>
              <a:t>enheter</a:t>
            </a:r>
            <a:r>
              <a:rPr lang="en-GB" sz="1000" dirty="0" smtClean="0">
                <a:solidFill>
                  <a:srgbClr val="000000"/>
                </a:solidFill>
              </a:rPr>
              <a:t>  </a:t>
            </a:r>
            <a:r>
              <a:rPr lang="en-GB" sz="1000" dirty="0" err="1" smtClean="0">
                <a:solidFill>
                  <a:srgbClr val="000000"/>
                </a:solidFill>
              </a:rPr>
              <a:t>som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har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journalhistorik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patienten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smtClean="0">
                <a:solidFill>
                  <a:srgbClr val="000000"/>
                </a:solidFill>
              </a:rPr>
              <a:t>-  </a:t>
            </a:r>
            <a:r>
              <a:rPr lang="en-GB" sz="1000" dirty="0" err="1" smtClean="0">
                <a:solidFill>
                  <a:srgbClr val="000000"/>
                </a:solidFill>
              </a:rPr>
              <a:t>t.ex</a:t>
            </a:r>
            <a:r>
              <a:rPr lang="en-GB" sz="1000" dirty="0" smtClean="0">
                <a:solidFill>
                  <a:srgbClr val="000000"/>
                </a:solidFill>
              </a:rPr>
              <a:t>. “VEH123”, </a:t>
            </a:r>
            <a:r>
              <a:rPr lang="en-GB" sz="1000" dirty="0" err="1" smtClean="0">
                <a:solidFill>
                  <a:srgbClr val="000000"/>
                </a:solidFill>
              </a:rPr>
              <a:t>samt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i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vilka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källsystem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dessa</a:t>
            </a:r>
            <a:r>
              <a:rPr lang="en-GB" sz="1000" dirty="0" smtClean="0">
                <a:solidFill>
                  <a:srgbClr val="000000"/>
                </a:solidFill>
              </a:rPr>
              <a:t> data </a:t>
            </a:r>
            <a:r>
              <a:rPr lang="en-GB" sz="1000" dirty="0" err="1" smtClean="0">
                <a:solidFill>
                  <a:srgbClr val="000000"/>
                </a:solidFill>
              </a:rPr>
              <a:t>finns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smtClean="0">
                <a:solidFill>
                  <a:srgbClr val="000000"/>
                </a:solidFill>
              </a:rPr>
              <a:t>– </a:t>
            </a:r>
            <a:r>
              <a:rPr lang="en-GB" sz="1000" dirty="0" err="1" smtClean="0">
                <a:solidFill>
                  <a:srgbClr val="000000"/>
                </a:solidFill>
              </a:rPr>
              <a:t>t.ex</a:t>
            </a:r>
            <a:r>
              <a:rPr lang="en-GB" sz="1000" dirty="0" smtClean="0">
                <a:solidFill>
                  <a:srgbClr val="000000"/>
                </a:solidFill>
              </a:rPr>
              <a:t>. “KS123”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2" name="Ellips 61"/>
          <p:cNvSpPr/>
          <p:nvPr/>
        </p:nvSpPr>
        <p:spPr>
          <a:xfrm>
            <a:off x="7236296" y="3068960"/>
            <a:ext cx="1656184" cy="1116704"/>
          </a:xfrm>
          <a:prstGeom prst="wedgeEllipseCallout">
            <a:avLst>
              <a:gd name="adj1" fmla="val -76406"/>
              <a:gd name="adj2" fmla="val -5227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rgbClr val="000000"/>
                </a:solidFill>
              </a:rPr>
              <a:t>Info </a:t>
            </a:r>
            <a:r>
              <a:rPr lang="en-GB" sz="1000" dirty="0" err="1" smtClean="0">
                <a:solidFill>
                  <a:srgbClr val="000000"/>
                </a:solidFill>
              </a:rPr>
              <a:t>som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kopplar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 till </a:t>
            </a:r>
            <a:r>
              <a:rPr lang="en-GB" sz="1000" dirty="0" err="1" smtClean="0">
                <a:solidFill>
                  <a:srgbClr val="000000"/>
                </a:solidFill>
              </a:rPr>
              <a:t>aktuell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anslutningspunkt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38" name="Ellips 37"/>
          <p:cNvSpPr/>
          <p:nvPr/>
        </p:nvSpPr>
        <p:spPr>
          <a:xfrm>
            <a:off x="3736864" y="3356992"/>
            <a:ext cx="1267184" cy="792088"/>
          </a:xfrm>
          <a:prstGeom prst="wedgeEllipseCallout">
            <a:avLst>
              <a:gd name="adj1" fmla="val -69090"/>
              <a:gd name="adj2" fmla="val 2736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HSA-id, </a:t>
            </a:r>
            <a:r>
              <a:rPr lang="en-GB" sz="1000" dirty="0" err="1" smtClean="0">
                <a:solidFill>
                  <a:srgbClr val="000000"/>
                </a:solidFill>
              </a:rPr>
              <a:t>t.ex</a:t>
            </a:r>
            <a:r>
              <a:rPr lang="en-GB" sz="1000" dirty="0" smtClean="0">
                <a:solidFill>
                  <a:srgbClr val="000000"/>
                </a:solidFill>
              </a:rPr>
              <a:t>. “KS123”</a:t>
            </a:r>
            <a:endParaRPr lang="en-GB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120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643866" cy="774720"/>
          </a:xfrm>
        </p:spPr>
        <p:txBody>
          <a:bodyPr/>
          <a:lstStyle/>
          <a:p>
            <a:r>
              <a:rPr lang="en-GB" dirty="0" smtClean="0"/>
              <a:t>Regional </a:t>
            </a:r>
            <a:r>
              <a:rPr lang="en-GB" dirty="0" err="1" smtClean="0"/>
              <a:t>adressering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2013-04-08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9</a:t>
            </a:fld>
            <a:endParaRPr lang="sv-SE" dirty="0"/>
          </a:p>
        </p:txBody>
      </p:sp>
      <p:sp>
        <p:nvSpPr>
          <p:cNvPr id="14" name="Rektangel 13"/>
          <p:cNvSpPr/>
          <p:nvPr/>
        </p:nvSpPr>
        <p:spPr>
          <a:xfrm>
            <a:off x="1763688" y="2276872"/>
            <a:ext cx="5616624" cy="936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tjänsteplattform</a:t>
            </a:r>
            <a:r>
              <a:rPr lang="en-GB" sz="1400" dirty="0" smtClean="0"/>
              <a:t> (</a:t>
            </a:r>
            <a:r>
              <a:rPr lang="en-GB" sz="1400" dirty="0" err="1" smtClean="0"/>
              <a:t>NTjP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cxnSp>
        <p:nvCxnSpPr>
          <p:cNvPr id="18" name="Rak 17"/>
          <p:cNvCxnSpPr>
            <a:stCxn id="57" idx="2"/>
          </p:cNvCxnSpPr>
          <p:nvPr/>
        </p:nvCxnSpPr>
        <p:spPr>
          <a:xfrm flipH="1">
            <a:off x="3275856" y="3140968"/>
            <a:ext cx="216024" cy="12961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ktangel 43"/>
          <p:cNvSpPr/>
          <p:nvPr/>
        </p:nvSpPr>
        <p:spPr>
          <a:xfrm>
            <a:off x="1187624" y="1124744"/>
            <a:ext cx="6408712" cy="4950354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ruta 54"/>
          <p:cNvSpPr txBox="1"/>
          <p:nvPr/>
        </p:nvSpPr>
        <p:spPr>
          <a:xfrm>
            <a:off x="6660232" y="5733256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Huvudman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ktangel 55"/>
          <p:cNvSpPr/>
          <p:nvPr/>
        </p:nvSpPr>
        <p:spPr>
          <a:xfrm>
            <a:off x="2555776" y="2564904"/>
            <a:ext cx="1872208" cy="3600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Aggregerande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7" name="Rektangel 56"/>
          <p:cNvSpPr/>
          <p:nvPr/>
        </p:nvSpPr>
        <p:spPr>
          <a:xfrm>
            <a:off x="2555776" y="292494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3" name="Rektangel 62"/>
          <p:cNvSpPr/>
          <p:nvPr/>
        </p:nvSpPr>
        <p:spPr>
          <a:xfrm>
            <a:off x="5076056" y="2564904"/>
            <a:ext cx="187220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Engagemangsindex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4" name="Rektangel 63"/>
          <p:cNvSpPr/>
          <p:nvPr/>
        </p:nvSpPr>
        <p:spPr>
          <a:xfrm>
            <a:off x="5076056" y="2924944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Tjänsteaddr.katalog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8" name="Rak 67"/>
          <p:cNvCxnSpPr>
            <a:stCxn id="56" idx="3"/>
            <a:endCxn id="63" idx="1"/>
          </p:cNvCxnSpPr>
          <p:nvPr/>
        </p:nvCxnSpPr>
        <p:spPr>
          <a:xfrm>
            <a:off x="4427984" y="2744924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Rak 68"/>
          <p:cNvCxnSpPr/>
          <p:nvPr/>
        </p:nvCxnSpPr>
        <p:spPr>
          <a:xfrm>
            <a:off x="4427984" y="2996952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ktangel 73"/>
          <p:cNvSpPr/>
          <p:nvPr/>
        </p:nvSpPr>
        <p:spPr>
          <a:xfrm>
            <a:off x="1763688" y="11967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5" name="Rak 74"/>
          <p:cNvCxnSpPr>
            <a:stCxn id="74" idx="2"/>
            <a:endCxn id="14" idx="0"/>
          </p:cNvCxnSpPr>
          <p:nvPr/>
        </p:nvCxnSpPr>
        <p:spPr>
          <a:xfrm>
            <a:off x="2987824" y="1772816"/>
            <a:ext cx="1584176" cy="504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Ellips 84"/>
          <p:cNvSpPr>
            <a:spLocks noChangeArrowheads="1"/>
          </p:cNvSpPr>
          <p:nvPr/>
        </p:nvSpPr>
        <p:spPr bwMode="auto">
          <a:xfrm>
            <a:off x="3779912" y="15567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R-K</a:t>
            </a:r>
            <a:endParaRPr lang="en-GB" sz="1000" b="1" dirty="0">
              <a:cs typeface="Geneva" charset="0"/>
            </a:endParaRPr>
          </a:p>
        </p:txBody>
      </p:sp>
      <p:sp>
        <p:nvSpPr>
          <p:cNvPr id="16" name="Ellips 15"/>
          <p:cNvSpPr/>
          <p:nvPr/>
        </p:nvSpPr>
        <p:spPr>
          <a:xfrm>
            <a:off x="4139952" y="1484784"/>
            <a:ext cx="1152128" cy="612648"/>
          </a:xfrm>
          <a:prstGeom prst="wedgeEllipseCallou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regionens</a:t>
            </a:r>
            <a:r>
              <a:rPr lang="en-GB" sz="1000" dirty="0" smtClean="0">
                <a:solidFill>
                  <a:srgbClr val="000000"/>
                </a:solidFill>
              </a:rPr>
              <a:t> HSA-id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58" name="Ellips 57"/>
          <p:cNvSpPr/>
          <p:nvPr/>
        </p:nvSpPr>
        <p:spPr>
          <a:xfrm>
            <a:off x="4572000" y="3356992"/>
            <a:ext cx="1267184" cy="792088"/>
          </a:xfrm>
          <a:prstGeom prst="wedgeEllipseCallout">
            <a:avLst>
              <a:gd name="adj1" fmla="val -69090"/>
              <a:gd name="adj2" fmla="val 2736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HSA-id, </a:t>
            </a:r>
            <a:r>
              <a:rPr lang="en-GB" sz="1000" dirty="0" err="1" smtClean="0">
                <a:solidFill>
                  <a:srgbClr val="000000"/>
                </a:solidFill>
              </a:rPr>
              <a:t>t.ex</a:t>
            </a:r>
            <a:r>
              <a:rPr lang="en-GB" sz="1000" dirty="0" smtClean="0">
                <a:solidFill>
                  <a:srgbClr val="000000"/>
                </a:solidFill>
              </a:rPr>
              <a:t>. “KS123”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0" name="Ellips 59"/>
          <p:cNvSpPr/>
          <p:nvPr/>
        </p:nvSpPr>
        <p:spPr>
          <a:xfrm>
            <a:off x="611560" y="1844824"/>
            <a:ext cx="1850504" cy="1368152"/>
          </a:xfrm>
          <a:prstGeom prst="wedgeEllipseCallout">
            <a:avLst>
              <a:gd name="adj1" fmla="val 61150"/>
              <a:gd name="adj2" fmla="val 18806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>
                <a:solidFill>
                  <a:srgbClr val="000000"/>
                </a:solidFill>
              </a:rPr>
              <a:t>Här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växlas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adress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från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Ineras</a:t>
            </a:r>
            <a:r>
              <a:rPr lang="en-GB" sz="1000" dirty="0">
                <a:solidFill>
                  <a:srgbClr val="000000"/>
                </a:solidFill>
              </a:rPr>
              <a:t> HSA-id till </a:t>
            </a:r>
            <a:r>
              <a:rPr lang="en-GB" sz="1000" dirty="0" err="1">
                <a:solidFill>
                  <a:srgbClr val="000000"/>
                </a:solidFill>
              </a:rPr>
              <a:t>repsektive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källsystems</a:t>
            </a:r>
            <a:r>
              <a:rPr lang="en-GB" sz="1000" dirty="0">
                <a:solidFill>
                  <a:srgbClr val="000000"/>
                </a:solidFill>
              </a:rPr>
              <a:t> HSA-id (ex: “123”) </a:t>
            </a:r>
            <a:r>
              <a:rPr lang="en-GB" sz="1000" dirty="0" err="1">
                <a:solidFill>
                  <a:srgbClr val="000000"/>
                </a:solidFill>
              </a:rPr>
              <a:t>m.h.a</a:t>
            </a:r>
            <a:r>
              <a:rPr lang="en-GB" sz="1000" dirty="0">
                <a:solidFill>
                  <a:srgbClr val="000000"/>
                </a:solidFill>
              </a:rPr>
              <a:t>. info </a:t>
            </a:r>
            <a:r>
              <a:rPr lang="en-GB" sz="1000" dirty="0" err="1">
                <a:solidFill>
                  <a:srgbClr val="000000"/>
                </a:solidFill>
              </a:rPr>
              <a:t>i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Engagemangsindex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1" name="Ellips 60"/>
          <p:cNvSpPr/>
          <p:nvPr/>
        </p:nvSpPr>
        <p:spPr>
          <a:xfrm>
            <a:off x="7236296" y="1268760"/>
            <a:ext cx="1800200" cy="1332728"/>
          </a:xfrm>
          <a:prstGeom prst="wedgeEllipseCallout">
            <a:avLst>
              <a:gd name="adj1" fmla="val -72796"/>
              <a:gd name="adj2" fmla="val 51803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>
                <a:solidFill>
                  <a:srgbClr val="000000"/>
                </a:solidFill>
              </a:rPr>
              <a:t>HSA-id:n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för</a:t>
            </a:r>
            <a:r>
              <a:rPr lang="en-GB" sz="1000" dirty="0">
                <a:solidFill>
                  <a:srgbClr val="000000"/>
                </a:solidFill>
              </a:rPr>
              <a:t> de PDL-</a:t>
            </a:r>
            <a:r>
              <a:rPr lang="en-GB" sz="1000" dirty="0" err="1">
                <a:solidFill>
                  <a:srgbClr val="000000"/>
                </a:solidFill>
              </a:rPr>
              <a:t>enheter</a:t>
            </a:r>
            <a:r>
              <a:rPr lang="en-GB" sz="1000" dirty="0">
                <a:solidFill>
                  <a:srgbClr val="000000"/>
                </a:solidFill>
              </a:rPr>
              <a:t>  </a:t>
            </a:r>
            <a:r>
              <a:rPr lang="en-GB" sz="1000" dirty="0" err="1">
                <a:solidFill>
                  <a:srgbClr val="000000"/>
                </a:solidFill>
              </a:rPr>
              <a:t>som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har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journalhistorik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om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patienten</a:t>
            </a:r>
            <a:r>
              <a:rPr lang="en-GB" sz="1000" dirty="0">
                <a:solidFill>
                  <a:srgbClr val="000000"/>
                </a:solidFill>
              </a:rPr>
              <a:t> -  </a:t>
            </a:r>
            <a:r>
              <a:rPr lang="en-GB" sz="1000" dirty="0" err="1">
                <a:solidFill>
                  <a:srgbClr val="000000"/>
                </a:solidFill>
              </a:rPr>
              <a:t>t.ex</a:t>
            </a:r>
            <a:r>
              <a:rPr lang="en-GB" sz="1000" dirty="0">
                <a:solidFill>
                  <a:srgbClr val="000000"/>
                </a:solidFill>
              </a:rPr>
              <a:t>. “VEH123”, </a:t>
            </a:r>
            <a:r>
              <a:rPr lang="en-GB" sz="1000" dirty="0" err="1">
                <a:solidFill>
                  <a:srgbClr val="000000"/>
                </a:solidFill>
              </a:rPr>
              <a:t>samt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i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vilka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källsystem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dessa</a:t>
            </a:r>
            <a:r>
              <a:rPr lang="en-GB" sz="1000" dirty="0">
                <a:solidFill>
                  <a:srgbClr val="000000"/>
                </a:solidFill>
              </a:rPr>
              <a:t> data </a:t>
            </a:r>
            <a:r>
              <a:rPr lang="en-GB" sz="1000" dirty="0" err="1">
                <a:solidFill>
                  <a:srgbClr val="000000"/>
                </a:solidFill>
              </a:rPr>
              <a:t>finns</a:t>
            </a:r>
            <a:r>
              <a:rPr lang="en-GB" sz="1000" dirty="0">
                <a:solidFill>
                  <a:srgbClr val="000000"/>
                </a:solidFill>
              </a:rPr>
              <a:t> – </a:t>
            </a:r>
            <a:r>
              <a:rPr lang="en-GB" sz="1000" dirty="0" err="1">
                <a:solidFill>
                  <a:srgbClr val="000000"/>
                </a:solidFill>
              </a:rPr>
              <a:t>t.ex</a:t>
            </a:r>
            <a:r>
              <a:rPr lang="en-GB" sz="1000" dirty="0">
                <a:solidFill>
                  <a:srgbClr val="000000"/>
                </a:solidFill>
              </a:rPr>
              <a:t>. “KS123”</a:t>
            </a:r>
          </a:p>
        </p:txBody>
      </p:sp>
      <p:sp>
        <p:nvSpPr>
          <p:cNvPr id="62" name="Ellips 61"/>
          <p:cNvSpPr/>
          <p:nvPr/>
        </p:nvSpPr>
        <p:spPr>
          <a:xfrm>
            <a:off x="7236296" y="3068960"/>
            <a:ext cx="1656184" cy="1116704"/>
          </a:xfrm>
          <a:prstGeom prst="wedgeEllipseCallout">
            <a:avLst>
              <a:gd name="adj1" fmla="val -76406"/>
              <a:gd name="adj2" fmla="val -5227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rgbClr val="000000"/>
                </a:solidFill>
              </a:rPr>
              <a:t>Info </a:t>
            </a:r>
            <a:r>
              <a:rPr lang="en-GB" sz="1000" dirty="0" err="1" smtClean="0">
                <a:solidFill>
                  <a:srgbClr val="000000"/>
                </a:solidFill>
              </a:rPr>
              <a:t>som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kopplar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 till </a:t>
            </a:r>
            <a:r>
              <a:rPr lang="en-GB" sz="1000" dirty="0" err="1" smtClean="0">
                <a:solidFill>
                  <a:srgbClr val="000000"/>
                </a:solidFill>
              </a:rPr>
              <a:t>aktuell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anslutningspunkt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38" name="Rektangel 37"/>
          <p:cNvSpPr/>
          <p:nvPr/>
        </p:nvSpPr>
        <p:spPr>
          <a:xfrm>
            <a:off x="2123728" y="508518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39" name="Rektangel 38"/>
          <p:cNvSpPr/>
          <p:nvPr/>
        </p:nvSpPr>
        <p:spPr>
          <a:xfrm>
            <a:off x="3419872" y="508518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 smtClean="0"/>
          </a:p>
          <a:p>
            <a:pPr algn="ctr"/>
            <a:r>
              <a:rPr lang="en-GB" sz="1400" dirty="0"/>
              <a:t>“KS123</a:t>
            </a:r>
            <a:r>
              <a:rPr lang="en-GB" sz="1400" dirty="0" smtClean="0"/>
              <a:t>”</a:t>
            </a:r>
            <a:endParaRPr lang="en-GB" sz="1400" dirty="0"/>
          </a:p>
        </p:txBody>
      </p:sp>
      <p:sp>
        <p:nvSpPr>
          <p:cNvPr id="40" name="Rektangel 39"/>
          <p:cNvSpPr/>
          <p:nvPr/>
        </p:nvSpPr>
        <p:spPr>
          <a:xfrm>
            <a:off x="2123728" y="4365104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Mellanlager</a:t>
            </a:r>
            <a:endParaRPr lang="en-GB" sz="1400" dirty="0"/>
          </a:p>
        </p:txBody>
      </p:sp>
      <p:cxnSp>
        <p:nvCxnSpPr>
          <p:cNvPr id="42" name="Rak 41"/>
          <p:cNvCxnSpPr>
            <a:stCxn id="40" idx="2"/>
            <a:endCxn id="38" idx="0"/>
          </p:cNvCxnSpPr>
          <p:nvPr/>
        </p:nvCxnSpPr>
        <p:spPr>
          <a:xfrm flipH="1">
            <a:off x="2735796" y="494116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Rak 42"/>
          <p:cNvCxnSpPr>
            <a:stCxn id="40" idx="2"/>
            <a:endCxn id="39" idx="0"/>
          </p:cNvCxnSpPr>
          <p:nvPr/>
        </p:nvCxnSpPr>
        <p:spPr>
          <a:xfrm>
            <a:off x="3383868" y="494116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Ellips 84"/>
          <p:cNvSpPr>
            <a:spLocks noChangeArrowheads="1"/>
          </p:cNvSpPr>
          <p:nvPr/>
        </p:nvSpPr>
        <p:spPr bwMode="auto">
          <a:xfrm>
            <a:off x="2987824" y="508518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47" name="Ellips 84"/>
          <p:cNvSpPr>
            <a:spLocks noChangeArrowheads="1"/>
          </p:cNvSpPr>
          <p:nvPr/>
        </p:nvSpPr>
        <p:spPr bwMode="auto">
          <a:xfrm>
            <a:off x="3419872" y="4293096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</a:p>
        </p:txBody>
      </p:sp>
      <p:sp>
        <p:nvSpPr>
          <p:cNvPr id="49" name="Ellips 84"/>
          <p:cNvSpPr>
            <a:spLocks noChangeArrowheads="1"/>
          </p:cNvSpPr>
          <p:nvPr/>
        </p:nvSpPr>
        <p:spPr bwMode="auto">
          <a:xfrm>
            <a:off x="4139952" y="508518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50" name="Rektangel 49"/>
          <p:cNvSpPr/>
          <p:nvPr/>
        </p:nvSpPr>
        <p:spPr>
          <a:xfrm>
            <a:off x="4788024" y="508518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52" name="Ellips 84"/>
          <p:cNvSpPr>
            <a:spLocks noChangeArrowheads="1"/>
          </p:cNvSpPr>
          <p:nvPr/>
        </p:nvSpPr>
        <p:spPr bwMode="auto">
          <a:xfrm>
            <a:off x="5508104" y="508518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53" name="Ellips 84"/>
          <p:cNvSpPr>
            <a:spLocks noChangeArrowheads="1"/>
          </p:cNvSpPr>
          <p:nvPr/>
        </p:nvSpPr>
        <p:spPr bwMode="auto">
          <a:xfrm>
            <a:off x="5167356" y="5080541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cxnSp>
        <p:nvCxnSpPr>
          <p:cNvPr id="59" name="Rak 58"/>
          <p:cNvCxnSpPr>
            <a:stCxn id="57" idx="2"/>
            <a:endCxn id="50" idx="0"/>
          </p:cNvCxnSpPr>
          <p:nvPr/>
        </p:nvCxnSpPr>
        <p:spPr>
          <a:xfrm>
            <a:off x="3491880" y="3140968"/>
            <a:ext cx="1908212" cy="19442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Ellips 84"/>
          <p:cNvSpPr>
            <a:spLocks noChangeArrowheads="1"/>
          </p:cNvSpPr>
          <p:nvPr/>
        </p:nvSpPr>
        <p:spPr bwMode="auto">
          <a:xfrm>
            <a:off x="2915816" y="4293096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67" name="Ellips 84"/>
          <p:cNvSpPr>
            <a:spLocks noChangeArrowheads="1"/>
          </p:cNvSpPr>
          <p:nvPr/>
        </p:nvSpPr>
        <p:spPr bwMode="auto">
          <a:xfrm>
            <a:off x="4860032" y="5013176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</a:p>
        </p:txBody>
      </p:sp>
    </p:spTree>
    <p:extLst>
      <p:ext uri="{BB962C8B-B14F-4D97-AF65-F5344CB8AC3E}">
        <p14:creationId xmlns:p14="http://schemas.microsoft.com/office/powerpoint/2010/main" val="697731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all CeHI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Anpassad formgiv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Mall CeHIS.potx</Template>
  <TotalTime>30020</TotalTime>
  <Words>784</Words>
  <Application>Microsoft Macintosh PowerPoint</Application>
  <PresentationFormat>Bildspel på skärmen (4:3)</PresentationFormat>
  <Paragraphs>215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Bildrubriker</vt:lpstr>
      </vt:variant>
      <vt:variant>
        <vt:i4>10</vt:i4>
      </vt:variant>
    </vt:vector>
  </HeadingPairs>
  <TitlesOfParts>
    <vt:vector size="12" baseType="lpstr">
      <vt:lpstr>Mall CeHIS</vt:lpstr>
      <vt:lpstr>Anpassad formgivning</vt:lpstr>
      <vt:lpstr>Illustrationer till tjänstedomän clinicalprocess:healthcond:description</vt:lpstr>
      <vt:lpstr>Revisioner</vt:lpstr>
      <vt:lpstr>Professionens direktåtkomst inom sammanhållen journalföring</vt:lpstr>
      <vt:lpstr>Patientens direktåtkomst</vt:lpstr>
      <vt:lpstr>Sökning filtrerad på vårdkontakt</vt:lpstr>
      <vt:lpstr>Nationella konsumenter och regional producent-anslutning</vt:lpstr>
      <vt:lpstr>Regionala konsumenter och regional producent-anslutning</vt:lpstr>
      <vt:lpstr>Nationell adressering</vt:lpstr>
      <vt:lpstr>Regional adressering</vt:lpstr>
      <vt:lpstr>Nationell adressering vid sökning i specifikt system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Li Kumlien</dc:creator>
  <cp:lastModifiedBy>Johan Eltes</cp:lastModifiedBy>
  <cp:revision>320</cp:revision>
  <cp:lastPrinted>2012-04-05T13:04:36Z</cp:lastPrinted>
  <dcterms:created xsi:type="dcterms:W3CDTF">2012-04-05T13:03:51Z</dcterms:created>
  <dcterms:modified xsi:type="dcterms:W3CDTF">2013-04-08T11:14:16Z</dcterms:modified>
</cp:coreProperties>
</file>