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22"/>
  </p:notesMasterIdLst>
  <p:handoutMasterIdLst>
    <p:handoutMasterId r:id="rId23"/>
  </p:handoutMasterIdLst>
  <p:sldIdLst>
    <p:sldId id="323" r:id="rId3"/>
    <p:sldId id="357" r:id="rId4"/>
    <p:sldId id="358" r:id="rId5"/>
    <p:sldId id="359" r:id="rId6"/>
    <p:sldId id="362" r:id="rId7"/>
    <p:sldId id="363" r:id="rId8"/>
    <p:sldId id="382" r:id="rId9"/>
    <p:sldId id="381" r:id="rId10"/>
    <p:sldId id="383" r:id="rId11"/>
    <p:sldId id="377" r:id="rId12"/>
    <p:sldId id="364" r:id="rId13"/>
    <p:sldId id="378" r:id="rId14"/>
    <p:sldId id="384" r:id="rId15"/>
    <p:sldId id="376" r:id="rId16"/>
    <p:sldId id="373" r:id="rId17"/>
    <p:sldId id="375" r:id="rId18"/>
    <p:sldId id="379" r:id="rId19"/>
    <p:sldId id="380" r:id="rId20"/>
    <p:sldId id="385" r:id="rId21"/>
  </p:sldIdLst>
  <p:sldSz cx="9144000" cy="6858000" type="screen4x3"/>
  <p:notesSz cx="6669088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919"/>
    <a:srgbClr val="CFCE00"/>
    <a:srgbClr val="7F7F7F"/>
    <a:srgbClr val="53524C"/>
    <a:srgbClr val="CECF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9" autoAdjust="0"/>
    <p:restoredTop sz="89878" autoAdjust="0"/>
  </p:normalViewPr>
  <p:slideViewPr>
    <p:cSldViewPr>
      <p:cViewPr>
        <p:scale>
          <a:sx n="70" d="100"/>
          <a:sy n="70" d="100"/>
        </p:scale>
        <p:origin x="-4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2012-04-16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2012-04-16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Flöde fyll i nytt formulär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4DB9-DF97-475D-A078-FACA263CED9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84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Processvy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742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sv-SE" dirty="0">
              <a:latin typeface="Calibri" charset="0"/>
            </a:endParaRPr>
          </a:p>
        </p:txBody>
      </p:sp>
      <p:sp>
        <p:nvSpPr>
          <p:cNvPr id="7172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6645CB6-2EC2-C74E-A44E-E9F75CCBF377}" type="slidenum">
              <a:rPr lang="sv-SE"/>
              <a:pPr eaLnBrk="1" hangingPunct="1"/>
              <a:t>15</a:t>
            </a:fld>
            <a:endParaRPr lang="sv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 Lös</a:t>
            </a:r>
            <a:r>
              <a:rPr lang="sv-SE" baseline="0" dirty="0" smtClean="0"/>
              <a:t> koppling går inte att uppnå fullt ut. </a:t>
            </a:r>
          </a:p>
          <a:p>
            <a:r>
              <a:rPr lang="sv-SE" baseline="0" dirty="0" smtClean="0"/>
              <a:t>- Det går inte att veta vilket system som skall mottaga informationen.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6057-5720-41B3-B0B2-916924E9E427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31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25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55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36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636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96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Vi berättar om samarbetet med Siemens.</a:t>
            </a:r>
          </a:p>
          <a:p>
            <a:r>
              <a:rPr lang="sv-SE" dirty="0" smtClean="0"/>
              <a:t>- Planerar att utveckla ett generiskt stöd för formulärtjänst i </a:t>
            </a:r>
            <a:r>
              <a:rPr lang="sv-SE" dirty="0" err="1" smtClean="0"/>
              <a:t>Obsterix</a:t>
            </a:r>
            <a:r>
              <a:rPr lang="sv-SE" dirty="0" smtClean="0"/>
              <a:t> och </a:t>
            </a:r>
            <a:r>
              <a:rPr lang="sv-SE" dirty="0" err="1" smtClean="0"/>
              <a:t>Melior</a:t>
            </a:r>
            <a:r>
              <a:rPr lang="sv-SE" smtClean="0"/>
              <a:t>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36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Nytta: E-tjänster ger patienten större frihet, större delaktighet,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1" baseline="0" dirty="0" smtClean="0"/>
              <a:t>Vården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I framtiden kommer e-tjänsterna att frigöra mycket tid i vården.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Personalen slipper lägga tid på att svara på frågor om tidbokning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Personalen slipper lägga tid på att svara på frågor om remisser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Patientens hälsodeklarationer före undersökningen och resultatet landar direkt i journalen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Prover som patienten själv kan sköta kan rapporteras direkt i journalen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Dessutom kan ersättningssystemen ändras så att vårdenheter faktiskt tjänar ekonomiskt på att använder e-tjänster.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Vårdprocesserna kan effektiviseras när patienten blir mer delaktig och vården lätt kan utveckla egna eller anpassa befintliga e-tjänster till sin verksamhet.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Nytta: I framtiden kommer e-tjänsterna bidra till en effektivare och säkrare vård med mindre tid för administration och mer tid för det viktiga mötet med patienten!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1" baseline="0" dirty="0" smtClean="0"/>
              <a:t>Leverantörerna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…men inte nog med det. I framtiden är det också betydligt lättare än idag att vara med och utveckla nya och bättre e-tjänster. Idag är det krångligt och det finns en massa hinder på vägen som sätter käppar i hjulet för att bra idéer att bli verklighet. I framtiden har vi en gemensam infrastruktur, tekniska lösningar och regler som underlättar för alla leverantörer som vill vara med och skapa en bättre vård.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Nytta: en snitslad bana för den som vill utveckla tjänster.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Då går vi över till det tekniska perspektivet av formulärtjänst.</a:t>
            </a:r>
          </a:p>
          <a:p>
            <a:r>
              <a:rPr lang="sv-SE" dirty="0" smtClean="0"/>
              <a:t>-  Tjänstekontraktet formulärtjänst är en del av stammen/rotsystemet.</a:t>
            </a:r>
            <a:r>
              <a:rPr lang="sv-SE" baseline="0" dirty="0" smtClean="0"/>
              <a:t>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055F-5B2A-4FFF-A29C-331B9A79BAFE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358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pic>
        <p:nvPicPr>
          <p:cNvPr id="13" name="Bildobjekt 12" descr="eHälsa_hörn_GREEN_cmyk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2012-04-16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2012-04-16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rivt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400" b="1" dirty="0" smtClean="0"/>
              <a:t>Formulärtjänst</a:t>
            </a:r>
            <a:r>
              <a:rPr lang="sv-SE" sz="2400" b="1" dirty="0" smtClean="0">
                <a:effectLst/>
              </a:rPr>
              <a:t> </a:t>
            </a:r>
            <a:endParaRPr lang="sv-SE" sz="2400" b="1" dirty="0"/>
          </a:p>
        </p:txBody>
      </p:sp>
      <p:sp>
        <p:nvSpPr>
          <p:cNvPr id="4" name="Underrubrik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Maria Berglund, Mina vårdkontakter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Marco de </a:t>
            </a:r>
            <a:r>
              <a:rPr kumimoji="0" lang="sv-SE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Luca</a:t>
            </a: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Mina Hälsotjänster</a:t>
            </a:r>
            <a:endParaRPr kumimoji="0" lang="sv-SE" sz="1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3568" y="2726288"/>
            <a:ext cx="7643866" cy="774720"/>
          </a:xfrm>
        </p:spPr>
        <p:txBody>
          <a:bodyPr/>
          <a:lstStyle/>
          <a:p>
            <a:pPr algn="ctr"/>
            <a:r>
              <a:rPr lang="sv-SE" dirty="0" smtClean="0"/>
              <a:t>Arkitektur och teknik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764704"/>
            <a:ext cx="3131840" cy="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Verdana" charset="0"/>
              </a:rPr>
              <a:t>Arkitektur</a:t>
            </a:r>
          </a:p>
        </p:txBody>
      </p:sp>
      <p:sp>
        <p:nvSpPr>
          <p:cNvPr id="27650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>
                <a:latin typeface="Verdana" charset="0"/>
              </a:rPr>
              <a:t>Förutsättningar </a:t>
            </a:r>
          </a:p>
          <a:p>
            <a:pPr lvl="1"/>
            <a:r>
              <a:rPr lang="sv-SE" dirty="0" smtClean="0">
                <a:latin typeface="Verdana" charset="0"/>
              </a:rPr>
              <a:t>E-tjänst i Mina vårdkontakter (använder tjänstekontraktet)</a:t>
            </a:r>
          </a:p>
          <a:p>
            <a:pPr lvl="1"/>
            <a:r>
              <a:rPr lang="sv-SE" dirty="0" smtClean="0">
                <a:latin typeface="Verdana" charset="0"/>
              </a:rPr>
              <a:t>Formulärmotor (använder tjänstekontraktet)</a:t>
            </a:r>
          </a:p>
          <a:p>
            <a:pPr lvl="1"/>
            <a:r>
              <a:rPr lang="sv-SE" dirty="0" smtClean="0">
                <a:latin typeface="Verdana" charset="0"/>
              </a:rPr>
              <a:t>Vårdsystem (styr och mottager formulärinsamling)</a:t>
            </a:r>
          </a:p>
          <a:p>
            <a:endParaRPr lang="sv-SE" dirty="0" smtClean="0">
              <a:latin typeface="Verdana" charset="0"/>
            </a:endParaRPr>
          </a:p>
          <a:p>
            <a:r>
              <a:rPr lang="sv-SE" dirty="0" smtClean="0">
                <a:latin typeface="Verdana" charset="0"/>
              </a:rPr>
              <a:t>Övergripande </a:t>
            </a:r>
            <a:r>
              <a:rPr lang="sv-SE" dirty="0" smtClean="0">
                <a:latin typeface="Verdana" charset="0"/>
              </a:rPr>
              <a:t>mål</a:t>
            </a:r>
            <a:endParaRPr lang="sv-SE" dirty="0">
              <a:latin typeface="Verdana" charset="0"/>
            </a:endParaRPr>
          </a:p>
          <a:p>
            <a:pPr lvl="1"/>
            <a:r>
              <a:rPr lang="sv-SE" dirty="0" smtClean="0">
                <a:latin typeface="Verdana" charset="0"/>
                <a:ea typeface="Geneva" charset="0"/>
              </a:rPr>
              <a:t>Möjliggöra </a:t>
            </a:r>
            <a:r>
              <a:rPr lang="sv-SE" b="1" dirty="0" smtClean="0">
                <a:latin typeface="Verdana" charset="0"/>
                <a:ea typeface="Geneva" charset="0"/>
              </a:rPr>
              <a:t>datafångst</a:t>
            </a:r>
            <a:r>
              <a:rPr lang="sv-SE" dirty="0" smtClean="0">
                <a:latin typeface="Verdana" charset="0"/>
                <a:ea typeface="Geneva" charset="0"/>
              </a:rPr>
              <a:t> i form av formulärdata i olika vårdprocesser.</a:t>
            </a:r>
          </a:p>
          <a:p>
            <a:pPr lvl="1"/>
            <a:r>
              <a:rPr lang="sv-SE" dirty="0" smtClean="0">
                <a:latin typeface="Verdana" charset="0"/>
                <a:ea typeface="Geneva" charset="0"/>
              </a:rPr>
              <a:t>Datafångst kan initieras som en del av en vårdprocess eller direkt av patienten själv.</a:t>
            </a:r>
          </a:p>
          <a:p>
            <a:pPr lvl="1"/>
            <a:r>
              <a:rPr lang="sv-SE" b="1" dirty="0" smtClean="0">
                <a:latin typeface="Verdana" charset="0"/>
                <a:ea typeface="Geneva" charset="0"/>
              </a:rPr>
              <a:t>Lös koppling </a:t>
            </a:r>
            <a:r>
              <a:rPr lang="sv-SE" dirty="0" smtClean="0">
                <a:latin typeface="Verdana" charset="0"/>
                <a:ea typeface="Geneva" charset="0"/>
              </a:rPr>
              <a:t>mellan vårdsystem, formulärmotor och e-tjänst.</a:t>
            </a:r>
          </a:p>
          <a:p>
            <a:pPr lvl="1"/>
            <a:r>
              <a:rPr lang="sv-SE" dirty="0" smtClean="0">
                <a:latin typeface="Verdana" charset="0"/>
                <a:ea typeface="Geneva" charset="0"/>
              </a:rPr>
              <a:t>En eller flera formulärmotorer kan användas.</a:t>
            </a:r>
          </a:p>
          <a:p>
            <a:pPr lvl="1"/>
            <a:r>
              <a:rPr lang="sv-SE" dirty="0" smtClean="0">
                <a:latin typeface="Verdana" charset="0"/>
                <a:ea typeface="Geneva" charset="0"/>
              </a:rPr>
              <a:t>Kan integreras helt eller delvis med vårdsystemet.</a:t>
            </a:r>
            <a:endParaRPr lang="sv-SE" dirty="0">
              <a:latin typeface="Verdana" charset="0"/>
            </a:endParaRPr>
          </a:p>
          <a:p>
            <a:endParaRPr lang="sv-SE" dirty="0" smtClean="0">
              <a:latin typeface="Verdana" charset="0"/>
            </a:endParaRPr>
          </a:p>
          <a:p>
            <a:r>
              <a:rPr lang="sv-SE" dirty="0" smtClean="0">
                <a:latin typeface="Verdana" charset="0"/>
              </a:rPr>
              <a:t>Teknik och infrastruktur</a:t>
            </a:r>
          </a:p>
          <a:p>
            <a:pPr lvl="1"/>
            <a:r>
              <a:rPr lang="sv-SE" dirty="0" smtClean="0">
                <a:latin typeface="Verdana" charset="0"/>
              </a:rPr>
              <a:t>Är ett (blivande) </a:t>
            </a:r>
            <a:r>
              <a:rPr lang="sv-SE" b="1" dirty="0" smtClean="0">
                <a:latin typeface="Verdana" charset="0"/>
              </a:rPr>
              <a:t>nationellt tjänstekontrakt</a:t>
            </a:r>
            <a:r>
              <a:rPr lang="sv-SE" dirty="0" smtClean="0">
                <a:latin typeface="Verdana" charset="0"/>
              </a:rPr>
              <a:t>.</a:t>
            </a:r>
          </a:p>
          <a:p>
            <a:pPr lvl="1"/>
            <a:r>
              <a:rPr lang="sv-SE" dirty="0" smtClean="0">
                <a:latin typeface="Verdana" charset="0"/>
              </a:rPr>
              <a:t>Kommer finnas på den nationella tjänsteplattformen. </a:t>
            </a:r>
          </a:p>
          <a:p>
            <a:pPr lvl="1"/>
            <a:r>
              <a:rPr lang="sv-SE" dirty="0" smtClean="0">
                <a:latin typeface="Verdana" charset="0"/>
                <a:ea typeface="Geneva" charset="0"/>
              </a:rPr>
              <a:t>Använder Engagemangsindex. </a:t>
            </a:r>
            <a:endParaRPr lang="sv-SE" dirty="0">
              <a:latin typeface="Verdana" charset="0"/>
              <a:ea typeface="Geneva" charset="0"/>
            </a:endParaRPr>
          </a:p>
          <a:p>
            <a:endParaRPr lang="sv-SE" dirty="0">
              <a:latin typeface="Verdana" charset="0"/>
            </a:endParaRPr>
          </a:p>
          <a:p>
            <a:endParaRPr lang="sv-SE" dirty="0">
              <a:latin typeface="Verdana" charset="0"/>
            </a:endParaRPr>
          </a:p>
          <a:p>
            <a:endParaRPr lang="sv-SE" dirty="0">
              <a:latin typeface="Verdana" charset="0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764704"/>
            <a:ext cx="3131840" cy="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Logisk flödesmodell</a:t>
            </a:r>
            <a:endParaRPr lang="sv-SE" dirty="0"/>
          </a:p>
        </p:txBody>
      </p:sp>
      <p:pic>
        <p:nvPicPr>
          <p:cNvPr id="4" name="Bild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871217" cy="39457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ruta 4"/>
          <p:cNvSpPr txBox="1"/>
          <p:nvPr/>
        </p:nvSpPr>
        <p:spPr>
          <a:xfrm>
            <a:off x="1259632" y="5517232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Vårdprocessen initierar insamling via formulär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764704"/>
            <a:ext cx="3131840" cy="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mhörning 5"/>
          <p:cNvSpPr/>
          <p:nvPr/>
        </p:nvSpPr>
        <p:spPr>
          <a:xfrm>
            <a:off x="2555776" y="1772816"/>
            <a:ext cx="1224136" cy="43204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Presentera e-tjänst formulär</a:t>
            </a:r>
            <a:endParaRPr lang="sv-SE" sz="800" dirty="0"/>
          </a:p>
        </p:txBody>
      </p:sp>
      <p:sp>
        <p:nvSpPr>
          <p:cNvPr id="7" name="Femhörning 6"/>
          <p:cNvSpPr/>
          <p:nvPr/>
        </p:nvSpPr>
        <p:spPr>
          <a:xfrm>
            <a:off x="3995936" y="1772816"/>
            <a:ext cx="1224136" cy="43204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Besvara formulär</a:t>
            </a:r>
          </a:p>
        </p:txBody>
      </p:sp>
      <p:sp>
        <p:nvSpPr>
          <p:cNvPr id="8" name="Femhörning 7"/>
          <p:cNvSpPr/>
          <p:nvPr/>
        </p:nvSpPr>
        <p:spPr>
          <a:xfrm>
            <a:off x="5436096" y="1773830"/>
            <a:ext cx="1224136" cy="432048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Skicka formulär</a:t>
            </a:r>
            <a:endParaRPr lang="sv-SE" sz="800" dirty="0"/>
          </a:p>
        </p:txBody>
      </p:sp>
      <p:sp>
        <p:nvSpPr>
          <p:cNvPr id="34" name="Rektangel 33"/>
          <p:cNvSpPr/>
          <p:nvPr/>
        </p:nvSpPr>
        <p:spPr>
          <a:xfrm>
            <a:off x="981700" y="3356992"/>
            <a:ext cx="7334715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800" dirty="0" smtClean="0"/>
              <a:t>Formulärmotor</a:t>
            </a:r>
            <a:endParaRPr lang="sv-SE" sz="800" dirty="0"/>
          </a:p>
        </p:txBody>
      </p:sp>
      <p:sp>
        <p:nvSpPr>
          <p:cNvPr id="5" name="textruta 4"/>
          <p:cNvSpPr txBox="1"/>
          <p:nvPr/>
        </p:nvSpPr>
        <p:spPr>
          <a:xfrm>
            <a:off x="52310" y="1773396"/>
            <a:ext cx="12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smtClean="0"/>
              <a:t>Mina vårdkontakter</a:t>
            </a:r>
          </a:p>
          <a:p>
            <a:r>
              <a:rPr lang="sv-SE" sz="800" b="1" dirty="0" smtClean="0"/>
              <a:t>E-tjänst</a:t>
            </a:r>
          </a:p>
        </p:txBody>
      </p:sp>
      <p:cxnSp>
        <p:nvCxnSpPr>
          <p:cNvPr id="43" name="Rak 42"/>
          <p:cNvCxnSpPr/>
          <p:nvPr/>
        </p:nvCxnSpPr>
        <p:spPr>
          <a:xfrm>
            <a:off x="179512" y="3212976"/>
            <a:ext cx="82809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ak pil 52"/>
          <p:cNvCxnSpPr/>
          <p:nvPr/>
        </p:nvCxnSpPr>
        <p:spPr>
          <a:xfrm flipV="1">
            <a:off x="3131840" y="2204864"/>
            <a:ext cx="0" cy="115212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 29"/>
          <p:cNvSpPr/>
          <p:nvPr/>
        </p:nvSpPr>
        <p:spPr>
          <a:xfrm>
            <a:off x="971600" y="3933056"/>
            <a:ext cx="733471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sz="800" dirty="0" smtClean="0"/>
              <a:t>Vårdsystem</a:t>
            </a:r>
            <a:endParaRPr lang="sv-SE" sz="800" dirty="0"/>
          </a:p>
        </p:txBody>
      </p:sp>
      <p:cxnSp>
        <p:nvCxnSpPr>
          <p:cNvPr id="31" name="Rak 30"/>
          <p:cNvCxnSpPr/>
          <p:nvPr/>
        </p:nvCxnSpPr>
        <p:spPr>
          <a:xfrm>
            <a:off x="169412" y="3789040"/>
            <a:ext cx="82809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emhörning 32"/>
          <p:cNvSpPr/>
          <p:nvPr/>
        </p:nvSpPr>
        <p:spPr>
          <a:xfrm>
            <a:off x="6876256" y="4940154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Ta del av …</a:t>
            </a:r>
            <a:endParaRPr lang="sv-SE" sz="800" dirty="0"/>
          </a:p>
        </p:txBody>
      </p:sp>
      <p:sp>
        <p:nvSpPr>
          <p:cNvPr id="35" name="Femhörning 34"/>
          <p:cNvSpPr/>
          <p:nvPr/>
        </p:nvSpPr>
        <p:spPr>
          <a:xfrm>
            <a:off x="1115616" y="4941168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Vårdaktivitet</a:t>
            </a:r>
            <a:endParaRPr lang="sv-SE" sz="800" dirty="0"/>
          </a:p>
        </p:txBody>
      </p:sp>
      <p:sp>
        <p:nvSpPr>
          <p:cNvPr id="36" name="Femhörning 35"/>
          <p:cNvSpPr/>
          <p:nvPr/>
        </p:nvSpPr>
        <p:spPr>
          <a:xfrm>
            <a:off x="2555776" y="4940154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Begär formulär</a:t>
            </a:r>
          </a:p>
        </p:txBody>
      </p:sp>
      <p:sp>
        <p:nvSpPr>
          <p:cNvPr id="37" name="Femhörning 36"/>
          <p:cNvSpPr/>
          <p:nvPr/>
        </p:nvSpPr>
        <p:spPr>
          <a:xfrm>
            <a:off x="5436096" y="4941168"/>
            <a:ext cx="1224136" cy="43204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Hämta formulär</a:t>
            </a:r>
            <a:endParaRPr lang="sv-SE" sz="800" dirty="0"/>
          </a:p>
        </p:txBody>
      </p:sp>
      <p:cxnSp>
        <p:nvCxnSpPr>
          <p:cNvPr id="48" name="Rak 47"/>
          <p:cNvCxnSpPr/>
          <p:nvPr/>
        </p:nvCxnSpPr>
        <p:spPr>
          <a:xfrm>
            <a:off x="179512" y="4365104"/>
            <a:ext cx="828092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ak pil 48"/>
          <p:cNvCxnSpPr/>
          <p:nvPr/>
        </p:nvCxnSpPr>
        <p:spPr>
          <a:xfrm flipV="1">
            <a:off x="1691680" y="4149080"/>
            <a:ext cx="0" cy="79208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pil 59"/>
          <p:cNvCxnSpPr/>
          <p:nvPr/>
        </p:nvCxnSpPr>
        <p:spPr>
          <a:xfrm flipV="1">
            <a:off x="3131840" y="4149080"/>
            <a:ext cx="0" cy="79208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ak pil 60"/>
          <p:cNvCxnSpPr/>
          <p:nvPr/>
        </p:nvCxnSpPr>
        <p:spPr>
          <a:xfrm>
            <a:off x="4572000" y="2204864"/>
            <a:ext cx="0" cy="10801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/>
          <p:cNvSpPr txBox="1"/>
          <p:nvPr/>
        </p:nvSpPr>
        <p:spPr>
          <a:xfrm>
            <a:off x="33627" y="4941168"/>
            <a:ext cx="12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smtClean="0"/>
              <a:t>Vårdsystem</a:t>
            </a:r>
          </a:p>
          <a:p>
            <a:r>
              <a:rPr lang="sv-SE" sz="800" dirty="0" smtClean="0"/>
              <a:t>-Medarbetare</a:t>
            </a:r>
            <a:endParaRPr lang="sv-SE" sz="800" dirty="0"/>
          </a:p>
        </p:txBody>
      </p:sp>
      <p:sp>
        <p:nvSpPr>
          <p:cNvPr id="42" name="Rektangel 41"/>
          <p:cNvSpPr/>
          <p:nvPr/>
        </p:nvSpPr>
        <p:spPr>
          <a:xfrm>
            <a:off x="1331640" y="4293096"/>
            <a:ext cx="864096" cy="288032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dirty="0" smtClean="0">
                <a:solidFill>
                  <a:schemeClr val="tx1"/>
                </a:solidFill>
              </a:rPr>
              <a:t>Utredning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2699792" y="4293096"/>
            <a:ext cx="936104" cy="360040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dirty="0" smtClean="0">
                <a:solidFill>
                  <a:schemeClr val="tx1"/>
                </a:solidFill>
              </a:rPr>
              <a:t>Begär hälsodeklaration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54" name="Rektangel 53"/>
          <p:cNvSpPr/>
          <p:nvPr/>
        </p:nvSpPr>
        <p:spPr>
          <a:xfrm>
            <a:off x="4139952" y="2492896"/>
            <a:ext cx="936104" cy="360040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dirty="0" smtClean="0">
                <a:solidFill>
                  <a:schemeClr val="tx1"/>
                </a:solidFill>
              </a:rPr>
              <a:t>Besvara hälsodeklaration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2555776" y="2492896"/>
            <a:ext cx="936104" cy="360040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dirty="0" smtClean="0">
                <a:solidFill>
                  <a:schemeClr val="tx1"/>
                </a:solidFill>
              </a:rPr>
              <a:t>Notifiera användaren</a:t>
            </a:r>
            <a:endParaRPr lang="sv-SE" sz="800" dirty="0">
              <a:solidFill>
                <a:schemeClr val="tx1"/>
              </a:solidFill>
            </a:endParaRPr>
          </a:p>
        </p:txBody>
      </p:sp>
      <p:cxnSp>
        <p:nvCxnSpPr>
          <p:cNvPr id="65" name="Rak pil 64"/>
          <p:cNvCxnSpPr/>
          <p:nvPr/>
        </p:nvCxnSpPr>
        <p:spPr>
          <a:xfrm>
            <a:off x="6012160" y="2204864"/>
            <a:ext cx="0" cy="115212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27"/>
          <p:cNvSpPr/>
          <p:nvPr/>
        </p:nvSpPr>
        <p:spPr>
          <a:xfrm>
            <a:off x="5508104" y="2492896"/>
            <a:ext cx="936104" cy="360040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dirty="0" smtClean="0">
                <a:solidFill>
                  <a:schemeClr val="tx1"/>
                </a:solidFill>
              </a:rPr>
              <a:t>Skicka hälsodeklaration</a:t>
            </a:r>
            <a:endParaRPr lang="sv-SE" sz="800" dirty="0">
              <a:solidFill>
                <a:schemeClr val="tx1"/>
              </a:solidFill>
            </a:endParaRPr>
          </a:p>
        </p:txBody>
      </p:sp>
      <p:cxnSp>
        <p:nvCxnSpPr>
          <p:cNvPr id="66" name="Rak pil 65"/>
          <p:cNvCxnSpPr/>
          <p:nvPr/>
        </p:nvCxnSpPr>
        <p:spPr>
          <a:xfrm flipV="1">
            <a:off x="3131840" y="3573016"/>
            <a:ext cx="0" cy="3600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ak pil 66"/>
          <p:cNvCxnSpPr/>
          <p:nvPr/>
        </p:nvCxnSpPr>
        <p:spPr>
          <a:xfrm>
            <a:off x="6012160" y="3573016"/>
            <a:ext cx="0" cy="3600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ak pil 67"/>
          <p:cNvCxnSpPr/>
          <p:nvPr/>
        </p:nvCxnSpPr>
        <p:spPr>
          <a:xfrm>
            <a:off x="6012160" y="4149080"/>
            <a:ext cx="0" cy="72008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/>
          <p:cNvSpPr/>
          <p:nvPr/>
        </p:nvSpPr>
        <p:spPr>
          <a:xfrm>
            <a:off x="5580112" y="4293096"/>
            <a:ext cx="936104" cy="360040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dirty="0" smtClean="0">
                <a:solidFill>
                  <a:schemeClr val="tx1"/>
                </a:solidFill>
              </a:rPr>
              <a:t>Hämta/skicka hälsodeklaration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32" name="textruta 31"/>
          <p:cNvSpPr txBox="1"/>
          <p:nvPr/>
        </p:nvSpPr>
        <p:spPr>
          <a:xfrm>
            <a:off x="35496" y="3284984"/>
            <a:ext cx="12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smtClean="0"/>
              <a:t>Infrastruktur</a:t>
            </a:r>
          </a:p>
          <a:p>
            <a:r>
              <a:rPr lang="sv-SE" sz="800" dirty="0" smtClean="0"/>
              <a:t>-</a:t>
            </a:r>
            <a:r>
              <a:rPr lang="sv-SE" sz="800" b="1" dirty="0" smtClean="0"/>
              <a:t>Leverantörer</a:t>
            </a:r>
          </a:p>
        </p:txBody>
      </p:sp>
      <p:sp>
        <p:nvSpPr>
          <p:cNvPr id="38" name="textruta 37"/>
          <p:cNvSpPr txBox="1"/>
          <p:nvPr/>
        </p:nvSpPr>
        <p:spPr>
          <a:xfrm>
            <a:off x="12595" y="3861048"/>
            <a:ext cx="12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smtClean="0"/>
              <a:t>Vårdsystem</a:t>
            </a:r>
          </a:p>
          <a:p>
            <a:r>
              <a:rPr lang="sv-SE" sz="800" dirty="0"/>
              <a:t>-</a:t>
            </a:r>
            <a:r>
              <a:rPr lang="sv-SE" sz="800" dirty="0" smtClean="0"/>
              <a:t>Journal</a:t>
            </a:r>
          </a:p>
          <a:p>
            <a:r>
              <a:rPr lang="sv-SE" sz="800" dirty="0" smtClean="0"/>
              <a:t>-Kvalitetsregister</a:t>
            </a:r>
          </a:p>
        </p:txBody>
      </p:sp>
      <p:sp>
        <p:nvSpPr>
          <p:cNvPr id="39" name="Rubrik 1"/>
          <p:cNvSpPr>
            <a:spLocks noGrp="1"/>
          </p:cNvSpPr>
          <p:nvPr>
            <p:ph type="title"/>
          </p:nvPr>
        </p:nvSpPr>
        <p:spPr>
          <a:xfrm>
            <a:off x="755686" y="832949"/>
            <a:ext cx="7786742" cy="774720"/>
          </a:xfrm>
        </p:spPr>
        <p:txBody>
          <a:bodyPr/>
          <a:lstStyle/>
          <a:p>
            <a:r>
              <a:rPr lang="sv-SE" dirty="0" smtClean="0"/>
              <a:t>Logisk flödesmodell</a:t>
            </a:r>
            <a:endParaRPr lang="sv-SE" dirty="0"/>
          </a:p>
        </p:txBody>
      </p:sp>
      <p:pic>
        <p:nvPicPr>
          <p:cNvPr id="40" name="Bildobjekt 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811738"/>
            <a:ext cx="3131840" cy="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764704"/>
            <a:ext cx="3131840" cy="961078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14</a:t>
            </a:fld>
            <a:endParaRPr lang="sv-SE" dirty="0"/>
          </a:p>
        </p:txBody>
      </p:sp>
      <p:pic>
        <p:nvPicPr>
          <p:cNvPr id="5" name="Bildobjekt 4" descr="Formulärtjänst-Al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75614"/>
            <a:ext cx="8055894" cy="51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ktangel 51"/>
          <p:cNvSpPr/>
          <p:nvPr/>
        </p:nvSpPr>
        <p:spPr>
          <a:xfrm>
            <a:off x="827584" y="2276872"/>
            <a:ext cx="2592288" cy="3384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ktangel 50"/>
          <p:cNvSpPr/>
          <p:nvPr/>
        </p:nvSpPr>
        <p:spPr>
          <a:xfrm>
            <a:off x="3563888" y="2276872"/>
            <a:ext cx="2592288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6300192" y="2276872"/>
            <a:ext cx="2592288" cy="3384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4139952" y="4725144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Engagemangsindex</a:t>
            </a:r>
            <a:endParaRPr lang="sv-SE" sz="800" dirty="0"/>
          </a:p>
        </p:txBody>
      </p:sp>
      <p:sp>
        <p:nvSpPr>
          <p:cNvPr id="10" name="Rektangel 9"/>
          <p:cNvSpPr/>
          <p:nvPr/>
        </p:nvSpPr>
        <p:spPr>
          <a:xfrm>
            <a:off x="4139952" y="3356992"/>
            <a:ext cx="11521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b="1" dirty="0" smtClean="0"/>
              <a:t>Formulärmotor</a:t>
            </a:r>
          </a:p>
          <a:p>
            <a:pPr algn="ctr"/>
            <a:r>
              <a:rPr lang="sv-SE" sz="800" dirty="0" smtClean="0"/>
              <a:t>(tjänsteproducent)</a:t>
            </a:r>
            <a:endParaRPr lang="sv-SE" sz="800" dirty="0"/>
          </a:p>
        </p:txBody>
      </p:sp>
      <p:sp>
        <p:nvSpPr>
          <p:cNvPr id="11" name="Rektangel 10"/>
          <p:cNvSpPr/>
          <p:nvPr/>
        </p:nvSpPr>
        <p:spPr>
          <a:xfrm>
            <a:off x="1403648" y="3356992"/>
            <a:ext cx="115212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b="1" dirty="0" smtClean="0"/>
              <a:t>e-tjänst</a:t>
            </a:r>
          </a:p>
          <a:p>
            <a:pPr algn="ctr"/>
            <a:r>
              <a:rPr lang="sv-SE" sz="800" dirty="0" smtClean="0"/>
              <a:t>(tjänsteproducent)</a:t>
            </a:r>
            <a:endParaRPr lang="sv-SE" sz="800" dirty="0"/>
          </a:p>
        </p:txBody>
      </p:sp>
      <p:pic>
        <p:nvPicPr>
          <p:cNvPr id="19" name="Bildobjekt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3284984"/>
            <a:ext cx="576064" cy="576064"/>
          </a:xfrm>
          <a:prstGeom prst="rect">
            <a:avLst/>
          </a:prstGeom>
        </p:spPr>
      </p:pic>
      <p:cxnSp>
        <p:nvCxnSpPr>
          <p:cNvPr id="20" name="Rak pil 19"/>
          <p:cNvCxnSpPr/>
          <p:nvPr/>
        </p:nvCxnSpPr>
        <p:spPr>
          <a:xfrm>
            <a:off x="611560" y="3573016"/>
            <a:ext cx="720080" cy="0"/>
          </a:xfrm>
          <a:prstGeom prst="straightConnector1">
            <a:avLst/>
          </a:prstGeom>
          <a:ln w="3175" cmpd="sng">
            <a:solidFill>
              <a:srgbClr val="00346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ktangel 28"/>
          <p:cNvSpPr/>
          <p:nvPr/>
        </p:nvSpPr>
        <p:spPr>
          <a:xfrm>
            <a:off x="4476948" y="1844824"/>
            <a:ext cx="1152128" cy="504056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Standardmallar</a:t>
            </a:r>
          </a:p>
        </p:txBody>
      </p:sp>
      <p:cxnSp>
        <p:nvCxnSpPr>
          <p:cNvPr id="30" name="Rak pil 29"/>
          <p:cNvCxnSpPr>
            <a:stCxn id="29" idx="2"/>
          </p:cNvCxnSpPr>
          <p:nvPr/>
        </p:nvCxnSpPr>
        <p:spPr>
          <a:xfrm>
            <a:off x="5053012" y="2348880"/>
            <a:ext cx="0" cy="936104"/>
          </a:xfrm>
          <a:prstGeom prst="straightConnector1">
            <a:avLst/>
          </a:prstGeom>
          <a:ln w="3175" cmpd="sng">
            <a:solidFill>
              <a:srgbClr val="00346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ak pil 32"/>
          <p:cNvCxnSpPr/>
          <p:nvPr/>
        </p:nvCxnSpPr>
        <p:spPr>
          <a:xfrm>
            <a:off x="2699792" y="3573016"/>
            <a:ext cx="1296144" cy="0"/>
          </a:xfrm>
          <a:prstGeom prst="straightConnector1">
            <a:avLst/>
          </a:prstGeom>
          <a:ln w="3175" cmpd="sng">
            <a:solidFill>
              <a:srgbClr val="00346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pil 42"/>
          <p:cNvCxnSpPr/>
          <p:nvPr/>
        </p:nvCxnSpPr>
        <p:spPr>
          <a:xfrm>
            <a:off x="2123728" y="4077072"/>
            <a:ext cx="1944216" cy="936104"/>
          </a:xfrm>
          <a:prstGeom prst="straightConnector1">
            <a:avLst/>
          </a:prstGeom>
          <a:ln w="3175" cmpd="sng">
            <a:solidFill>
              <a:srgbClr val="00346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555776" y="4365104"/>
            <a:ext cx="1008112" cy="216024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3</a:t>
            </a:r>
            <a:r>
              <a:rPr lang="sv-SE" sz="800" dirty="0" smtClean="0">
                <a:solidFill>
                  <a:prstClr val="black"/>
                </a:solidFill>
              </a:rPr>
              <a:t>.Notifiering/Läser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46" name="Rektangel 45"/>
          <p:cNvSpPr/>
          <p:nvPr/>
        </p:nvSpPr>
        <p:spPr>
          <a:xfrm>
            <a:off x="1115616" y="2852936"/>
            <a:ext cx="1224136" cy="43204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4</a:t>
            </a:r>
            <a:r>
              <a:rPr lang="sv-SE" sz="800" dirty="0" smtClean="0">
                <a:solidFill>
                  <a:prstClr val="black"/>
                </a:solidFill>
              </a:rPr>
              <a:t>. Aviserar patient</a:t>
            </a:r>
            <a:br>
              <a:rPr lang="sv-SE" sz="800" dirty="0" smtClean="0">
                <a:solidFill>
                  <a:prstClr val="black"/>
                </a:solidFill>
              </a:rPr>
            </a:br>
            <a:r>
              <a:rPr lang="sv-SE" sz="800" dirty="0" smtClean="0">
                <a:solidFill>
                  <a:prstClr val="black"/>
                </a:solidFill>
              </a:rPr>
              <a:t>- Ger tillgång till e-tjänst formulär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47" name="Rektangel 46"/>
          <p:cNvSpPr/>
          <p:nvPr/>
        </p:nvSpPr>
        <p:spPr>
          <a:xfrm>
            <a:off x="2771800" y="3212976"/>
            <a:ext cx="1152128" cy="288032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5</a:t>
            </a:r>
            <a:r>
              <a:rPr lang="sv-SE" sz="800" dirty="0" smtClean="0">
                <a:solidFill>
                  <a:prstClr val="black"/>
                </a:solidFill>
              </a:rPr>
              <a:t>. Besvara formulär</a:t>
            </a:r>
            <a:endParaRPr lang="sv-SE" sz="800" dirty="0">
              <a:solidFill>
                <a:prstClr val="black"/>
              </a:solidFill>
            </a:endParaRPr>
          </a:p>
        </p:txBody>
      </p:sp>
      <p:cxnSp>
        <p:nvCxnSpPr>
          <p:cNvPr id="24" name="Rak pil 23"/>
          <p:cNvCxnSpPr/>
          <p:nvPr/>
        </p:nvCxnSpPr>
        <p:spPr>
          <a:xfrm flipH="1" flipV="1">
            <a:off x="5364088" y="3861048"/>
            <a:ext cx="1512168" cy="576064"/>
          </a:xfrm>
          <a:prstGeom prst="straightConnector1">
            <a:avLst/>
          </a:prstGeom>
          <a:ln w="3175" cmpd="sng">
            <a:solidFill>
              <a:srgbClr val="00346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 27"/>
          <p:cNvGrpSpPr/>
          <p:nvPr/>
        </p:nvGrpSpPr>
        <p:grpSpPr>
          <a:xfrm>
            <a:off x="7020272" y="3285564"/>
            <a:ext cx="1656184" cy="792088"/>
            <a:chOff x="6876256" y="2708920"/>
            <a:chExt cx="1656184" cy="792088"/>
          </a:xfrm>
        </p:grpSpPr>
        <p:sp>
          <p:nvSpPr>
            <p:cNvPr id="31" name="Rektangel 30"/>
            <p:cNvSpPr/>
            <p:nvPr/>
          </p:nvSpPr>
          <p:spPr>
            <a:xfrm>
              <a:off x="6876256" y="2708920"/>
              <a:ext cx="1656184" cy="7920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800" dirty="0" smtClean="0"/>
            </a:p>
          </p:txBody>
        </p:sp>
        <p:sp>
          <p:nvSpPr>
            <p:cNvPr id="32" name="Rektangel 31"/>
            <p:cNvSpPr/>
            <p:nvPr/>
          </p:nvSpPr>
          <p:spPr>
            <a:xfrm>
              <a:off x="7020272" y="2852936"/>
              <a:ext cx="576064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Kvalitets-register</a:t>
              </a:r>
            </a:p>
          </p:txBody>
        </p:sp>
      </p:grpSp>
      <p:grpSp>
        <p:nvGrpSpPr>
          <p:cNvPr id="34" name="Grupp 33"/>
          <p:cNvGrpSpPr/>
          <p:nvPr/>
        </p:nvGrpSpPr>
        <p:grpSpPr>
          <a:xfrm>
            <a:off x="7020272" y="4293676"/>
            <a:ext cx="1656184" cy="792088"/>
            <a:chOff x="6804248" y="4653136"/>
            <a:chExt cx="1656184" cy="792088"/>
          </a:xfrm>
        </p:grpSpPr>
        <p:sp>
          <p:nvSpPr>
            <p:cNvPr id="35" name="Rektangel 34"/>
            <p:cNvSpPr/>
            <p:nvPr/>
          </p:nvSpPr>
          <p:spPr>
            <a:xfrm>
              <a:off x="6804248" y="4653136"/>
              <a:ext cx="1656184" cy="7920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800" dirty="0" smtClean="0"/>
            </a:p>
          </p:txBody>
        </p:sp>
        <p:sp>
          <p:nvSpPr>
            <p:cNvPr id="36" name="Rektangel 35"/>
            <p:cNvSpPr/>
            <p:nvPr/>
          </p:nvSpPr>
          <p:spPr>
            <a:xfrm>
              <a:off x="6948264" y="4797152"/>
              <a:ext cx="576064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Journal</a:t>
              </a:r>
              <a:endParaRPr lang="sv-SE" sz="800" dirty="0"/>
            </a:p>
          </p:txBody>
        </p:sp>
        <p:sp>
          <p:nvSpPr>
            <p:cNvPr id="37" name="Rektangel 36"/>
            <p:cNvSpPr/>
            <p:nvPr/>
          </p:nvSpPr>
          <p:spPr>
            <a:xfrm>
              <a:off x="7740352" y="4797152"/>
              <a:ext cx="576064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/>
                <a:t>PAS</a:t>
              </a:r>
              <a:endParaRPr lang="sv-SE" sz="800" dirty="0"/>
            </a:p>
          </p:txBody>
        </p:sp>
      </p:grpSp>
      <p:sp>
        <p:nvSpPr>
          <p:cNvPr id="38" name="textruta 37"/>
          <p:cNvSpPr txBox="1"/>
          <p:nvPr/>
        </p:nvSpPr>
        <p:spPr>
          <a:xfrm>
            <a:off x="7020272" y="5085764"/>
            <a:ext cx="675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Vårdsystem</a:t>
            </a:r>
            <a:endParaRPr lang="sv-SE" sz="800" dirty="0"/>
          </a:p>
        </p:txBody>
      </p:sp>
      <p:sp>
        <p:nvSpPr>
          <p:cNvPr id="39" name="textruta 38"/>
          <p:cNvSpPr txBox="1"/>
          <p:nvPr/>
        </p:nvSpPr>
        <p:spPr>
          <a:xfrm>
            <a:off x="7020272" y="4078232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Kvalitetsregister</a:t>
            </a:r>
            <a:endParaRPr lang="sv-SE" sz="800" dirty="0"/>
          </a:p>
        </p:txBody>
      </p:sp>
      <p:cxnSp>
        <p:nvCxnSpPr>
          <p:cNvPr id="40" name="Rak pil 39"/>
          <p:cNvCxnSpPr/>
          <p:nvPr/>
        </p:nvCxnSpPr>
        <p:spPr>
          <a:xfrm flipH="1" flipV="1">
            <a:off x="5364088" y="3645024"/>
            <a:ext cx="1584176" cy="648072"/>
          </a:xfrm>
          <a:prstGeom prst="straightConnector1">
            <a:avLst/>
          </a:prstGeom>
          <a:ln w="3175" cmpd="sng">
            <a:solidFill>
              <a:srgbClr val="003468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4836988" y="2420888"/>
            <a:ext cx="1607220" cy="576064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b="1" dirty="0" smtClean="0">
                <a:solidFill>
                  <a:prstClr val="black"/>
                </a:solidFill>
              </a:rPr>
              <a:t>Formulärmall</a:t>
            </a:r>
            <a:r>
              <a:rPr lang="sv-SE" sz="800" dirty="0" smtClean="0">
                <a:solidFill>
                  <a:prstClr val="black"/>
                </a:solidFill>
              </a:rPr>
              <a:t> skapas/importeras.</a:t>
            </a:r>
          </a:p>
          <a:p>
            <a:pPr>
              <a:defRPr/>
            </a:pPr>
            <a:r>
              <a:rPr lang="sv-SE" sz="800" dirty="0" smtClean="0">
                <a:solidFill>
                  <a:prstClr val="black"/>
                </a:solidFill>
              </a:rPr>
              <a:t>-Baseras på standardmallar</a:t>
            </a:r>
          </a:p>
          <a:p>
            <a:pPr>
              <a:defRPr/>
            </a:pPr>
            <a:r>
              <a:rPr lang="sv-SE" sz="800" dirty="0" smtClean="0">
                <a:solidFill>
                  <a:prstClr val="black"/>
                </a:solidFill>
              </a:rPr>
              <a:t>-Egna/anpassade</a:t>
            </a:r>
          </a:p>
        </p:txBody>
      </p:sp>
      <p:pic>
        <p:nvPicPr>
          <p:cNvPr id="48" name="Bildobjekt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789040"/>
            <a:ext cx="599108" cy="599108"/>
          </a:xfrm>
          <a:prstGeom prst="rect">
            <a:avLst/>
          </a:prstGeom>
        </p:spPr>
      </p:pic>
      <p:sp>
        <p:nvSpPr>
          <p:cNvPr id="53" name="textruta 52"/>
          <p:cNvSpPr txBox="1"/>
          <p:nvPr/>
        </p:nvSpPr>
        <p:spPr>
          <a:xfrm>
            <a:off x="1355060" y="3861048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Mina vårdkontakter</a:t>
            </a:r>
            <a:endParaRPr lang="sv-SE" sz="800" dirty="0"/>
          </a:p>
        </p:txBody>
      </p:sp>
      <p:cxnSp>
        <p:nvCxnSpPr>
          <p:cNvPr id="50" name="Rak pil 49"/>
          <p:cNvCxnSpPr/>
          <p:nvPr/>
        </p:nvCxnSpPr>
        <p:spPr>
          <a:xfrm>
            <a:off x="4860032" y="3933056"/>
            <a:ext cx="0" cy="720080"/>
          </a:xfrm>
          <a:prstGeom prst="straightConnector1">
            <a:avLst/>
          </a:prstGeom>
          <a:ln w="3175" cmpd="sng">
            <a:solidFill>
              <a:srgbClr val="00346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ktangel 54"/>
          <p:cNvSpPr/>
          <p:nvPr/>
        </p:nvSpPr>
        <p:spPr>
          <a:xfrm>
            <a:off x="4211960" y="4005064"/>
            <a:ext cx="1368152" cy="432048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2</a:t>
            </a:r>
            <a:r>
              <a:rPr lang="sv-SE" sz="800" dirty="0" smtClean="0">
                <a:solidFill>
                  <a:prstClr val="black"/>
                </a:solidFill>
              </a:rPr>
              <a:t>.Skapa ”formulärbegäran”.</a:t>
            </a:r>
          </a:p>
          <a:p>
            <a:pPr>
              <a:defRPr/>
            </a:pPr>
            <a:r>
              <a:rPr lang="sv-SE" sz="800" dirty="0" smtClean="0">
                <a:solidFill>
                  <a:prstClr val="black"/>
                </a:solidFill>
              </a:rPr>
              <a:t>-Tjänstedomän ”formulär”.</a:t>
            </a:r>
          </a:p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6</a:t>
            </a:r>
            <a:r>
              <a:rPr lang="sv-SE" sz="800" dirty="0" smtClean="0">
                <a:solidFill>
                  <a:prstClr val="black"/>
                </a:solidFill>
              </a:rPr>
              <a:t>. Skapa ”formulärbesvarat”</a:t>
            </a:r>
          </a:p>
        </p:txBody>
      </p:sp>
      <p:cxnSp>
        <p:nvCxnSpPr>
          <p:cNvPr id="56" name="Rak pil 55"/>
          <p:cNvCxnSpPr/>
          <p:nvPr/>
        </p:nvCxnSpPr>
        <p:spPr>
          <a:xfrm flipH="1">
            <a:off x="5364088" y="4725144"/>
            <a:ext cx="1440160" cy="288032"/>
          </a:xfrm>
          <a:prstGeom prst="straightConnector1">
            <a:avLst/>
          </a:prstGeom>
          <a:ln w="3175" cmpd="sng">
            <a:solidFill>
              <a:srgbClr val="003468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ktangel 41"/>
          <p:cNvSpPr/>
          <p:nvPr/>
        </p:nvSpPr>
        <p:spPr>
          <a:xfrm>
            <a:off x="5796136" y="3717032"/>
            <a:ext cx="936104" cy="504056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dirty="0" smtClean="0">
                <a:solidFill>
                  <a:prstClr val="black"/>
                </a:solidFill>
              </a:rPr>
              <a:t>1.Skapa formulärbegäran.</a:t>
            </a:r>
          </a:p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8</a:t>
            </a:r>
            <a:r>
              <a:rPr lang="sv-SE" sz="800" dirty="0" smtClean="0">
                <a:solidFill>
                  <a:prstClr val="black"/>
                </a:solidFill>
              </a:rPr>
              <a:t>.Hämta formulärdata. 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49" name="Rektangel 48"/>
          <p:cNvSpPr/>
          <p:nvPr/>
        </p:nvSpPr>
        <p:spPr>
          <a:xfrm>
            <a:off x="5580112" y="4725144"/>
            <a:ext cx="1008112" cy="216024"/>
          </a:xfrm>
          <a:prstGeom prst="rect">
            <a:avLst/>
          </a:prstGeom>
          <a:solidFill>
            <a:schemeClr val="bg1"/>
          </a:solidFill>
          <a:ln w="31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sv-SE" sz="800" dirty="0">
                <a:solidFill>
                  <a:prstClr val="black"/>
                </a:solidFill>
              </a:rPr>
              <a:t>7</a:t>
            </a:r>
            <a:r>
              <a:rPr lang="sv-SE" sz="800" dirty="0" smtClean="0">
                <a:solidFill>
                  <a:prstClr val="black"/>
                </a:solidFill>
              </a:rPr>
              <a:t>.Notifiering/Läser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3" name="textruta 2"/>
          <p:cNvSpPr txBox="1"/>
          <p:nvPr/>
        </p:nvSpPr>
        <p:spPr>
          <a:xfrm>
            <a:off x="3491880" y="5301208"/>
            <a:ext cx="276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latin typeface="Arial" pitchFamily="34" charset="0"/>
                <a:cs typeface="Arial" pitchFamily="34" charset="0"/>
              </a:rPr>
              <a:t>Stödtjänst &amp; infrastruktur</a:t>
            </a:r>
            <a:endParaRPr lang="sv-SE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ruta 53"/>
          <p:cNvSpPr txBox="1"/>
          <p:nvPr/>
        </p:nvSpPr>
        <p:spPr>
          <a:xfrm>
            <a:off x="6876256" y="5301208"/>
            <a:ext cx="153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latin typeface="Arial" pitchFamily="34" charset="0"/>
                <a:cs typeface="Arial" pitchFamily="34" charset="0"/>
              </a:rPr>
              <a:t>Vårdprocess</a:t>
            </a:r>
            <a:endParaRPr lang="sv-SE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ruta 56"/>
          <p:cNvSpPr txBox="1"/>
          <p:nvPr/>
        </p:nvSpPr>
        <p:spPr>
          <a:xfrm>
            <a:off x="1331640" y="5301208"/>
            <a:ext cx="113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latin typeface="Arial" pitchFamily="34" charset="0"/>
                <a:cs typeface="Arial" pitchFamily="34" charset="0"/>
              </a:rPr>
              <a:t>Invånare</a:t>
            </a:r>
            <a:endParaRPr lang="sv-SE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Bildobjekt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764704"/>
            <a:ext cx="3131840" cy="9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Bildobjekt 4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764704"/>
            <a:ext cx="3131840" cy="961078"/>
          </a:xfrm>
          <a:prstGeom prst="rect">
            <a:avLst/>
          </a:prstGeom>
        </p:spPr>
      </p:pic>
      <p:sp>
        <p:nvSpPr>
          <p:cNvPr id="49" name="Rektangel 48"/>
          <p:cNvSpPr/>
          <p:nvPr/>
        </p:nvSpPr>
        <p:spPr>
          <a:xfrm>
            <a:off x="3995936" y="3717032"/>
            <a:ext cx="108012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44"/>
          <p:cNvSpPr/>
          <p:nvPr/>
        </p:nvSpPr>
        <p:spPr>
          <a:xfrm>
            <a:off x="3964577" y="1700808"/>
            <a:ext cx="115212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ktangel 38"/>
          <p:cNvSpPr/>
          <p:nvPr/>
        </p:nvSpPr>
        <p:spPr>
          <a:xfrm>
            <a:off x="1115616" y="1700808"/>
            <a:ext cx="936104" cy="864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ruta 27"/>
          <p:cNvSpPr txBox="1"/>
          <p:nvPr/>
        </p:nvSpPr>
        <p:spPr>
          <a:xfrm>
            <a:off x="2699792" y="3141548"/>
            <a:ext cx="184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 </a:t>
            </a:r>
            <a:endParaRPr lang="sv-SE" sz="800" dirty="0"/>
          </a:p>
        </p:txBody>
      </p:sp>
      <p:grpSp>
        <p:nvGrpSpPr>
          <p:cNvPr id="41" name="Grupp 40"/>
          <p:cNvGrpSpPr/>
          <p:nvPr/>
        </p:nvGrpSpPr>
        <p:grpSpPr>
          <a:xfrm>
            <a:off x="4324617" y="1844824"/>
            <a:ext cx="432048" cy="576064"/>
            <a:chOff x="2843808" y="1772816"/>
            <a:chExt cx="432048" cy="576064"/>
          </a:xfrm>
        </p:grpSpPr>
        <p:sp>
          <p:nvSpPr>
            <p:cNvPr id="42" name="Rektangel 41"/>
            <p:cNvSpPr/>
            <p:nvPr/>
          </p:nvSpPr>
          <p:spPr>
            <a:xfrm>
              <a:off x="2987824" y="1772816"/>
              <a:ext cx="288032" cy="576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cxnSp>
          <p:nvCxnSpPr>
            <p:cNvPr id="43" name="Rak 42"/>
            <p:cNvCxnSpPr/>
            <p:nvPr/>
          </p:nvCxnSpPr>
          <p:spPr>
            <a:xfrm flipH="1">
              <a:off x="2843808" y="1916832"/>
              <a:ext cx="143528" cy="1"/>
            </a:xfrm>
            <a:prstGeom prst="line">
              <a:avLst/>
            </a:prstGeom>
            <a:ln>
              <a:bevel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43"/>
            <p:cNvCxnSpPr/>
            <p:nvPr/>
          </p:nvCxnSpPr>
          <p:spPr>
            <a:xfrm flipH="1">
              <a:off x="2843808" y="2204864"/>
              <a:ext cx="143528" cy="1"/>
            </a:xfrm>
            <a:prstGeom prst="line">
              <a:avLst/>
            </a:prstGeom>
            <a:ln>
              <a:bevel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ruta 45"/>
          <p:cNvSpPr txBox="1"/>
          <p:nvPr/>
        </p:nvSpPr>
        <p:spPr>
          <a:xfrm>
            <a:off x="1043608" y="1485364"/>
            <a:ext cx="1056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Mina vårdkontakter</a:t>
            </a:r>
            <a:endParaRPr lang="sv-SE" sz="800" dirty="0"/>
          </a:p>
        </p:txBody>
      </p:sp>
      <p:sp>
        <p:nvSpPr>
          <p:cNvPr id="47" name="textruta 46"/>
          <p:cNvSpPr txBox="1"/>
          <p:nvPr/>
        </p:nvSpPr>
        <p:spPr>
          <a:xfrm>
            <a:off x="3892569" y="1484784"/>
            <a:ext cx="1265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Nationell tjänsteplattform</a:t>
            </a:r>
            <a:endParaRPr lang="sv-SE" sz="800" dirty="0"/>
          </a:p>
        </p:txBody>
      </p:sp>
      <p:sp>
        <p:nvSpPr>
          <p:cNvPr id="81" name="textruta 80"/>
          <p:cNvSpPr txBox="1"/>
          <p:nvPr/>
        </p:nvSpPr>
        <p:spPr>
          <a:xfrm>
            <a:off x="1115616" y="2204864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E-tjänst Formulär</a:t>
            </a:r>
            <a:endParaRPr lang="sv-SE" sz="800" dirty="0"/>
          </a:p>
        </p:txBody>
      </p:sp>
      <p:grpSp>
        <p:nvGrpSpPr>
          <p:cNvPr id="6" name="Grupp 5"/>
          <p:cNvGrpSpPr/>
          <p:nvPr/>
        </p:nvGrpSpPr>
        <p:grpSpPr>
          <a:xfrm>
            <a:off x="5836785" y="1412776"/>
            <a:ext cx="2075035" cy="1656184"/>
            <a:chOff x="6876256" y="3068960"/>
            <a:chExt cx="2075035" cy="1656184"/>
          </a:xfrm>
        </p:grpSpPr>
        <p:grpSp>
          <p:nvGrpSpPr>
            <p:cNvPr id="51" name="Grupp 50"/>
            <p:cNvGrpSpPr/>
            <p:nvPr/>
          </p:nvGrpSpPr>
          <p:grpSpPr>
            <a:xfrm>
              <a:off x="7092280" y="3068960"/>
              <a:ext cx="1759551" cy="1656184"/>
              <a:chOff x="7236296" y="1052736"/>
              <a:chExt cx="1759551" cy="1656184"/>
            </a:xfrm>
          </p:grpSpPr>
          <p:sp>
            <p:nvSpPr>
              <p:cNvPr id="52" name="Rektangel 51"/>
              <p:cNvSpPr/>
              <p:nvPr/>
            </p:nvSpPr>
            <p:spPr>
              <a:xfrm>
                <a:off x="7308303" y="1268760"/>
                <a:ext cx="1687544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/>
              <p:cNvSpPr/>
              <p:nvPr/>
            </p:nvSpPr>
            <p:spPr>
              <a:xfrm>
                <a:off x="8419783" y="1412776"/>
                <a:ext cx="360040" cy="360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sz="800" dirty="0"/>
              </a:p>
            </p:txBody>
          </p:sp>
          <p:sp>
            <p:nvSpPr>
              <p:cNvPr id="59" name="textruta 58"/>
              <p:cNvSpPr txBox="1"/>
              <p:nvPr/>
            </p:nvSpPr>
            <p:spPr>
              <a:xfrm>
                <a:off x="7236296" y="1052736"/>
                <a:ext cx="5842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800" dirty="0" smtClean="0"/>
                  <a:t>Landsting</a:t>
                </a:r>
                <a:endParaRPr lang="sv-SE" sz="800" dirty="0"/>
              </a:p>
            </p:txBody>
          </p:sp>
        </p:grpSp>
        <p:grpSp>
          <p:nvGrpSpPr>
            <p:cNvPr id="66" name="Grupp 65"/>
            <p:cNvGrpSpPr/>
            <p:nvPr/>
          </p:nvGrpSpPr>
          <p:grpSpPr>
            <a:xfrm>
              <a:off x="6876256" y="3429000"/>
              <a:ext cx="432048" cy="936104"/>
              <a:chOff x="2843808" y="1772816"/>
              <a:chExt cx="432048" cy="936104"/>
            </a:xfrm>
          </p:grpSpPr>
          <p:sp>
            <p:nvSpPr>
              <p:cNvPr id="68" name="Rektangel 67"/>
              <p:cNvSpPr/>
              <p:nvPr/>
            </p:nvSpPr>
            <p:spPr>
              <a:xfrm>
                <a:off x="2987824" y="1772816"/>
                <a:ext cx="288032" cy="93610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sz="800" dirty="0"/>
              </a:p>
            </p:txBody>
          </p:sp>
          <p:cxnSp>
            <p:nvCxnSpPr>
              <p:cNvPr id="69" name="Rak 68"/>
              <p:cNvCxnSpPr/>
              <p:nvPr/>
            </p:nvCxnSpPr>
            <p:spPr>
              <a:xfrm flipH="1">
                <a:off x="2843808" y="2060848"/>
                <a:ext cx="143528" cy="1"/>
              </a:xfrm>
              <a:prstGeom prst="line">
                <a:avLst/>
              </a:prstGeom>
              <a:ln>
                <a:bevel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Rak 69"/>
              <p:cNvCxnSpPr/>
              <p:nvPr/>
            </p:nvCxnSpPr>
            <p:spPr>
              <a:xfrm flipH="1">
                <a:off x="2843808" y="2348880"/>
                <a:ext cx="143528" cy="1"/>
              </a:xfrm>
              <a:prstGeom prst="line">
                <a:avLst/>
              </a:prstGeom>
              <a:ln>
                <a:bevel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ruta 84"/>
            <p:cNvSpPr txBox="1"/>
            <p:nvPr/>
          </p:nvSpPr>
          <p:spPr>
            <a:xfrm>
              <a:off x="8059500" y="3789620"/>
              <a:ext cx="891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/>
                <a:t>Kvalitetsregister</a:t>
              </a:r>
              <a:endParaRPr lang="sv-SE" sz="800" dirty="0"/>
            </a:p>
          </p:txBody>
        </p:sp>
        <p:sp>
          <p:nvSpPr>
            <p:cNvPr id="88" name="Rektangel 87"/>
            <p:cNvSpPr/>
            <p:nvPr/>
          </p:nvSpPr>
          <p:spPr>
            <a:xfrm>
              <a:off x="7524328" y="3429000"/>
              <a:ext cx="36004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sp>
          <p:nvSpPr>
            <p:cNvPr id="89" name="textruta 88"/>
            <p:cNvSpPr txBox="1"/>
            <p:nvPr/>
          </p:nvSpPr>
          <p:spPr>
            <a:xfrm>
              <a:off x="7308304" y="3789040"/>
              <a:ext cx="83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b="1" dirty="0" smtClean="0"/>
                <a:t>Formulärmotor</a:t>
              </a:r>
              <a:endParaRPr lang="sv-SE" sz="800" b="1" dirty="0"/>
            </a:p>
          </p:txBody>
        </p:sp>
        <p:sp>
          <p:nvSpPr>
            <p:cNvPr id="73" name="Rektangel 72"/>
            <p:cNvSpPr/>
            <p:nvPr/>
          </p:nvSpPr>
          <p:spPr>
            <a:xfrm>
              <a:off x="8275767" y="4077072"/>
              <a:ext cx="360040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sp>
          <p:nvSpPr>
            <p:cNvPr id="74" name="textruta 73"/>
            <p:cNvSpPr txBox="1"/>
            <p:nvPr/>
          </p:nvSpPr>
          <p:spPr>
            <a:xfrm>
              <a:off x="8131751" y="4437112"/>
              <a:ext cx="6757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smtClean="0"/>
                <a:t>Vårdsystem</a:t>
              </a:r>
              <a:endParaRPr lang="sv-SE" sz="800" dirty="0"/>
            </a:p>
          </p:txBody>
        </p:sp>
      </p:grpSp>
      <p:sp>
        <p:nvSpPr>
          <p:cNvPr id="96" name="Rektangel 95"/>
          <p:cNvSpPr/>
          <p:nvPr/>
        </p:nvSpPr>
        <p:spPr>
          <a:xfrm>
            <a:off x="7164288" y="1700808"/>
            <a:ext cx="50405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800" dirty="0"/>
          </a:p>
        </p:txBody>
      </p:sp>
      <p:sp>
        <p:nvSpPr>
          <p:cNvPr id="98" name="textruta 97"/>
          <p:cNvSpPr txBox="1"/>
          <p:nvPr/>
        </p:nvSpPr>
        <p:spPr>
          <a:xfrm>
            <a:off x="4036585" y="4293096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 smtClean="0"/>
              <a:t>Engagemangsindex</a:t>
            </a:r>
            <a:endParaRPr lang="sv-SE" sz="800" dirty="0"/>
          </a:p>
        </p:txBody>
      </p:sp>
      <p:grpSp>
        <p:nvGrpSpPr>
          <p:cNvPr id="99" name="Grupp 98"/>
          <p:cNvGrpSpPr/>
          <p:nvPr/>
        </p:nvGrpSpPr>
        <p:grpSpPr>
          <a:xfrm rot="5400000">
            <a:off x="4324618" y="3861049"/>
            <a:ext cx="432047" cy="432048"/>
            <a:chOff x="2843809" y="1916832"/>
            <a:chExt cx="432047" cy="432048"/>
          </a:xfrm>
        </p:grpSpPr>
        <p:sp>
          <p:nvSpPr>
            <p:cNvPr id="100" name="Rektangel 99"/>
            <p:cNvSpPr/>
            <p:nvPr/>
          </p:nvSpPr>
          <p:spPr>
            <a:xfrm>
              <a:off x="2987824" y="1916832"/>
              <a:ext cx="28803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cxnSp>
          <p:nvCxnSpPr>
            <p:cNvPr id="102" name="Rak 101"/>
            <p:cNvCxnSpPr/>
            <p:nvPr/>
          </p:nvCxnSpPr>
          <p:spPr>
            <a:xfrm flipH="1">
              <a:off x="2843809" y="2132857"/>
              <a:ext cx="143528" cy="1"/>
            </a:xfrm>
            <a:prstGeom prst="line">
              <a:avLst/>
            </a:prstGeom>
            <a:ln>
              <a:bevel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Rak pil 102"/>
          <p:cNvCxnSpPr>
            <a:stCxn id="89" idx="0"/>
          </p:cNvCxnSpPr>
          <p:nvPr/>
        </p:nvCxnSpPr>
        <p:spPr>
          <a:xfrm flipH="1">
            <a:off x="4756665" y="2132856"/>
            <a:ext cx="1932165" cy="1728192"/>
          </a:xfrm>
          <a:prstGeom prst="straightConnector1">
            <a:avLst/>
          </a:prstGeom>
          <a:ln w="31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Rak pil 103"/>
          <p:cNvCxnSpPr/>
          <p:nvPr/>
        </p:nvCxnSpPr>
        <p:spPr>
          <a:xfrm flipH="1" flipV="1">
            <a:off x="2164378" y="2780928"/>
            <a:ext cx="2160240" cy="1080120"/>
          </a:xfrm>
          <a:prstGeom prst="straightConnector1">
            <a:avLst/>
          </a:prstGeom>
          <a:ln w="31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ktangel 104"/>
          <p:cNvSpPr/>
          <p:nvPr/>
        </p:nvSpPr>
        <p:spPr>
          <a:xfrm>
            <a:off x="2411760" y="3068960"/>
            <a:ext cx="1368152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b="1" dirty="0" smtClean="0">
                <a:solidFill>
                  <a:schemeClr val="tx1"/>
                </a:solidFill>
              </a:rPr>
              <a:t>3.Mottag notifiering</a:t>
            </a:r>
            <a:endParaRPr lang="sv-SE" sz="800" b="1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>
                <a:solidFill>
                  <a:schemeClr val="tx1"/>
                </a:solidFill>
              </a:rPr>
              <a:t>ProcessNotification</a:t>
            </a:r>
          </a:p>
        </p:txBody>
      </p:sp>
      <p:cxnSp>
        <p:nvCxnSpPr>
          <p:cNvPr id="106" name="Rak pil 105"/>
          <p:cNvCxnSpPr/>
          <p:nvPr/>
        </p:nvCxnSpPr>
        <p:spPr>
          <a:xfrm>
            <a:off x="2092370" y="1844824"/>
            <a:ext cx="4320479" cy="0"/>
          </a:xfrm>
          <a:prstGeom prst="straightConnector1">
            <a:avLst/>
          </a:prstGeom>
          <a:ln w="31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ktangel 106"/>
          <p:cNvSpPr/>
          <p:nvPr/>
        </p:nvSpPr>
        <p:spPr>
          <a:xfrm>
            <a:off x="2524418" y="836712"/>
            <a:ext cx="1368153" cy="1368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b="1" dirty="0" smtClean="0">
                <a:solidFill>
                  <a:schemeClr val="tx1"/>
                </a:solidFill>
              </a:rPr>
              <a:t>4.Patient besvarar formulär 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>
                <a:solidFill>
                  <a:schemeClr val="tx1"/>
                </a:solidFill>
              </a:rPr>
              <a:t>GetFormTempates</a:t>
            </a:r>
          </a:p>
          <a:p>
            <a:r>
              <a:rPr lang="sv-SE" sz="800" dirty="0">
                <a:solidFill>
                  <a:schemeClr val="tx1"/>
                </a:solidFill>
              </a:rPr>
              <a:t>GetForms</a:t>
            </a:r>
          </a:p>
          <a:p>
            <a:r>
              <a:rPr lang="sv-SE" sz="800" dirty="0">
                <a:solidFill>
                  <a:schemeClr val="tx1"/>
                </a:solidFill>
              </a:rPr>
              <a:t>GetForm</a:t>
            </a:r>
          </a:p>
          <a:p>
            <a:r>
              <a:rPr lang="sv-SE" sz="800" dirty="0">
                <a:solidFill>
                  <a:schemeClr val="tx1"/>
                </a:solidFill>
              </a:rPr>
              <a:t>CreateForm</a:t>
            </a:r>
          </a:p>
          <a:p>
            <a:r>
              <a:rPr lang="sv-SE" sz="800" dirty="0">
                <a:solidFill>
                  <a:schemeClr val="tx1"/>
                </a:solidFill>
              </a:rPr>
              <a:t>SaveFormQuestionBlock</a:t>
            </a:r>
          </a:p>
          <a:p>
            <a:r>
              <a:rPr lang="sv-SE" sz="800" dirty="0">
                <a:solidFill>
                  <a:schemeClr val="tx1"/>
                </a:solidFill>
              </a:rPr>
              <a:t>SaveForm</a:t>
            </a:r>
          </a:p>
          <a:p>
            <a:r>
              <a:rPr lang="sv-SE" sz="800" dirty="0">
                <a:solidFill>
                  <a:schemeClr val="tx1"/>
                </a:solidFill>
              </a:rPr>
              <a:t>CancelForm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GetFormQuestionBlock</a:t>
            </a:r>
            <a:endParaRPr lang="sv-SE" sz="800" dirty="0">
              <a:solidFill>
                <a:schemeClr val="tx1"/>
              </a:solidFill>
            </a:endParaRPr>
          </a:p>
        </p:txBody>
      </p:sp>
      <p:cxnSp>
        <p:nvCxnSpPr>
          <p:cNvPr id="111" name="Rak pil 110"/>
          <p:cNvCxnSpPr/>
          <p:nvPr/>
        </p:nvCxnSpPr>
        <p:spPr>
          <a:xfrm flipH="1">
            <a:off x="4612649" y="2060848"/>
            <a:ext cx="1944216" cy="1656184"/>
          </a:xfrm>
          <a:prstGeom prst="straightConnector1">
            <a:avLst/>
          </a:prstGeom>
          <a:ln w="31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Rak pil 111"/>
          <p:cNvCxnSpPr/>
          <p:nvPr/>
        </p:nvCxnSpPr>
        <p:spPr>
          <a:xfrm flipV="1">
            <a:off x="4900681" y="2492896"/>
            <a:ext cx="2088232" cy="1368152"/>
          </a:xfrm>
          <a:prstGeom prst="straightConnector1">
            <a:avLst/>
          </a:prstGeom>
          <a:ln w="31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ktangel 71"/>
          <p:cNvSpPr/>
          <p:nvPr/>
        </p:nvSpPr>
        <p:spPr>
          <a:xfrm>
            <a:off x="7668344" y="2276872"/>
            <a:ext cx="1080120" cy="12961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b="1" dirty="0" smtClean="0">
                <a:solidFill>
                  <a:schemeClr val="tx1"/>
                </a:solidFill>
              </a:rPr>
              <a:t>Vårdsystem</a:t>
            </a:r>
          </a:p>
          <a:p>
            <a:r>
              <a:rPr lang="sv-SE" sz="800" b="1" dirty="0" smtClean="0">
                <a:solidFill>
                  <a:schemeClr val="tx1"/>
                </a:solidFill>
              </a:rPr>
              <a:t>1.Skapa begäran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CreateFormRequest</a:t>
            </a:r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b="1" dirty="0" smtClean="0">
                <a:solidFill>
                  <a:schemeClr val="tx1"/>
                </a:solidFill>
              </a:rPr>
              <a:t>6. Mottag notifiering</a:t>
            </a:r>
          </a:p>
          <a:p>
            <a:r>
              <a:rPr lang="sv-SE" sz="800" dirty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-ProcessNotification</a:t>
            </a:r>
          </a:p>
          <a:p>
            <a:r>
              <a:rPr lang="sv-SE" sz="800" b="1" dirty="0">
                <a:solidFill>
                  <a:schemeClr val="tx1"/>
                </a:solidFill>
              </a:rPr>
              <a:t>7</a:t>
            </a:r>
            <a:r>
              <a:rPr lang="sv-SE" sz="800" b="1" dirty="0" smtClean="0">
                <a:solidFill>
                  <a:schemeClr val="tx1"/>
                </a:solidFill>
              </a:rPr>
              <a:t>. Hämta formulär </a:t>
            </a:r>
          </a:p>
          <a:p>
            <a:r>
              <a:rPr lang="sv-SE" sz="800" dirty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GetForm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110" name="Rektangel 109"/>
          <p:cNvSpPr/>
          <p:nvPr/>
        </p:nvSpPr>
        <p:spPr>
          <a:xfrm>
            <a:off x="4756666" y="2492896"/>
            <a:ext cx="1296144" cy="10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800" b="1" dirty="0" smtClean="0">
                <a:solidFill>
                  <a:schemeClr val="tx1"/>
                </a:solidFill>
              </a:rPr>
              <a:t>Formulärmotor</a:t>
            </a:r>
          </a:p>
          <a:p>
            <a:r>
              <a:rPr lang="sv-SE" sz="800" b="1" dirty="0" smtClean="0">
                <a:solidFill>
                  <a:schemeClr val="tx1"/>
                </a:solidFill>
              </a:rPr>
              <a:t>2.Skapa index (begäran) </a:t>
            </a:r>
            <a:endParaRPr lang="sv-SE" sz="800" b="1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 smtClean="0">
                <a:solidFill>
                  <a:schemeClr val="tx1"/>
                </a:solidFill>
              </a:rPr>
              <a:t>Update</a:t>
            </a:r>
            <a:endParaRPr lang="sv-SE" sz="800" dirty="0">
              <a:solidFill>
                <a:schemeClr val="tx1"/>
              </a:solidFill>
            </a:endParaRPr>
          </a:p>
          <a:p>
            <a:r>
              <a:rPr lang="sv-SE" sz="800" b="1" dirty="0">
                <a:solidFill>
                  <a:schemeClr val="tx1"/>
                </a:solidFill>
              </a:rPr>
              <a:t>5</a:t>
            </a:r>
            <a:r>
              <a:rPr lang="sv-SE" sz="800" b="1" dirty="0" smtClean="0">
                <a:solidFill>
                  <a:schemeClr val="tx1"/>
                </a:solidFill>
              </a:rPr>
              <a:t>. </a:t>
            </a:r>
            <a:r>
              <a:rPr lang="sv-SE" sz="800" b="1" dirty="0">
                <a:solidFill>
                  <a:schemeClr val="tx1"/>
                </a:solidFill>
              </a:rPr>
              <a:t>Skapa index </a:t>
            </a:r>
            <a:r>
              <a:rPr lang="sv-SE" sz="800" b="1" dirty="0" smtClean="0">
                <a:solidFill>
                  <a:schemeClr val="tx1"/>
                </a:solidFill>
              </a:rPr>
              <a:t>(begäran besvarad)</a:t>
            </a:r>
            <a:endParaRPr lang="sv-SE" sz="800" b="1" dirty="0">
              <a:solidFill>
                <a:schemeClr val="tx1"/>
              </a:solidFill>
            </a:endParaRPr>
          </a:p>
          <a:p>
            <a:r>
              <a:rPr lang="sv-SE" sz="800" dirty="0">
                <a:solidFill>
                  <a:schemeClr val="tx1"/>
                </a:solidFill>
              </a:rPr>
              <a:t>Tjänsteinteraktioner:</a:t>
            </a:r>
          </a:p>
          <a:p>
            <a:r>
              <a:rPr lang="sv-SE" sz="800" dirty="0">
                <a:solidFill>
                  <a:schemeClr val="tx1"/>
                </a:solidFill>
              </a:rPr>
              <a:t>Update</a:t>
            </a:r>
          </a:p>
        </p:txBody>
      </p:sp>
      <p:cxnSp>
        <p:nvCxnSpPr>
          <p:cNvPr id="76" name="Rak pil 75"/>
          <p:cNvCxnSpPr/>
          <p:nvPr/>
        </p:nvCxnSpPr>
        <p:spPr>
          <a:xfrm flipH="1" flipV="1">
            <a:off x="6844897" y="1988840"/>
            <a:ext cx="360040" cy="216024"/>
          </a:xfrm>
          <a:prstGeom prst="straightConnector1">
            <a:avLst/>
          </a:prstGeom>
          <a:ln w="3175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ktangel 47"/>
          <p:cNvSpPr/>
          <p:nvPr/>
        </p:nvSpPr>
        <p:spPr>
          <a:xfrm>
            <a:off x="1403648" y="1844824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800" dirty="0"/>
          </a:p>
        </p:txBody>
      </p:sp>
    </p:spTree>
    <p:extLst>
      <p:ext uri="{BB962C8B-B14F-4D97-AF65-F5344CB8AC3E}">
        <p14:creationId xmlns:p14="http://schemas.microsoft.com/office/powerpoint/2010/main" val="350218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Färdplan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Framtagande av nationellt tjänstekontrakt.</a:t>
            </a:r>
          </a:p>
          <a:p>
            <a:pPr lvl="1"/>
            <a:r>
              <a:rPr lang="sv-SE" dirty="0" smtClean="0"/>
              <a:t>Sker i samverkan med leverantörer, Siemens</a:t>
            </a:r>
          </a:p>
          <a:p>
            <a:pPr lvl="1"/>
            <a:r>
              <a:rPr lang="en-GB" dirty="0" err="1"/>
              <a:t>Projektet</a:t>
            </a:r>
            <a:r>
              <a:rPr lang="en-GB" dirty="0"/>
              <a:t> </a:t>
            </a:r>
            <a:r>
              <a:rPr lang="en-GB" dirty="0" err="1"/>
              <a:t>följer</a:t>
            </a:r>
            <a:r>
              <a:rPr lang="en-GB" dirty="0"/>
              <a:t> </a:t>
            </a:r>
            <a:r>
              <a:rPr lang="en-GB" dirty="0" err="1"/>
              <a:t>Cehis</a:t>
            </a:r>
            <a:r>
              <a:rPr lang="en-GB" dirty="0"/>
              <a:t> </a:t>
            </a:r>
            <a:r>
              <a:rPr lang="en-GB" dirty="0" err="1"/>
              <a:t>principer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öppen</a:t>
            </a:r>
            <a:r>
              <a:rPr lang="en-GB" dirty="0"/>
              <a:t> </a:t>
            </a:r>
            <a:r>
              <a:rPr lang="en-GB" dirty="0" err="1"/>
              <a:t>utveckling</a:t>
            </a:r>
            <a:endParaRPr lang="en-GB" dirty="0"/>
          </a:p>
          <a:p>
            <a:pPr lvl="1"/>
            <a:r>
              <a:rPr lang="en-GB" dirty="0" err="1"/>
              <a:t>Preliminära</a:t>
            </a:r>
            <a:r>
              <a:rPr lang="en-GB" dirty="0"/>
              <a:t> </a:t>
            </a:r>
            <a:r>
              <a:rPr lang="en-GB" dirty="0" err="1"/>
              <a:t>resultat</a:t>
            </a:r>
            <a:r>
              <a:rPr lang="en-GB" dirty="0"/>
              <a:t> (</a:t>
            </a:r>
            <a:r>
              <a:rPr lang="en-GB" dirty="0" err="1"/>
              <a:t>specifikationer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tekniska</a:t>
            </a:r>
            <a:r>
              <a:rPr lang="en-GB" dirty="0"/>
              <a:t> </a:t>
            </a:r>
            <a:r>
              <a:rPr lang="en-GB" dirty="0" err="1"/>
              <a:t>gränssnitt</a:t>
            </a:r>
            <a:r>
              <a:rPr lang="en-GB" dirty="0"/>
              <a:t>) </a:t>
            </a:r>
            <a:r>
              <a:rPr lang="en-GB" dirty="0" err="1"/>
              <a:t>publiceras</a:t>
            </a:r>
            <a:r>
              <a:rPr lang="en-GB" dirty="0"/>
              <a:t> </a:t>
            </a:r>
            <a:r>
              <a:rPr lang="en-GB" dirty="0" err="1"/>
              <a:t>inom</a:t>
            </a:r>
            <a:r>
              <a:rPr lang="en-GB" dirty="0"/>
              <a:t> </a:t>
            </a:r>
            <a:r>
              <a:rPr lang="en-GB" dirty="0" err="1"/>
              <a:t>kort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http://code.google.com/p/rivta/</a:t>
            </a:r>
            <a:endParaRPr lang="en-GB" dirty="0"/>
          </a:p>
          <a:p>
            <a:pPr lvl="1"/>
            <a:r>
              <a:rPr lang="en-GB" dirty="0" err="1"/>
              <a:t>Introduktion</a:t>
            </a:r>
            <a:r>
              <a:rPr lang="en-GB" dirty="0"/>
              <a:t>: http://</a:t>
            </a:r>
            <a:r>
              <a:rPr lang="en-GB" dirty="0" err="1"/>
              <a:t>code.google.com</a:t>
            </a:r>
            <a:r>
              <a:rPr lang="en-GB" dirty="0"/>
              <a:t>/p/</a:t>
            </a:r>
            <a:r>
              <a:rPr lang="en-GB" dirty="0" err="1"/>
              <a:t>rivta</a:t>
            </a:r>
            <a:r>
              <a:rPr lang="en-GB" dirty="0"/>
              <a:t>/wiki/</a:t>
            </a:r>
            <a:r>
              <a:rPr lang="en-GB" dirty="0" err="1"/>
              <a:t>FormulartjanstSplash</a:t>
            </a:r>
            <a:endParaRPr lang="en-GB" dirty="0"/>
          </a:p>
          <a:p>
            <a:pPr lvl="1"/>
            <a:endParaRPr lang="sv-SE" dirty="0" smtClean="0"/>
          </a:p>
          <a:p>
            <a:r>
              <a:rPr lang="sv-SE" dirty="0" smtClean="0"/>
              <a:t>Mina vårdkontakter.</a:t>
            </a:r>
          </a:p>
          <a:p>
            <a:pPr lvl="1"/>
            <a:r>
              <a:rPr lang="sv-SE" dirty="0" smtClean="0"/>
              <a:t>E-tjänst kommer tas fram under höst 2012.</a:t>
            </a:r>
          </a:p>
          <a:p>
            <a:r>
              <a:rPr lang="sv-SE" dirty="0" smtClean="0"/>
              <a:t>Formulärmotorer</a:t>
            </a:r>
          </a:p>
          <a:p>
            <a:pPr lvl="1"/>
            <a:r>
              <a:rPr lang="sv-SE" dirty="0" smtClean="0"/>
              <a:t>Siemens kommer stödja ”formulärtjänst” för XXX processen under hösten 2012.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1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Vad krävs av en verksamhet som vill börja använda ”formulärtjänst”?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v-SE" dirty="0" smtClean="0"/>
              <a:t>Var aktiva i </a:t>
            </a:r>
            <a:r>
              <a:rPr lang="sv-SE" b="1" dirty="0" smtClean="0"/>
              <a:t>Mina vårdkontakter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Mina vårdkontakter kommer erbjuda stöd för tjänstekontraktet under hösten 2012.</a:t>
            </a:r>
          </a:p>
          <a:p>
            <a:pPr>
              <a:buFont typeface="+mj-lt"/>
              <a:buAutoNum type="arabicPeriod"/>
            </a:pPr>
            <a:r>
              <a:rPr lang="sv-SE" dirty="0" smtClean="0"/>
              <a:t>Anslut ert verksamhetssystem till nationell </a:t>
            </a:r>
            <a:r>
              <a:rPr lang="sv-SE" b="1" dirty="0" smtClean="0"/>
              <a:t>infrastruktur</a:t>
            </a:r>
            <a:r>
              <a:rPr lang="sv-SE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sv-SE" dirty="0" smtClean="0"/>
              <a:t>Anslut ert </a:t>
            </a:r>
            <a:r>
              <a:rPr lang="sv-SE" dirty="0" smtClean="0"/>
              <a:t>verksamhetssystem </a:t>
            </a:r>
            <a:r>
              <a:rPr lang="sv-SE" dirty="0" smtClean="0"/>
              <a:t>mot en </a:t>
            </a:r>
            <a:r>
              <a:rPr lang="sv-SE" b="1" dirty="0" smtClean="0"/>
              <a:t>formulärmotor</a:t>
            </a:r>
            <a:r>
              <a:rPr lang="sv-SE" dirty="0" smtClean="0"/>
              <a:t>. </a:t>
            </a:r>
            <a:endParaRPr lang="sv-SE" dirty="0" smtClean="0"/>
          </a:p>
          <a:p>
            <a:pPr>
              <a:buFont typeface="+mj-lt"/>
              <a:buAutoNum type="arabicPeriod"/>
            </a:pPr>
            <a:r>
              <a:rPr lang="sv-SE" dirty="0" smtClean="0"/>
              <a:t>Se över era </a:t>
            </a:r>
            <a:r>
              <a:rPr lang="sv-SE" b="1" dirty="0" smtClean="0"/>
              <a:t>verksamhetsprocesser och verksamhetsregler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Att erbjuda ”självbetjäning” påverkar er verksamhet.</a:t>
            </a:r>
          </a:p>
          <a:p>
            <a:pPr marL="0" indent="0">
              <a:buNone/>
            </a:pPr>
            <a:endParaRPr lang="sv-SE" dirty="0"/>
          </a:p>
          <a:p>
            <a:endParaRPr lang="sv-SE" dirty="0" smtClean="0"/>
          </a:p>
          <a:p>
            <a:r>
              <a:rPr lang="sv-SE" dirty="0" smtClean="0"/>
              <a:t>Det kan också komma fristående e-tjänstelösningar som ni kan använda.</a:t>
            </a:r>
          </a:p>
          <a:p>
            <a:pPr lvl="1"/>
            <a:r>
              <a:rPr lang="sv-SE" dirty="0" smtClean="0"/>
              <a:t>Era behov styr graden av integration mot era verksamhetsprocesser.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18</a:t>
            </a:fld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4411209" y="4725144"/>
            <a:ext cx="4464496" cy="203132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endParaRPr lang="sv-SE" dirty="0" smtClean="0">
              <a:latin typeface="Arial" pitchFamily="34" charset="0"/>
              <a:cs typeface="Arial" pitchFamily="34" charset="0"/>
            </a:endParaRPr>
          </a:p>
          <a:p>
            <a:r>
              <a:rPr lang="sv-SE" dirty="0" smtClean="0">
                <a:latin typeface="Arial" pitchFamily="34" charset="0"/>
                <a:cs typeface="Arial" pitchFamily="34" charset="0"/>
              </a:rPr>
              <a:t>Är </a:t>
            </a:r>
            <a:r>
              <a:rPr lang="sv-SE" dirty="0" smtClean="0">
                <a:latin typeface="Arial" pitchFamily="34" charset="0"/>
                <a:cs typeface="Arial" pitchFamily="34" charset="0"/>
              </a:rPr>
              <a:t>det verkligen så enkelt</a:t>
            </a:r>
            <a:r>
              <a:rPr lang="sv-SE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Arial" pitchFamily="34" charset="0"/>
                <a:cs typeface="Arial" pitchFamily="34" charset="0"/>
              </a:rPr>
              <a:t>Nej, ”djup” integration kräver mycket arbeta av många aktörer!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Arial" pitchFamily="34" charset="0"/>
                <a:cs typeface="Arial" pitchFamily="34" charset="0"/>
              </a:rPr>
              <a:t>Många system och infrastruktur måste samverka.</a:t>
            </a:r>
          </a:p>
          <a:p>
            <a:pPr marL="285750" indent="-285750">
              <a:buFont typeface="Arial" pitchFamily="34" charset="0"/>
              <a:buChar char="•"/>
            </a:pPr>
            <a:endParaRPr lang="sv-S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0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kan vår verksamhet börja erbjuda invånarna e-tjänster?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v-SE" dirty="0"/>
              <a:t>Var aktiva i </a:t>
            </a:r>
            <a:r>
              <a:rPr lang="sv-SE" b="1" dirty="0"/>
              <a:t>Mina vårdkontakter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Mina vårdkontakter kommer erbjuda stöd för tjänstekontraktet under hösten 2012.</a:t>
            </a:r>
          </a:p>
          <a:p>
            <a:pPr>
              <a:buFont typeface="+mj-lt"/>
              <a:buAutoNum type="arabicPeriod"/>
            </a:pPr>
            <a:r>
              <a:rPr lang="sv-SE" dirty="0" smtClean="0"/>
              <a:t>Anslut </a:t>
            </a:r>
            <a:r>
              <a:rPr lang="sv-SE" dirty="0" smtClean="0"/>
              <a:t>ert verksamhetssystem till nationell </a:t>
            </a:r>
            <a:r>
              <a:rPr lang="sv-SE" b="1" dirty="0" smtClean="0"/>
              <a:t>infrastruktur</a:t>
            </a:r>
            <a:r>
              <a:rPr lang="sv-SE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sv-SE" dirty="0" smtClean="0"/>
              <a:t>Se till att ert verksamhetssystem stödjer de </a:t>
            </a:r>
            <a:r>
              <a:rPr lang="sv-SE" b="1" dirty="0" smtClean="0"/>
              <a:t>nationella tjänstekontrakt </a:t>
            </a:r>
            <a:r>
              <a:rPr lang="sv-SE" dirty="0" smtClean="0"/>
              <a:t>som finns.</a:t>
            </a:r>
          </a:p>
          <a:p>
            <a:pPr lvl="1"/>
            <a:r>
              <a:rPr lang="sv-SE" dirty="0" smtClean="0"/>
              <a:t>Besök Er systemleverantörs monter. Många leverantörer använder eller planerar att stödja nationella tjänstekontrakt.  </a:t>
            </a:r>
          </a:p>
          <a:p>
            <a:pPr>
              <a:buFont typeface="+mj-lt"/>
              <a:buAutoNum type="arabicPeriod"/>
            </a:pPr>
            <a:r>
              <a:rPr lang="sv-SE" dirty="0" smtClean="0"/>
              <a:t>Se över och anpassa era </a:t>
            </a:r>
            <a:r>
              <a:rPr lang="sv-SE" b="1" dirty="0" smtClean="0"/>
              <a:t>verksamhetsprocesser och verksamhetsregler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Att erbjuda ”självbetjäning” påverkar er verksamhet.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smtClean="0"/>
              <a:t>Det finns också en mängd fristående e-tjänstelösningar som ni kan använda.</a:t>
            </a:r>
          </a:p>
          <a:p>
            <a:pPr lvl="1"/>
            <a:r>
              <a:rPr lang="sv-SE" dirty="0" smtClean="0"/>
              <a:t>Era behov styr graden av integration mot era verksamhetsprocesser.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19</a:t>
            </a:fld>
            <a:endParaRPr lang="sv-SE" dirty="0"/>
          </a:p>
        </p:txBody>
      </p:sp>
      <p:sp>
        <p:nvSpPr>
          <p:cNvPr id="5" name="textruta 4"/>
          <p:cNvSpPr txBox="1"/>
          <p:nvPr/>
        </p:nvSpPr>
        <p:spPr>
          <a:xfrm>
            <a:off x="5148064" y="5013176"/>
            <a:ext cx="3456384" cy="1477328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v-SE" dirty="0" smtClean="0">
                <a:latin typeface="Arial" pitchFamily="34" charset="0"/>
                <a:cs typeface="Arial" pitchFamily="34" charset="0"/>
              </a:rPr>
              <a:t>Är det verkligen så enkelt?</a:t>
            </a:r>
          </a:p>
          <a:p>
            <a:pPr marL="285750" indent="-285750">
              <a:buFont typeface="Arial"/>
              <a:buChar char="•"/>
            </a:pPr>
            <a:r>
              <a:rPr lang="sv-SE" dirty="0" smtClean="0">
                <a:latin typeface="Arial" pitchFamily="34" charset="0"/>
                <a:cs typeface="Arial" pitchFamily="34" charset="0"/>
              </a:rPr>
              <a:t>En tydlig anslutningsprocess gör det enklare för ansluta och använda e-tjänster framgångsrikt.</a:t>
            </a:r>
            <a:endParaRPr lang="sv-S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5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Verdana" charset="0"/>
              </a:rPr>
              <a:t>Formulärtjänst</a:t>
            </a:r>
            <a:endParaRPr lang="sv-SE" dirty="0">
              <a:latin typeface="Verdana" charset="0"/>
            </a:endParaRPr>
          </a:p>
        </p:txBody>
      </p:sp>
      <p:sp>
        <p:nvSpPr>
          <p:cNvPr id="20482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Verdana" charset="0"/>
              </a:rPr>
              <a:t>Bakgrund</a:t>
            </a:r>
          </a:p>
          <a:p>
            <a:r>
              <a:rPr lang="sv-SE" dirty="0">
                <a:latin typeface="Verdana" charset="0"/>
              </a:rPr>
              <a:t>Verksamhetsprocess och flöden</a:t>
            </a:r>
          </a:p>
          <a:p>
            <a:r>
              <a:rPr lang="sv-SE" dirty="0">
                <a:latin typeface="Verdana" charset="0"/>
              </a:rPr>
              <a:t>Verksamhetsnytta</a:t>
            </a:r>
          </a:p>
          <a:p>
            <a:r>
              <a:rPr lang="sv-SE" dirty="0" smtClean="0">
                <a:latin typeface="Verdana" charset="0"/>
              </a:rPr>
              <a:t>Patientnytta</a:t>
            </a:r>
          </a:p>
          <a:p>
            <a:r>
              <a:rPr lang="sv-SE" dirty="0" smtClean="0">
                <a:latin typeface="Verdana" charset="0"/>
              </a:rPr>
              <a:t>Färdplan</a:t>
            </a:r>
          </a:p>
          <a:p>
            <a:r>
              <a:rPr lang="sv-SE" dirty="0" smtClean="0">
                <a:latin typeface="Verdana" charset="0"/>
              </a:rPr>
              <a:t>Arkitektur </a:t>
            </a:r>
            <a:r>
              <a:rPr lang="sv-SE" dirty="0">
                <a:latin typeface="Verdana" charset="0"/>
              </a:rPr>
              <a:t>och </a:t>
            </a:r>
            <a:r>
              <a:rPr lang="sv-SE" dirty="0" smtClean="0">
                <a:latin typeface="Verdana" charset="0"/>
              </a:rPr>
              <a:t>teknik</a:t>
            </a:r>
          </a:p>
          <a:p>
            <a:r>
              <a:rPr lang="sv-SE" dirty="0" smtClean="0">
                <a:latin typeface="Verdana" charset="0"/>
              </a:rPr>
              <a:t>Vad krävs </a:t>
            </a:r>
            <a:r>
              <a:rPr lang="sv-SE" dirty="0">
                <a:latin typeface="Verdana" charset="0"/>
              </a:rPr>
              <a:t>för att börja använda ”formulärtjänst”?</a:t>
            </a:r>
          </a:p>
          <a:p>
            <a:endParaRPr lang="sv-SE" dirty="0">
              <a:latin typeface="Verdana" charset="0"/>
            </a:endParaRPr>
          </a:p>
          <a:p>
            <a:pPr marL="0" indent="0">
              <a:buNone/>
            </a:pPr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78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786742" cy="774720"/>
          </a:xfrm>
        </p:spPr>
        <p:txBody>
          <a:bodyPr>
            <a:normAutofit/>
          </a:bodyPr>
          <a:lstStyle/>
          <a:p>
            <a:r>
              <a:rPr lang="sv-SE" sz="3200" dirty="0" smtClean="0">
                <a:latin typeface="Verdana" charset="0"/>
              </a:rPr>
              <a:t>Formulärtjänst</a:t>
            </a:r>
            <a:endParaRPr lang="sv-SE" sz="3200" dirty="0">
              <a:latin typeface="Verdana" charset="0"/>
            </a:endParaRPr>
          </a:p>
        </p:txBody>
      </p:sp>
      <p:sp>
        <p:nvSpPr>
          <p:cNvPr id="21506" name="Platshållare för innehåll 2"/>
          <p:cNvSpPr>
            <a:spLocks noGrp="1"/>
          </p:cNvSpPr>
          <p:nvPr>
            <p:ph idx="1"/>
          </p:nvPr>
        </p:nvSpPr>
        <p:spPr>
          <a:xfrm>
            <a:off x="719138" y="2159000"/>
            <a:ext cx="8029326" cy="4518025"/>
          </a:xfrm>
        </p:spPr>
        <p:txBody>
          <a:bodyPr/>
          <a:lstStyle/>
          <a:p>
            <a:r>
              <a:rPr lang="sv-SE" sz="2000" dirty="0" smtClean="0">
                <a:latin typeface="Verdana" charset="0"/>
              </a:rPr>
              <a:t>Via en säker e-tjänst kunna delge information inför besök eller vid uppföljning efter en behandling.</a:t>
            </a:r>
          </a:p>
          <a:p>
            <a:endParaRPr lang="sv-SE" sz="2000" dirty="0" smtClean="0">
              <a:latin typeface="Verdana" charset="0"/>
            </a:endParaRPr>
          </a:p>
          <a:p>
            <a:r>
              <a:rPr lang="sv-SE" sz="2000" dirty="0" smtClean="0">
                <a:latin typeface="Verdana" charset="0"/>
              </a:rPr>
              <a:t>Invånaren </a:t>
            </a:r>
            <a:r>
              <a:rPr lang="sv-SE" sz="2000" dirty="0">
                <a:latin typeface="Verdana" charset="0"/>
              </a:rPr>
              <a:t>skall </a:t>
            </a:r>
            <a:r>
              <a:rPr lang="sv-SE" sz="2000" dirty="0" smtClean="0">
                <a:latin typeface="Verdana" charset="0"/>
              </a:rPr>
              <a:t>kunna vara </a:t>
            </a:r>
            <a:r>
              <a:rPr lang="sv-SE" sz="2000" dirty="0">
                <a:latin typeface="Verdana" charset="0"/>
              </a:rPr>
              <a:t>delaktig i denna process genom att själv bidra med </a:t>
            </a:r>
            <a:r>
              <a:rPr lang="sv-SE" sz="2000" dirty="0" smtClean="0">
                <a:latin typeface="Verdana" charset="0"/>
              </a:rPr>
              <a:t>uppgifter och ha tillgång till svar. </a:t>
            </a:r>
            <a:br>
              <a:rPr lang="sv-SE" sz="2000" dirty="0" smtClean="0">
                <a:latin typeface="Verdana" charset="0"/>
              </a:rPr>
            </a:br>
            <a:endParaRPr lang="sv-SE" sz="2000" dirty="0">
              <a:latin typeface="Verdana" charset="0"/>
            </a:endParaRPr>
          </a:p>
          <a:p>
            <a:r>
              <a:rPr lang="sv-SE" sz="2000" dirty="0">
                <a:latin typeface="Verdana" charset="0"/>
              </a:rPr>
              <a:t>Användningsområden</a:t>
            </a:r>
          </a:p>
          <a:p>
            <a:pPr lvl="1"/>
            <a:r>
              <a:rPr lang="sv-SE" sz="1800" dirty="0">
                <a:latin typeface="Verdana" charset="0"/>
                <a:ea typeface="ＭＳ Ｐゴシック" charset="0"/>
                <a:cs typeface="ＭＳ Ｐゴシック" charset="0"/>
              </a:rPr>
              <a:t>Hälsodeklarationer inför </a:t>
            </a:r>
            <a:r>
              <a:rPr lang="sv-SE" sz="1800" dirty="0" smtClean="0">
                <a:latin typeface="Verdana" charset="0"/>
                <a:ea typeface="Geneva" charset="0"/>
              </a:rPr>
              <a:t>vårdbesök</a:t>
            </a:r>
          </a:p>
          <a:p>
            <a:pPr lvl="1"/>
            <a:r>
              <a:rPr lang="sv-SE" sz="1800" dirty="0" smtClean="0">
                <a:latin typeface="Verdana" charset="0"/>
                <a:ea typeface="Geneva" charset="0"/>
              </a:rPr>
              <a:t>Uppföljning </a:t>
            </a:r>
            <a:r>
              <a:rPr lang="sv-SE" sz="1800" dirty="0">
                <a:latin typeface="Verdana" charset="0"/>
                <a:ea typeface="Geneva" charset="0"/>
              </a:rPr>
              <a:t>av </a:t>
            </a:r>
            <a:r>
              <a:rPr lang="sv-SE" sz="1800" dirty="0" smtClean="0">
                <a:latin typeface="Verdana" charset="0"/>
                <a:ea typeface="Geneva" charset="0"/>
              </a:rPr>
              <a:t>vårdaktiviteter</a:t>
            </a:r>
          </a:p>
          <a:p>
            <a:pPr lvl="1"/>
            <a:r>
              <a:rPr lang="sv-SE" sz="1800" dirty="0" smtClean="0">
                <a:latin typeface="Verdana" charset="0"/>
                <a:ea typeface="Geneva" charset="0"/>
              </a:rPr>
              <a:t>Patientenkäter</a:t>
            </a:r>
          </a:p>
          <a:p>
            <a:pPr lvl="1"/>
            <a:r>
              <a:rPr lang="sv-SE" sz="1800" dirty="0" smtClean="0">
                <a:latin typeface="Verdana" charset="0"/>
                <a:ea typeface="Geneva" charset="0"/>
              </a:rPr>
              <a:t>Kvalitetsregister</a:t>
            </a:r>
            <a:endParaRPr lang="sv-SE" sz="18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sv-SE" sz="20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ubrik 1"/>
          <p:cNvSpPr>
            <a:spLocks noGrp="1"/>
          </p:cNvSpPr>
          <p:nvPr>
            <p:ph type="title"/>
          </p:nvPr>
        </p:nvSpPr>
        <p:spPr>
          <a:xfrm>
            <a:off x="1033730" y="1196752"/>
            <a:ext cx="7786742" cy="774720"/>
          </a:xfrm>
        </p:spPr>
        <p:txBody>
          <a:bodyPr>
            <a:normAutofit/>
          </a:bodyPr>
          <a:lstStyle/>
          <a:p>
            <a:r>
              <a:rPr lang="sv-SE" sz="3200" dirty="0" smtClean="0">
                <a:latin typeface="Verdana" charset="0"/>
              </a:rPr>
              <a:t>Hälsodeklaration vid graviditet</a:t>
            </a:r>
            <a:endParaRPr lang="sv-SE" sz="3200" dirty="0">
              <a:latin typeface="Verdana" charset="0"/>
            </a:endParaRPr>
          </a:p>
        </p:txBody>
      </p:sp>
      <p:sp>
        <p:nvSpPr>
          <p:cNvPr id="22530" name="Platshållare för innehåll 2"/>
          <p:cNvSpPr>
            <a:spLocks noGrp="1"/>
          </p:cNvSpPr>
          <p:nvPr>
            <p:ph idx="1"/>
          </p:nvPr>
        </p:nvSpPr>
        <p:spPr>
          <a:xfrm>
            <a:off x="1043608" y="2276872"/>
            <a:ext cx="7172300" cy="3633837"/>
          </a:xfrm>
        </p:spPr>
        <p:txBody>
          <a:bodyPr>
            <a:normAutofit/>
          </a:bodyPr>
          <a:lstStyle/>
          <a:p>
            <a:r>
              <a:rPr lang="sv-SE" sz="1600" dirty="0">
                <a:latin typeface="Verdana" charset="0"/>
              </a:rPr>
              <a:t>Inför första besöket vid en graviditet lämnar kvinna lämnar uppgifter och kring hälsa och tidigare sjukdomar. </a:t>
            </a:r>
            <a:r>
              <a:rPr lang="sv-SE" sz="1600" dirty="0" smtClean="0">
                <a:latin typeface="Verdana" charset="0"/>
              </a:rPr>
              <a:t/>
            </a:r>
            <a:br>
              <a:rPr lang="sv-SE" sz="1600" dirty="0" smtClean="0">
                <a:latin typeface="Verdana" charset="0"/>
              </a:rPr>
            </a:br>
            <a:endParaRPr lang="sv-SE" sz="1600" dirty="0">
              <a:latin typeface="Verdana" charset="0"/>
            </a:endParaRPr>
          </a:p>
          <a:p>
            <a:r>
              <a:rPr lang="sv-SE" sz="1600" dirty="0">
                <a:latin typeface="Verdana" charset="0"/>
              </a:rPr>
              <a:t>Innehållet diskuteras sen tillsammans med en barnmorska och blir till grund för journalen mödrahälsovården (MHV1</a:t>
            </a:r>
            <a:r>
              <a:rPr lang="sv-SE" sz="1600" dirty="0" smtClean="0">
                <a:latin typeface="Verdana" charset="0"/>
              </a:rPr>
              <a:t>).</a:t>
            </a:r>
            <a:br>
              <a:rPr lang="sv-SE" sz="1600" dirty="0" smtClean="0">
                <a:latin typeface="Verdana" charset="0"/>
              </a:rPr>
            </a:br>
            <a:endParaRPr lang="sv-SE" sz="1600" dirty="0">
              <a:latin typeface="Verdana" charset="0"/>
            </a:endParaRPr>
          </a:p>
          <a:p>
            <a:r>
              <a:rPr lang="sv-SE" sz="1600" dirty="0">
                <a:latin typeface="Verdana" charset="0"/>
              </a:rPr>
              <a:t>Frågorna är standardiserat och rapporteras vidare till Socialstyrelsen.</a:t>
            </a:r>
          </a:p>
        </p:txBody>
      </p:sp>
    </p:spTree>
    <p:extLst>
      <p:ext uri="{BB962C8B-B14F-4D97-AF65-F5344CB8AC3E}">
        <p14:creationId xmlns:p14="http://schemas.microsoft.com/office/powerpoint/2010/main" val="8569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ubrik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786742" cy="774720"/>
          </a:xfrm>
        </p:spPr>
        <p:txBody>
          <a:bodyPr/>
          <a:lstStyle/>
          <a:p>
            <a:r>
              <a:rPr lang="sv-SE" dirty="0" smtClean="0">
                <a:latin typeface="Verdana" charset="0"/>
              </a:rPr>
              <a:t>Patientnytta</a:t>
            </a:r>
            <a:endParaRPr lang="sv-SE" dirty="0">
              <a:latin typeface="Verdana" charset="0"/>
            </a:endParaRPr>
          </a:p>
        </p:txBody>
      </p:sp>
      <p:sp>
        <p:nvSpPr>
          <p:cNvPr id="25602" name="Platshållare för innehåll 2"/>
          <p:cNvSpPr>
            <a:spLocks noGrp="1"/>
          </p:cNvSpPr>
          <p:nvPr>
            <p:ph idx="1"/>
          </p:nvPr>
        </p:nvSpPr>
        <p:spPr>
          <a:xfrm>
            <a:off x="611560" y="4077072"/>
            <a:ext cx="7776864" cy="1944216"/>
          </a:xfrm>
        </p:spPr>
        <p:txBody>
          <a:bodyPr/>
          <a:lstStyle/>
          <a:p>
            <a:r>
              <a:rPr lang="sv-SE" dirty="0">
                <a:latin typeface="Verdana" charset="0"/>
              </a:rPr>
              <a:t>Frågorna kan gås igenom förväg och eventuellt diskuteras i lugn och ro i hemmet</a:t>
            </a:r>
            <a:r>
              <a:rPr lang="sv-SE" dirty="0" smtClean="0">
                <a:latin typeface="Verdana" charset="0"/>
              </a:rPr>
              <a:t>.</a:t>
            </a:r>
            <a:endParaRPr lang="sv-SE" dirty="0">
              <a:latin typeface="Verdana" charset="0"/>
            </a:endParaRPr>
          </a:p>
          <a:p>
            <a:r>
              <a:rPr lang="sv-SE" dirty="0">
                <a:latin typeface="Verdana" charset="0"/>
              </a:rPr>
              <a:t>Tiden för första besöket kan användas mer effektivt finns möjlighet för vårdpersonal att i förväg bli informerad</a:t>
            </a:r>
            <a:r>
              <a:rPr lang="sv-SE" dirty="0" smtClean="0">
                <a:latin typeface="Verdana" charset="0"/>
              </a:rPr>
              <a:t>.</a:t>
            </a:r>
            <a:endParaRPr lang="sv-SE" dirty="0">
              <a:latin typeface="Verdana" charset="0"/>
            </a:endParaRPr>
          </a:p>
          <a:p>
            <a:r>
              <a:rPr lang="sv-SE" dirty="0">
                <a:latin typeface="Verdana" charset="0"/>
              </a:rPr>
              <a:t>Vinster när inmatningen sker till rätt tjänst direkt av invånaren istället för att vårdpersonal ska skriva av formuläret till journalen.</a:t>
            </a:r>
          </a:p>
          <a:p>
            <a:pPr>
              <a:buFont typeface="Wingdings" charset="0"/>
              <a:buNone/>
            </a:pPr>
            <a:endParaRPr lang="sv-SE" dirty="0" smtClean="0">
              <a:latin typeface="Verdana" charset="0"/>
            </a:endParaRPr>
          </a:p>
          <a:p>
            <a:endParaRPr lang="sv-SE" dirty="0">
              <a:latin typeface="Verdana" charset="0"/>
            </a:endParaRPr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611560" y="1844824"/>
            <a:ext cx="76867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v-SE" sz="1500" dirty="0" smtClean="0">
                <a:latin typeface="Verdana" charset="0"/>
                <a:cs typeface="Arial" pitchFamily="34" charset="0"/>
              </a:rPr>
              <a:t>Skapar d</a:t>
            </a:r>
            <a:r>
              <a:rPr kumimoji="0" lang="sv-SE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n-ea"/>
                <a:cs typeface="Arial" pitchFamily="34" charset="0"/>
              </a:rPr>
              <a:t>elaktighet</a:t>
            </a: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n-ea"/>
                <a:cs typeface="Arial" pitchFamily="34" charset="0"/>
              </a:rPr>
              <a:t> och </a:t>
            </a:r>
            <a:r>
              <a:rPr kumimoji="0" lang="sv-SE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n-ea"/>
                <a:cs typeface="Arial" pitchFamily="34" charset="0"/>
              </a:rPr>
              <a:t>egagemang</a:t>
            </a:r>
            <a:endParaRPr kumimoji="0" lang="sv-SE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n-ea"/>
                <a:cs typeface="Arial" pitchFamily="34" charset="0"/>
              </a:rPr>
              <a:t>Möter kraven från patientgrupper med självbetjäning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n-ea"/>
                <a:cs typeface="Arial" pitchFamily="34" charset="0"/>
              </a:rPr>
              <a:t>Minskar tiden patienten behöver spendera på vårdenheten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v-SE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n-ea"/>
                <a:cs typeface="Arial" pitchFamily="34" charset="0"/>
              </a:rPr>
              <a:t>Kunna erbjuda olika språkversioner (möjlighet).</a:t>
            </a:r>
            <a:endParaRPr kumimoji="0" lang="sv-SE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charset="0"/>
              <a:ea typeface="+mn-ea"/>
              <a:cs typeface="Arial" pitchFamily="34" charset="0"/>
            </a:endParaRPr>
          </a:p>
        </p:txBody>
      </p:sp>
      <p:sp>
        <p:nvSpPr>
          <p:cNvPr id="5" name="Rubrik 1"/>
          <p:cNvSpPr txBox="1">
            <a:spLocks/>
          </p:cNvSpPr>
          <p:nvPr/>
        </p:nvSpPr>
        <p:spPr>
          <a:xfrm>
            <a:off x="827584" y="3212976"/>
            <a:ext cx="7786742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charset="0"/>
                <a:ea typeface="+mj-ea"/>
                <a:cs typeface="Arial" pitchFamily="34" charset="0"/>
              </a:rPr>
              <a:t>Verksamhetsnytta</a:t>
            </a:r>
            <a:endParaRPr kumimoji="0" lang="sv-SE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charset="0"/>
              <a:ea typeface="+mj-ea"/>
              <a:cs typeface="Arial" pitchFamily="34" charset="0"/>
            </a:endParaRPr>
          </a:p>
        </p:txBody>
      </p:sp>
      <p:sp>
        <p:nvSpPr>
          <p:cNvPr id="6" name="Platshållare för innehåll 2"/>
          <p:cNvSpPr txBox="1">
            <a:spLocks/>
          </p:cNvSpPr>
          <p:nvPr/>
        </p:nvSpPr>
        <p:spPr>
          <a:xfrm>
            <a:off x="323528" y="3645024"/>
            <a:ext cx="768670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v-SE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Verdana" charset="0"/>
              </a:rPr>
              <a:t>Patientnytta</a:t>
            </a:r>
          </a:p>
        </p:txBody>
      </p:sp>
      <p:sp>
        <p:nvSpPr>
          <p:cNvPr id="26626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Verdana" charset="0"/>
              </a:rPr>
              <a:t>Delaktighet</a:t>
            </a:r>
          </a:p>
          <a:p>
            <a:r>
              <a:rPr lang="sv-SE" dirty="0">
                <a:latin typeface="Verdana" charset="0"/>
              </a:rPr>
              <a:t>Säkerhet</a:t>
            </a:r>
          </a:p>
          <a:p>
            <a:r>
              <a:rPr lang="sv-SE" dirty="0">
                <a:latin typeface="Verdana" charset="0"/>
              </a:rPr>
              <a:t>Engagemang</a:t>
            </a:r>
          </a:p>
          <a:p>
            <a:r>
              <a:rPr lang="sv-SE" dirty="0">
                <a:latin typeface="Verdana" charset="0"/>
              </a:rPr>
              <a:t>Möter kraven från patientgrupper</a:t>
            </a:r>
          </a:p>
          <a:p>
            <a:r>
              <a:rPr lang="sv-SE" dirty="0">
                <a:latin typeface="Verdana" charset="0"/>
              </a:rPr>
              <a:t>Erbjuder självbetjäning</a:t>
            </a:r>
          </a:p>
          <a:p>
            <a:r>
              <a:rPr lang="sv-SE" dirty="0">
                <a:latin typeface="Verdana" charset="0"/>
              </a:rPr>
              <a:t>Minskar tiden patienten behöver spendera på vårdenheten</a:t>
            </a:r>
          </a:p>
          <a:p>
            <a:r>
              <a:rPr lang="sv-SE" dirty="0">
                <a:latin typeface="Verdana" charset="0"/>
              </a:rPr>
              <a:t>Kunna erbjuda olika språkversioner (möjlighet).</a:t>
            </a:r>
          </a:p>
        </p:txBody>
      </p:sp>
    </p:spTree>
    <p:extLst>
      <p:ext uri="{BB962C8B-B14F-4D97-AF65-F5344CB8AC3E}">
        <p14:creationId xmlns:p14="http://schemas.microsoft.com/office/powerpoint/2010/main" val="396495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Planerade piloter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”</a:t>
            </a:r>
            <a:r>
              <a:rPr lang="sv-SE" b="1" dirty="0" smtClean="0"/>
              <a:t>Hälsodeklaration</a:t>
            </a:r>
            <a:r>
              <a:rPr lang="sv-SE" dirty="0" smtClean="0"/>
              <a:t>” planeras under hösten 2012 tillsammans med Helsingborgs Sjukhus. </a:t>
            </a:r>
          </a:p>
          <a:p>
            <a:r>
              <a:rPr lang="sv-SE" dirty="0" smtClean="0"/>
              <a:t>Verksamhetens journalleverantör, Siemens planerar att utveckla en ”formulärmotor” som integrerar mot journalsystemen </a:t>
            </a:r>
            <a:r>
              <a:rPr lang="sv-SE" dirty="0" err="1" smtClean="0"/>
              <a:t>Obstetrix</a:t>
            </a:r>
            <a:r>
              <a:rPr lang="sv-SE" dirty="0" smtClean="0"/>
              <a:t> och </a:t>
            </a:r>
            <a:r>
              <a:rPr lang="sv-SE" dirty="0" err="1" smtClean="0"/>
              <a:t>Melior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Stöder för statiska och dynamiska frågeformulär.</a:t>
            </a:r>
          </a:p>
          <a:p>
            <a:pPr lvl="1"/>
            <a:r>
              <a:rPr lang="sv-SE" dirty="0" smtClean="0"/>
              <a:t>Integration mot journalsystem (olika grader av integration beroende på behov).</a:t>
            </a:r>
          </a:p>
          <a:p>
            <a:pPr lvl="1"/>
            <a:r>
              <a:rPr lang="sv-SE" dirty="0" smtClean="0"/>
              <a:t>Stöd för Engagemangsindex.</a:t>
            </a:r>
          </a:p>
          <a:p>
            <a:r>
              <a:rPr lang="sv-SE" dirty="0" smtClean="0"/>
              <a:t>[Något om </a:t>
            </a:r>
            <a:r>
              <a:rPr lang="sv-SE" dirty="0" err="1" smtClean="0"/>
              <a:t>MVK’s</a:t>
            </a:r>
            <a:r>
              <a:rPr lang="sv-SE" dirty="0" smtClean="0"/>
              <a:t> planer?]</a:t>
            </a:r>
          </a:p>
          <a:p>
            <a:pPr marL="0" indent="0">
              <a:buNone/>
            </a:pP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2012-04-16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5708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5april_framt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1299667"/>
            <a:ext cx="7391400" cy="5558333"/>
          </a:xfrm>
          <a:prstGeom prst="rect">
            <a:avLst/>
          </a:prstGeom>
        </p:spPr>
      </p:pic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643866" cy="774720"/>
          </a:xfrm>
        </p:spPr>
        <p:txBody>
          <a:bodyPr>
            <a:noAutofit/>
          </a:bodyPr>
          <a:lstStyle/>
          <a:p>
            <a:r>
              <a:rPr lang="sv-SE" sz="2800" dirty="0" smtClean="0"/>
              <a:t>Nyttan med fler och bättre e-tjänster i framtiden</a:t>
            </a:r>
            <a:endParaRPr lang="sv-SE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5april_teknikbild.jpg"/>
          <p:cNvPicPr>
            <a:picLocks noChangeAspect="1"/>
          </p:cNvPicPr>
          <p:nvPr/>
        </p:nvPicPr>
        <p:blipFill>
          <a:blip r:embed="rId3" cstate="print"/>
          <a:srcRect t="6282" b="5654"/>
          <a:stretch>
            <a:fillRect/>
          </a:stretch>
        </p:blipFill>
        <p:spPr>
          <a:xfrm>
            <a:off x="0" y="0"/>
            <a:ext cx="9119681" cy="60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-mall_CeHis_Office_2007_svensk_100527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PP-mall_CeHis_Office_2007_svensk_100527[1].potx</Template>
  <TotalTime>5510</TotalTime>
  <Words>1163</Words>
  <Application>Microsoft Office PowerPoint</Application>
  <PresentationFormat>Bildspel på skärmen (4:3)</PresentationFormat>
  <Paragraphs>249</Paragraphs>
  <Slides>19</Slides>
  <Notes>15</Notes>
  <HiddenSlides>9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1" baseType="lpstr">
      <vt:lpstr>PP-mall_CeHis_Office_2007_svensk_100527[1]</vt:lpstr>
      <vt:lpstr>Anpassad formgivning</vt:lpstr>
      <vt:lpstr>Formulärtjänst </vt:lpstr>
      <vt:lpstr>Formulärtjänst</vt:lpstr>
      <vt:lpstr>Formulärtjänst</vt:lpstr>
      <vt:lpstr>Hälsodeklaration vid graviditet</vt:lpstr>
      <vt:lpstr>Patientnytta</vt:lpstr>
      <vt:lpstr>Patientnytta</vt:lpstr>
      <vt:lpstr>Planerade piloter</vt:lpstr>
      <vt:lpstr>Nyttan med fler och bättre e-tjänster i framtiden</vt:lpstr>
      <vt:lpstr>PowerPoint-presentation</vt:lpstr>
      <vt:lpstr>Arkitektur och teknik</vt:lpstr>
      <vt:lpstr>Arkitektur</vt:lpstr>
      <vt:lpstr>Logisk flödesmodell</vt:lpstr>
      <vt:lpstr>Logisk flödesmodell</vt:lpstr>
      <vt:lpstr>PowerPoint-presentation</vt:lpstr>
      <vt:lpstr>PowerPoint-presentation</vt:lpstr>
      <vt:lpstr>PowerPoint-presentation</vt:lpstr>
      <vt:lpstr>Färdplan</vt:lpstr>
      <vt:lpstr>Vad krävs av en verksamhet som vill börja använda ”formulärtjänst”?</vt:lpstr>
      <vt:lpstr>Hur kan vår verksamhet börja erbjuda invånarna e-tjänster?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Thalén Anette</cp:lastModifiedBy>
  <cp:revision>211</cp:revision>
  <cp:lastPrinted>2012-04-16T11:57:48Z</cp:lastPrinted>
  <dcterms:created xsi:type="dcterms:W3CDTF">2012-04-05T13:03:51Z</dcterms:created>
  <dcterms:modified xsi:type="dcterms:W3CDTF">2012-04-16T11:58:00Z</dcterms:modified>
</cp:coreProperties>
</file>