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3C"/>
    <a:srgbClr val="B2B2B2"/>
    <a:srgbClr val="37001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33" d="100"/>
          <a:sy n="33" d="100"/>
        </p:scale>
        <p:origin x="768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7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84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7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32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4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4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19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84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26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2DB6-E823-4CF3-86F1-605D67F3381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54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7ECAFC-0E49-4907-B797-87B89F6CE0B4}"/>
              </a:ext>
            </a:extLst>
          </p:cNvPr>
          <p:cNvSpPr/>
          <p:nvPr/>
        </p:nvSpPr>
        <p:spPr>
          <a:xfrm>
            <a:off x="190356" y="457200"/>
            <a:ext cx="32520177" cy="43033949"/>
          </a:xfrm>
          <a:prstGeom prst="roundRect">
            <a:avLst>
              <a:gd name="adj" fmla="val 1373"/>
            </a:avLst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783" tIns="29391" rIns="58783" bIns="293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868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2E5F98-D49E-404B-8703-2AC14CC626C7}"/>
              </a:ext>
            </a:extLst>
          </p:cNvPr>
          <p:cNvSpPr/>
          <p:nvPr/>
        </p:nvSpPr>
        <p:spPr>
          <a:xfrm>
            <a:off x="207867" y="398105"/>
            <a:ext cx="32520177" cy="7086599"/>
          </a:xfrm>
          <a:prstGeom prst="roundRect">
            <a:avLst>
              <a:gd name="adj" fmla="val 5674"/>
            </a:avLst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783" tIns="29391" rIns="58783" bIns="293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86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F324A-9DC5-4DD0-A5CC-3B6AB275D6E9}"/>
              </a:ext>
            </a:extLst>
          </p:cNvPr>
          <p:cNvSpPr txBox="1"/>
          <p:nvPr/>
        </p:nvSpPr>
        <p:spPr>
          <a:xfrm>
            <a:off x="1143000" y="1332309"/>
            <a:ext cx="21088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cs typeface="Arial" panose="020B0604020202020204" pitchFamily="34" charset="0"/>
              </a:rPr>
              <a:t>Virtual Reality in Experimental Economics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cs typeface="Arial" panose="020B0604020202020204" pitchFamily="34" charset="0"/>
              </a:rPr>
              <a:t>Capstone Project: Computer Science</a:t>
            </a:r>
          </a:p>
          <a:p>
            <a:pPr algn="ctr"/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Aaska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Shah, Kerala Brendon, Nolan Slade, </a:t>
            </a:r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Vyome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Kishore, supervised by Dr. Jacques </a:t>
            </a:r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Carette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and </a:t>
            </a:r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Dr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Stephanie Thomas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Dept. of Computing and Software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McMaster University, Hamilton, Canada</a:t>
            </a:r>
            <a:endParaRPr lang="en-CA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AFBF06-3C01-414B-9799-13C37F7DE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322" y="1332309"/>
            <a:ext cx="8442027" cy="4668441"/>
          </a:xfrm>
          <a:prstGeom prst="rect">
            <a:avLst/>
          </a:prstGeom>
        </p:spPr>
      </p:pic>
      <p:sp useBgFill="1">
        <p:nvSpPr>
          <p:cNvPr id="17" name="TextBox 16">
            <a:extLst>
              <a:ext uri="{FF2B5EF4-FFF2-40B4-BE49-F238E27FC236}">
                <a16:creationId xmlns:a16="http://schemas.microsoft.com/office/drawing/2014/main" id="{2090E5B4-8004-4613-ACAE-AC7AF7B4E183}"/>
              </a:ext>
            </a:extLst>
          </p:cNvPr>
          <p:cNvSpPr txBox="1"/>
          <p:nvPr/>
        </p:nvSpPr>
        <p:spPr>
          <a:xfrm>
            <a:off x="471948" y="7839729"/>
            <a:ext cx="32004000" cy="2397621"/>
          </a:xfrm>
          <a:prstGeom prst="roundRect">
            <a:avLst>
              <a:gd name="adj" fmla="val 7427"/>
            </a:avLst>
          </a:prstGeom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4800" b="1" dirty="0"/>
              <a:t>What</a:t>
            </a:r>
            <a:r>
              <a:rPr lang="en-US" sz="4800" dirty="0"/>
              <a:t>: develop virtual reality environments, as an extension of previous work done by the McMaster Decision Science Laboratory, to carry out experimental economics research.</a:t>
            </a:r>
          </a:p>
          <a:p>
            <a:r>
              <a:rPr lang="en-US" sz="4800" b="1" dirty="0"/>
              <a:t>Why</a:t>
            </a:r>
            <a:r>
              <a:rPr lang="en-US" sz="4800" dirty="0"/>
              <a:t>: gain insight into how participants make decisions when they are impaired.</a:t>
            </a:r>
            <a:endParaRPr lang="en-CA" sz="4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47460F9-6125-439C-BB49-EA0FD687AAEF}"/>
              </a:ext>
            </a:extLst>
          </p:cNvPr>
          <p:cNvSpPr/>
          <p:nvPr/>
        </p:nvSpPr>
        <p:spPr>
          <a:xfrm>
            <a:off x="471948" y="10504845"/>
            <a:ext cx="15737750" cy="25333736"/>
          </a:xfrm>
          <a:prstGeom prst="roundRect">
            <a:avLst>
              <a:gd name="adj" fmla="val 1198"/>
            </a:avLst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BCD02-C41B-4C80-BA8E-E1D0B772A436}"/>
              </a:ext>
            </a:extLst>
          </p:cNvPr>
          <p:cNvSpPr txBox="1"/>
          <p:nvPr/>
        </p:nvSpPr>
        <p:spPr>
          <a:xfrm>
            <a:off x="1085808" y="10714766"/>
            <a:ext cx="149007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McMaster Decision Science Laboratory (</a:t>
            </a:r>
            <a:r>
              <a:rPr lang="en-US" sz="5400" dirty="0" err="1">
                <a:solidFill>
                  <a:schemeClr val="bg1"/>
                </a:solidFill>
              </a:rPr>
              <a:t>McDSL</a:t>
            </a:r>
            <a:r>
              <a:rPr lang="en-US" sz="5400" dirty="0">
                <a:solidFill>
                  <a:schemeClr val="bg1"/>
                </a:solidFill>
              </a:rPr>
              <a:t>)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Research Project</a:t>
            </a:r>
            <a:endParaRPr lang="en-CA" sz="6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C3A4B6-7F81-4D84-A0AC-A451E4CE9948}"/>
              </a:ext>
            </a:extLst>
          </p:cNvPr>
          <p:cNvSpPr/>
          <p:nvPr/>
        </p:nvSpPr>
        <p:spPr>
          <a:xfrm>
            <a:off x="766498" y="12687637"/>
            <a:ext cx="15220108" cy="3024122"/>
          </a:xfrm>
          <a:prstGeom prst="roundRect">
            <a:avLst>
              <a:gd name="adj" fmla="val 5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274EB-049F-4F03-9E0A-F57B6042F612}"/>
              </a:ext>
            </a:extLst>
          </p:cNvPr>
          <p:cNvSpPr txBox="1"/>
          <p:nvPr/>
        </p:nvSpPr>
        <p:spPr>
          <a:xfrm>
            <a:off x="1067772" y="12755396"/>
            <a:ext cx="153229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Simulations where the participant completes a basic task.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Participants are paid cash for successful task completions.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Participants will be virtually impaired and required to choose between methods of treatment.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E27920-FF7C-4929-A519-9E16E5738016}"/>
              </a:ext>
            </a:extLst>
          </p:cNvPr>
          <p:cNvSpPr/>
          <p:nvPr/>
        </p:nvSpPr>
        <p:spPr>
          <a:xfrm>
            <a:off x="766497" y="19956765"/>
            <a:ext cx="15220108" cy="8240903"/>
          </a:xfrm>
          <a:prstGeom prst="roundRect">
            <a:avLst>
              <a:gd name="adj" fmla="val 1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A4FABB-069E-48CE-BA46-E6269879E309}"/>
              </a:ext>
            </a:extLst>
          </p:cNvPr>
          <p:cNvSpPr txBox="1"/>
          <p:nvPr/>
        </p:nvSpPr>
        <p:spPr>
          <a:xfrm>
            <a:off x="1239092" y="20195323"/>
            <a:ext cx="15220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Task</a:t>
            </a:r>
            <a:r>
              <a:rPr lang="en-US" sz="4400" dirty="0"/>
              <a:t>: move crates from a pile to the target block</a:t>
            </a:r>
          </a:p>
          <a:p>
            <a:endParaRPr lang="en-CA" sz="4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C5DBEA-C4C5-4D61-BCA1-139E0B5EB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45" y="20989869"/>
            <a:ext cx="12801600" cy="6697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DFE913-AC8B-4005-829C-1D8E5429657A}"/>
              </a:ext>
            </a:extLst>
          </p:cNvPr>
          <p:cNvSpPr txBox="1"/>
          <p:nvPr/>
        </p:nvSpPr>
        <p:spPr>
          <a:xfrm>
            <a:off x="1128187" y="15941436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Simulation features requested by </a:t>
            </a:r>
            <a:r>
              <a:rPr lang="en-US" sz="4800" dirty="0" err="1">
                <a:solidFill>
                  <a:schemeClr val="bg1"/>
                </a:solidFill>
              </a:rPr>
              <a:t>McDSL</a:t>
            </a:r>
            <a:r>
              <a:rPr lang="en-US" sz="4800" dirty="0">
                <a:solidFill>
                  <a:schemeClr val="bg1"/>
                </a:solidFill>
              </a:rPr>
              <a:t>: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1827293-1939-420B-8340-B5AA2B8704C0}"/>
              </a:ext>
            </a:extLst>
          </p:cNvPr>
          <p:cNvSpPr/>
          <p:nvPr/>
        </p:nvSpPr>
        <p:spPr>
          <a:xfrm>
            <a:off x="766498" y="16772433"/>
            <a:ext cx="15220108" cy="2123658"/>
          </a:xfrm>
          <a:prstGeom prst="roundRect">
            <a:avLst>
              <a:gd name="adj" fmla="val 5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0E5EB9-4492-4F26-8B86-DD7160B654BE}"/>
              </a:ext>
            </a:extLst>
          </p:cNvPr>
          <p:cNvSpPr txBox="1"/>
          <p:nvPr/>
        </p:nvSpPr>
        <p:spPr>
          <a:xfrm>
            <a:off x="1067772" y="16772433"/>
            <a:ext cx="147467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Created for an HTC </a:t>
            </a:r>
            <a:r>
              <a:rPr lang="en-US" sz="4400" dirty="0" err="1"/>
              <a:t>Vive</a:t>
            </a:r>
            <a:r>
              <a:rPr lang="en-US" sz="4400" dirty="0"/>
              <a:t> virtual reality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Scale to the </a:t>
            </a:r>
            <a:r>
              <a:rPr lang="en-US" sz="4400" dirty="0" err="1"/>
              <a:t>Vive</a:t>
            </a:r>
            <a:r>
              <a:rPr lang="en-US" sz="4400" dirty="0"/>
              <a:t>-quipped testing room.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Extensive customization of configuration variables.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82BA4B-03DE-4907-84C9-17DEAB305E88}"/>
              </a:ext>
            </a:extLst>
          </p:cNvPr>
          <p:cNvSpPr txBox="1"/>
          <p:nvPr/>
        </p:nvSpPr>
        <p:spPr>
          <a:xfrm>
            <a:off x="1067771" y="18987519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Existing Simulation:</a:t>
            </a:r>
            <a:endParaRPr lang="en-C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2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169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 Brendon</dc:creator>
  <cp:lastModifiedBy>K. Brendon</cp:lastModifiedBy>
  <cp:revision>8</cp:revision>
  <dcterms:created xsi:type="dcterms:W3CDTF">2018-11-30T03:21:48Z</dcterms:created>
  <dcterms:modified xsi:type="dcterms:W3CDTF">2018-11-30T04:56:10Z</dcterms:modified>
</cp:coreProperties>
</file>