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2" r:id="rId4"/>
    <p:sldId id="261" r:id="rId5"/>
    <p:sldId id="264" r:id="rId6"/>
    <p:sldId id="258" r:id="rId7"/>
    <p:sldId id="259" r:id="rId8"/>
    <p:sldId id="265" r:id="rId9"/>
    <p:sldId id="269" r:id="rId10"/>
    <p:sldId id="271" r:id="rId11"/>
    <p:sldId id="267" r:id="rId12"/>
    <p:sldId id="266" r:id="rId13"/>
    <p:sldId id="268" r:id="rId14"/>
    <p:sldId id="272" r:id="rId15"/>
    <p:sldId id="273"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62065" autoAdjust="0"/>
  </p:normalViewPr>
  <p:slideViewPr>
    <p:cSldViewPr snapToGrid="0" snapToObjects="1">
      <p:cViewPr varScale="1">
        <p:scale>
          <a:sx n="71" d="100"/>
          <a:sy n="71" d="100"/>
        </p:scale>
        <p:origin x="269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AE04B4-FA75-F843-A754-AFFF25F60208}" type="datetimeFigureOut">
              <a:rPr lang="en-US" smtClean="0"/>
              <a:t>4/14/2019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ADBCF5-21F0-FF46-8118-98AD27DDAAD2}" type="slidenum">
              <a:rPr lang="en-US" smtClean="0"/>
              <a:t>‹#›</a:t>
            </a:fld>
            <a:endParaRPr lang="en-US"/>
          </a:p>
        </p:txBody>
      </p:sp>
    </p:spTree>
    <p:extLst>
      <p:ext uri="{BB962C8B-B14F-4D97-AF65-F5344CB8AC3E}">
        <p14:creationId xmlns:p14="http://schemas.microsoft.com/office/powerpoint/2010/main" val="1306729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DBCF5-21F0-FF46-8118-98AD27DDAAD2}" type="slidenum">
              <a:rPr lang="en-US" smtClean="0"/>
              <a:t>1</a:t>
            </a:fld>
            <a:endParaRPr lang="en-US"/>
          </a:p>
        </p:txBody>
      </p:sp>
    </p:spTree>
    <p:extLst>
      <p:ext uri="{BB962C8B-B14F-4D97-AF65-F5344CB8AC3E}">
        <p14:creationId xmlns:p14="http://schemas.microsoft.com/office/powerpoint/2010/main" val="3974059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Regardless</a:t>
            </a:r>
            <a:r>
              <a:rPr lang="en-US" baseline="0" dirty="0" smtClean="0"/>
              <a:t> of which impairment is used,</a:t>
            </a:r>
            <a:r>
              <a:rPr lang="en-US" baseline="0" dirty="0"/>
              <a:t> </a:t>
            </a:r>
            <a:r>
              <a:rPr lang="en-US" baseline="0" dirty="0" smtClean="0"/>
              <a:t>the researcher can choose to offer the participant an option to alleviate it – a </a:t>
            </a:r>
            <a:r>
              <a:rPr lang="en-US" b="1" baseline="0" dirty="0" smtClean="0"/>
              <a:t>treatment</a:t>
            </a:r>
            <a:endParaRPr lang="en-US" b="0" baseline="0" dirty="0" smtClean="0"/>
          </a:p>
          <a:p>
            <a:pPr marL="0" indent="0">
              <a:buFontTx/>
              <a:buNone/>
            </a:pPr>
            <a:endParaRPr lang="en-US" b="0" baseline="0" dirty="0" smtClean="0"/>
          </a:p>
          <a:p>
            <a:pPr marL="171450" indent="-171450">
              <a:buFontTx/>
              <a:buChar char="-"/>
            </a:pPr>
            <a:r>
              <a:rPr lang="en-US" b="0" baseline="0" dirty="0" smtClean="0"/>
              <a:t>Deciding to receive treatment involves </a:t>
            </a:r>
            <a:r>
              <a:rPr lang="en-US" b="1" baseline="0" dirty="0" smtClean="0"/>
              <a:t>opportunity cost</a:t>
            </a:r>
            <a:r>
              <a:rPr lang="en-US" b="0" baseline="0" dirty="0" smtClean="0"/>
              <a:t>: the participant will have to give something up, but in exchange, they’ll be back to full health and be able to complete the task to the best of their abilities once again</a:t>
            </a:r>
          </a:p>
          <a:p>
            <a:pPr marL="628650" lvl="1" indent="-171450">
              <a:buFontTx/>
              <a:buChar char="-"/>
            </a:pPr>
            <a:r>
              <a:rPr lang="en-US" baseline="0" dirty="0" smtClean="0"/>
              <a:t>The opportunity cost can take two forms: </a:t>
            </a:r>
          </a:p>
          <a:p>
            <a:pPr marL="1085850" lvl="2" indent="-171450">
              <a:buFontTx/>
              <a:buChar char="-"/>
            </a:pPr>
            <a:r>
              <a:rPr lang="en-US" baseline="0" dirty="0" smtClean="0"/>
              <a:t>Like Duncan, the participant can choose to pay to receive treatment immediately  - in this case, the opportunity cost is simply the money they’ll give up for the treatment</a:t>
            </a:r>
          </a:p>
          <a:p>
            <a:pPr marL="1085850" lvl="2" indent="-171450">
              <a:buFontTx/>
              <a:buChar char="-"/>
            </a:pPr>
            <a:r>
              <a:rPr lang="en-US" baseline="0" dirty="0" smtClean="0"/>
              <a:t>Or, they can wait a certain amount of time and then receive the treatment for free - in this case, the opportunity cost is the lost earnings they could have made in the time they spent waiting</a:t>
            </a:r>
          </a:p>
          <a:p>
            <a:pPr marL="1085850" lvl="2" indent="-171450">
              <a:buFontTx/>
              <a:buChar char="-"/>
            </a:pPr>
            <a:r>
              <a:rPr lang="en-US" baseline="0" dirty="0" smtClean="0"/>
              <a:t>The costs, in both of these cases, follow a functional form – determined by the researcher</a:t>
            </a:r>
          </a:p>
          <a:p>
            <a:pPr marL="1085850" lvl="2" indent="-171450">
              <a:buFontTx/>
              <a:buChar char="-"/>
            </a:pPr>
            <a:r>
              <a:rPr lang="en-US" baseline="0" dirty="0" smtClean="0"/>
              <a:t>They make this decision by interacting with medication bottles within the virtual scene</a:t>
            </a:r>
          </a:p>
        </p:txBody>
      </p:sp>
      <p:sp>
        <p:nvSpPr>
          <p:cNvPr id="4" name="Slide Number Placeholder 3"/>
          <p:cNvSpPr>
            <a:spLocks noGrp="1"/>
          </p:cNvSpPr>
          <p:nvPr>
            <p:ph type="sldNum" sz="quarter" idx="5"/>
          </p:nvPr>
        </p:nvSpPr>
        <p:spPr/>
        <p:txBody>
          <a:bodyPr/>
          <a:lstStyle/>
          <a:p>
            <a:fld id="{11ADBCF5-21F0-FF46-8118-98AD27DDAAD2}" type="slidenum">
              <a:rPr lang="en-US" smtClean="0"/>
              <a:t>10</a:t>
            </a:fld>
            <a:endParaRPr lang="en-US"/>
          </a:p>
        </p:txBody>
      </p:sp>
    </p:spTree>
    <p:extLst>
      <p:ext uri="{BB962C8B-B14F-4D97-AF65-F5344CB8AC3E}">
        <p14:creationId xmlns:p14="http://schemas.microsoft.com/office/powerpoint/2010/main" val="3742161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Problem with making one simulation is it has a short lifespan, and can only be used for one iteration of the experiment</a:t>
            </a:r>
          </a:p>
          <a:p>
            <a:pPr marL="171450" indent="-171450">
              <a:buFontTx/>
              <a:buChar char="-"/>
            </a:pPr>
            <a:r>
              <a:rPr lang="en-US" dirty="0"/>
              <a:t>Configuration allows for many iterations of the experiment and a longer lifetime</a:t>
            </a:r>
          </a:p>
          <a:p>
            <a:pPr marL="171450" indent="-171450">
              <a:buFontTx/>
              <a:buChar char="-"/>
            </a:pPr>
            <a:r>
              <a:rPr lang="en-US" dirty="0"/>
              <a:t>Allows experiment administrators to design experiments</a:t>
            </a:r>
          </a:p>
          <a:p>
            <a:pPr marL="171450" indent="-171450">
              <a:buFontTx/>
              <a:buChar char="-"/>
            </a:pPr>
            <a:r>
              <a:rPr lang="en-US" dirty="0"/>
              <a:t>Things we can change</a:t>
            </a:r>
          </a:p>
          <a:p>
            <a:pPr marL="628650" lvl="1" indent="-171450">
              <a:buFontTx/>
              <a:buChar char="-"/>
            </a:pPr>
            <a:r>
              <a:rPr lang="en-US" dirty="0"/>
              <a:t>Number of days</a:t>
            </a:r>
          </a:p>
          <a:p>
            <a:pPr marL="628650" lvl="1" indent="-171450">
              <a:buFontTx/>
              <a:buChar char="-"/>
            </a:pPr>
            <a:r>
              <a:rPr lang="en-US" dirty="0"/>
              <a:t>Length of individual days</a:t>
            </a:r>
          </a:p>
          <a:p>
            <a:pPr marL="628650" lvl="1" indent="-171450">
              <a:buFontTx/>
              <a:buChar char="-"/>
            </a:pPr>
            <a:r>
              <a:rPr lang="en-US" dirty="0"/>
              <a:t>When impairments </a:t>
            </a:r>
            <a:r>
              <a:rPr lang="en-US" dirty="0" smtClean="0"/>
              <a:t>occur / what type of impairment / what strength</a:t>
            </a:r>
            <a:endParaRPr lang="en-US" dirty="0"/>
          </a:p>
          <a:p>
            <a:pPr marL="628650" lvl="1" indent="-171450">
              <a:buFontTx/>
              <a:buChar char="-"/>
            </a:pPr>
            <a:r>
              <a:rPr lang="en-US" dirty="0"/>
              <a:t>Variables in cost and wait functions</a:t>
            </a:r>
          </a:p>
        </p:txBody>
      </p:sp>
      <p:sp>
        <p:nvSpPr>
          <p:cNvPr id="4" name="Slide Number Placeholder 3"/>
          <p:cNvSpPr>
            <a:spLocks noGrp="1"/>
          </p:cNvSpPr>
          <p:nvPr>
            <p:ph type="sldNum" sz="quarter" idx="5"/>
          </p:nvPr>
        </p:nvSpPr>
        <p:spPr/>
        <p:txBody>
          <a:bodyPr/>
          <a:lstStyle/>
          <a:p>
            <a:fld id="{11ADBCF5-21F0-FF46-8118-98AD27DDAAD2}" type="slidenum">
              <a:rPr lang="en-US" smtClean="0"/>
              <a:t>11</a:t>
            </a:fld>
            <a:endParaRPr lang="en-US"/>
          </a:p>
        </p:txBody>
      </p:sp>
    </p:spTree>
    <p:extLst>
      <p:ext uri="{BB962C8B-B14F-4D97-AF65-F5344CB8AC3E}">
        <p14:creationId xmlns:p14="http://schemas.microsoft.com/office/powerpoint/2010/main" val="737087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The first thing</a:t>
            </a:r>
            <a:r>
              <a:rPr lang="en-US" baseline="0" dirty="0" smtClean="0"/>
              <a:t> the participant is required to complete is a tutorial period</a:t>
            </a:r>
            <a:endParaRPr lang="en-US" dirty="0" smtClean="0"/>
          </a:p>
          <a:p>
            <a:pPr marL="0" indent="0">
              <a:buFontTx/>
              <a:buNone/>
            </a:pPr>
            <a:r>
              <a:rPr lang="en-US" dirty="0" smtClean="0"/>
              <a:t>	-</a:t>
            </a:r>
            <a:r>
              <a:rPr lang="en-US" baseline="0" dirty="0" smtClean="0"/>
              <a:t> It can be split into two portions: unimpaired and impaired – aimed to familiarize the participant with the task, the environment, and impairments.</a:t>
            </a:r>
          </a:p>
          <a:p>
            <a:pPr marL="0" indent="0">
              <a:buFontTx/>
              <a:buNone/>
            </a:pPr>
            <a:endParaRPr lang="en-US" baseline="0" dirty="0" smtClean="0"/>
          </a:p>
          <a:p>
            <a:pPr marL="0" indent="0">
              <a:buFontTx/>
              <a:buNone/>
            </a:pPr>
            <a:r>
              <a:rPr lang="en-US" baseline="0" dirty="0" smtClean="0"/>
              <a:t>We also wanted to provide measures to accommodate as many participants as possible, even if they’re particularly sensitive to motion sickness, or if they tend to be claustrophobic.</a:t>
            </a:r>
          </a:p>
        </p:txBody>
      </p:sp>
      <p:sp>
        <p:nvSpPr>
          <p:cNvPr id="4" name="Slide Number Placeholder 3"/>
          <p:cNvSpPr>
            <a:spLocks noGrp="1"/>
          </p:cNvSpPr>
          <p:nvPr>
            <p:ph type="sldNum" sz="quarter" idx="5"/>
          </p:nvPr>
        </p:nvSpPr>
        <p:spPr/>
        <p:txBody>
          <a:bodyPr/>
          <a:lstStyle/>
          <a:p>
            <a:fld id="{11ADBCF5-21F0-FF46-8118-98AD27DDAAD2}" type="slidenum">
              <a:rPr lang="en-US" smtClean="0"/>
              <a:t>12</a:t>
            </a:fld>
            <a:endParaRPr lang="en-US"/>
          </a:p>
        </p:txBody>
      </p:sp>
    </p:spTree>
    <p:extLst>
      <p:ext uri="{BB962C8B-B14F-4D97-AF65-F5344CB8AC3E}">
        <p14:creationId xmlns:p14="http://schemas.microsoft.com/office/powerpoint/2010/main" val="3649207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None</a:t>
            </a:r>
            <a:r>
              <a:rPr lang="en-US" baseline="0" dirty="0" smtClean="0"/>
              <a:t> of what we’ve discussed would help Duncan, or </a:t>
            </a:r>
            <a:r>
              <a:rPr lang="en-US" baseline="0" dirty="0" err="1" smtClean="0"/>
              <a:t>McDSL</a:t>
            </a:r>
            <a:r>
              <a:rPr lang="en-US" baseline="0" dirty="0" smtClean="0"/>
              <a:t> at all, if we didn’t collect meaningful data for the lab to analyze</a:t>
            </a:r>
          </a:p>
          <a:p>
            <a:pPr marL="171450" indent="-171450">
              <a:buFontTx/>
              <a:buChar char="-"/>
            </a:pPr>
            <a:r>
              <a:rPr lang="en-US" baseline="0" dirty="0" smtClean="0"/>
              <a:t>There are a lot of metrics that can provide useful insights, notably:</a:t>
            </a:r>
          </a:p>
          <a:p>
            <a:pPr marL="628650" lvl="1" indent="-171450">
              <a:buFontTx/>
              <a:buChar char="-"/>
            </a:pPr>
            <a:r>
              <a:rPr lang="en-US" baseline="0" dirty="0" smtClean="0"/>
              <a:t>Positioning, headset rotation (where they’re looking)</a:t>
            </a:r>
          </a:p>
          <a:p>
            <a:pPr marL="628650" lvl="1" indent="-171450">
              <a:buFontTx/>
              <a:buChar char="-"/>
            </a:pPr>
            <a:r>
              <a:rPr lang="en-US" baseline="0" dirty="0" smtClean="0"/>
              <a:t>Movement speed</a:t>
            </a:r>
          </a:p>
          <a:p>
            <a:pPr marL="628650" lvl="1" indent="-171450">
              <a:buFontTx/>
              <a:buChar char="-"/>
            </a:pPr>
            <a:r>
              <a:rPr lang="en-US" baseline="0" dirty="0" smtClean="0"/>
              <a:t>Amount of balls carried, delivered, spilled</a:t>
            </a:r>
          </a:p>
          <a:p>
            <a:pPr marL="628650" lvl="1" indent="-171450">
              <a:buFontTx/>
              <a:buChar char="-"/>
            </a:pPr>
            <a:r>
              <a:rPr lang="en-US" baseline="0" dirty="0" smtClean="0"/>
              <a:t>Current treatment costs</a:t>
            </a:r>
          </a:p>
        </p:txBody>
      </p:sp>
      <p:sp>
        <p:nvSpPr>
          <p:cNvPr id="4" name="Slide Number Placeholder 3"/>
          <p:cNvSpPr>
            <a:spLocks noGrp="1"/>
          </p:cNvSpPr>
          <p:nvPr>
            <p:ph type="sldNum" sz="quarter" idx="5"/>
          </p:nvPr>
        </p:nvSpPr>
        <p:spPr/>
        <p:txBody>
          <a:bodyPr/>
          <a:lstStyle/>
          <a:p>
            <a:fld id="{11ADBCF5-21F0-FF46-8118-98AD27DDAAD2}" type="slidenum">
              <a:rPr lang="en-US" smtClean="0"/>
              <a:t>13</a:t>
            </a:fld>
            <a:endParaRPr lang="en-US"/>
          </a:p>
        </p:txBody>
      </p:sp>
    </p:spTree>
    <p:extLst>
      <p:ext uri="{BB962C8B-B14F-4D97-AF65-F5344CB8AC3E}">
        <p14:creationId xmlns:p14="http://schemas.microsoft.com/office/powerpoint/2010/main" val="1707064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back to the start of our presentation – and our persistent</a:t>
            </a:r>
            <a:r>
              <a:rPr lang="en-US" baseline="0" dirty="0" smtClean="0"/>
              <a:t> friend Duncan.</a:t>
            </a:r>
          </a:p>
          <a:p>
            <a:endParaRPr lang="en-US" baseline="0" dirty="0" smtClean="0"/>
          </a:p>
          <a:p>
            <a:r>
              <a:rPr lang="en-US" baseline="0" dirty="0" smtClean="0"/>
              <a:t>Duncan isn’t alone: there are many people around the world making these kinds of decisions in a wide variety of contexts</a:t>
            </a:r>
          </a:p>
          <a:p>
            <a:endParaRPr lang="en-US" baseline="0" dirty="0" smtClean="0"/>
          </a:p>
          <a:p>
            <a:r>
              <a:rPr lang="en-US" baseline="0" dirty="0" smtClean="0"/>
              <a:t>- Governing bodies and major healthcare institutions, if they knew how </a:t>
            </a:r>
            <a:r>
              <a:rPr lang="en-US" baseline="0" dirty="0" err="1" smtClean="0"/>
              <a:t>Duncans</a:t>
            </a:r>
            <a:r>
              <a:rPr lang="en-US" baseline="0" dirty="0" smtClean="0"/>
              <a:t> make these kinds of decisions (i.e. do they pay or wait, or nothing!),</a:t>
            </a:r>
          </a:p>
          <a:p>
            <a:pPr marL="0" indent="0">
              <a:buFontTx/>
              <a:buNone/>
            </a:pPr>
            <a:r>
              <a:rPr lang="en-US" baseline="0" dirty="0" smtClean="0"/>
              <a:t>Then designing an efficient healthcare system (i.e. public vs private vs combination, and what combination, at that?) that satisfies the needs of as many</a:t>
            </a:r>
          </a:p>
          <a:p>
            <a:pPr marL="0" indent="0">
              <a:buFontTx/>
              <a:buNone/>
            </a:pPr>
            <a:r>
              <a:rPr lang="en-US" baseline="0" dirty="0" smtClean="0"/>
              <a:t>As possible becomes a much simpler process.</a:t>
            </a:r>
          </a:p>
        </p:txBody>
      </p:sp>
      <p:sp>
        <p:nvSpPr>
          <p:cNvPr id="4" name="Slide Number Placeholder 3"/>
          <p:cNvSpPr>
            <a:spLocks noGrp="1"/>
          </p:cNvSpPr>
          <p:nvPr>
            <p:ph type="sldNum" sz="quarter" idx="5"/>
          </p:nvPr>
        </p:nvSpPr>
        <p:spPr/>
        <p:txBody>
          <a:bodyPr/>
          <a:lstStyle/>
          <a:p>
            <a:fld id="{11ADBCF5-21F0-FF46-8118-98AD27DDAAD2}" type="slidenum">
              <a:rPr lang="en-US" smtClean="0"/>
              <a:t>14</a:t>
            </a:fld>
            <a:endParaRPr lang="en-US"/>
          </a:p>
        </p:txBody>
      </p:sp>
    </p:spTree>
    <p:extLst>
      <p:ext uri="{BB962C8B-B14F-4D97-AF65-F5344CB8AC3E}">
        <p14:creationId xmlns:p14="http://schemas.microsoft.com/office/powerpoint/2010/main" val="3253748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Can generalize health to be more than the health of a person, but the health of a system</a:t>
            </a:r>
          </a:p>
          <a:p>
            <a:pPr marL="171450" indent="-171450">
              <a:buFontTx/>
              <a:buChar char="-"/>
            </a:pPr>
            <a:r>
              <a:rPr lang="en-US" dirty="0" smtClean="0"/>
              <a:t>Can apply the same theory to those systems, such as traffic</a:t>
            </a:r>
          </a:p>
          <a:p>
            <a:endParaRPr lang="en-US" baseline="0" dirty="0" smtClean="0"/>
          </a:p>
        </p:txBody>
      </p:sp>
      <p:sp>
        <p:nvSpPr>
          <p:cNvPr id="4" name="Slide Number Placeholder 3"/>
          <p:cNvSpPr>
            <a:spLocks noGrp="1"/>
          </p:cNvSpPr>
          <p:nvPr>
            <p:ph type="sldNum" sz="quarter" idx="5"/>
          </p:nvPr>
        </p:nvSpPr>
        <p:spPr/>
        <p:txBody>
          <a:bodyPr/>
          <a:lstStyle/>
          <a:p>
            <a:fld id="{11ADBCF5-21F0-FF46-8118-98AD27DDAAD2}" type="slidenum">
              <a:rPr lang="en-US" smtClean="0"/>
              <a:t>15</a:t>
            </a:fld>
            <a:endParaRPr lang="en-US"/>
          </a:p>
        </p:txBody>
      </p:sp>
    </p:spTree>
    <p:extLst>
      <p:ext uri="{BB962C8B-B14F-4D97-AF65-F5344CB8AC3E}">
        <p14:creationId xmlns:p14="http://schemas.microsoft.com/office/powerpoint/2010/main" val="3313643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11ADBCF5-21F0-FF46-8118-98AD27DDAAD2}" type="slidenum">
              <a:rPr lang="en-US" smtClean="0"/>
              <a:t>16</a:t>
            </a:fld>
            <a:endParaRPr lang="en-US"/>
          </a:p>
        </p:txBody>
      </p:sp>
    </p:spTree>
    <p:extLst>
      <p:ext uri="{BB962C8B-B14F-4D97-AF65-F5344CB8AC3E}">
        <p14:creationId xmlns:p14="http://schemas.microsoft.com/office/powerpoint/2010/main" val="267032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Duncan</a:t>
            </a:r>
            <a:r>
              <a:rPr lang="en-US" baseline="0" dirty="0"/>
              <a:t> is a middle-aged construction worker in rural Ontario, who is in dire need of a hip replacement. He has a family to support, and he’s struggling to get through each day on the job. His pain is having a direct impact on his ability to earn a living, and he’s decided that it’s time to get the surgery he needs.</a:t>
            </a:r>
          </a:p>
          <a:p>
            <a:endParaRPr lang="en-US" dirty="0"/>
          </a:p>
          <a:p>
            <a:r>
              <a:rPr lang="en-US" dirty="0"/>
              <a:t>In</a:t>
            </a:r>
            <a:r>
              <a:rPr lang="en-US" baseline="0" dirty="0"/>
              <a:t> rural Ontario, it’s possible he could be waiting as long as 8 months to receive surgery; but, at least he wouldn’t have to pay for it out of pocket.</a:t>
            </a:r>
          </a:p>
          <a:p>
            <a:r>
              <a:rPr lang="en-US" baseline="0" dirty="0"/>
              <a:t>Another option on the table is to drive down to the states and pay a sizeable amount of cash in order to receive the surgery almost right away.  </a:t>
            </a:r>
          </a:p>
          <a:p>
            <a:endParaRPr lang="en-US" baseline="0" dirty="0"/>
          </a:p>
          <a:p>
            <a:r>
              <a:rPr lang="en-US" baseline="0" dirty="0"/>
              <a:t>How would Duncan arrive at his final decision? It effectively comes down to a simple question, but one that’s quite difficult to answer: what dollar figure is Duncan’s health worth</a:t>
            </a:r>
            <a:r>
              <a:rPr lang="en-US" baseline="0" dirty="0" smtClean="0"/>
              <a:t>?</a:t>
            </a:r>
          </a:p>
          <a:p>
            <a:endParaRPr lang="en-US" baseline="0" dirty="0" smtClean="0"/>
          </a:p>
          <a:p>
            <a:r>
              <a:rPr lang="en-US" baseline="0" dirty="0" smtClean="0"/>
              <a:t>When he makes his decision – what does that mean?</a:t>
            </a:r>
            <a:endParaRPr lang="en-US" dirty="0"/>
          </a:p>
        </p:txBody>
      </p:sp>
      <p:sp>
        <p:nvSpPr>
          <p:cNvPr id="4" name="Slide Number Placeholder 3"/>
          <p:cNvSpPr>
            <a:spLocks noGrp="1"/>
          </p:cNvSpPr>
          <p:nvPr>
            <p:ph type="sldNum" sz="quarter" idx="10"/>
          </p:nvPr>
        </p:nvSpPr>
        <p:spPr/>
        <p:txBody>
          <a:bodyPr/>
          <a:lstStyle/>
          <a:p>
            <a:fld id="{11ADBCF5-21F0-FF46-8118-98AD27DDAAD2}" type="slidenum">
              <a:rPr lang="en-US" smtClean="0"/>
              <a:t>2</a:t>
            </a:fld>
            <a:endParaRPr lang="en-US"/>
          </a:p>
        </p:txBody>
      </p:sp>
    </p:spTree>
    <p:extLst>
      <p:ext uri="{BB962C8B-B14F-4D97-AF65-F5344CB8AC3E}">
        <p14:creationId xmlns:p14="http://schemas.microsoft.com/office/powerpoint/2010/main" val="3341609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brings us</a:t>
            </a:r>
            <a:r>
              <a:rPr lang="en-US" baseline="0" dirty="0" smtClean="0"/>
              <a:t> to the work of the </a:t>
            </a:r>
            <a:r>
              <a:rPr lang="en-US" baseline="0" dirty="0" err="1" smtClean="0"/>
              <a:t>McDSL</a:t>
            </a:r>
            <a:r>
              <a:rPr lang="en-US" baseline="0" dirty="0" smtClean="0"/>
              <a:t>, </a:t>
            </a:r>
          </a:p>
          <a:p>
            <a:endParaRPr lang="en-US" baseline="0" dirty="0" smtClean="0"/>
          </a:p>
          <a:p>
            <a:r>
              <a:rPr lang="en-US" dirty="0" smtClean="0"/>
              <a:t>Their theory:</a:t>
            </a:r>
          </a:p>
          <a:p>
            <a:r>
              <a:rPr lang="en-US" dirty="0" smtClean="0"/>
              <a:t>- His decision</a:t>
            </a:r>
            <a:r>
              <a:rPr lang="en-US" baseline="0" dirty="0" smtClean="0"/>
              <a:t> tells us how much he values his health</a:t>
            </a:r>
            <a:endParaRPr lang="en-US" dirty="0" smtClean="0"/>
          </a:p>
          <a:p>
            <a:r>
              <a:rPr lang="en-US" dirty="0" smtClean="0"/>
              <a:t>- We can use this information to address issues of funding and financing in health care.</a:t>
            </a:r>
          </a:p>
          <a:p>
            <a:endParaRPr lang="en-US" dirty="0" smtClean="0"/>
          </a:p>
          <a:p>
            <a:r>
              <a:rPr lang="en-US" dirty="0" smtClean="0"/>
              <a:t>But how do we get this information?</a:t>
            </a:r>
            <a:r>
              <a:rPr lang="en-US" baseline="0" dirty="0" smtClean="0"/>
              <a:t> That’s where we come in.</a:t>
            </a:r>
            <a:endParaRPr lang="en-US" dirty="0" smtClean="0"/>
          </a:p>
          <a:p>
            <a:r>
              <a:rPr lang="en-US" dirty="0" smtClean="0"/>
              <a:t>- doing </a:t>
            </a:r>
            <a:r>
              <a:rPr lang="en-US" dirty="0"/>
              <a:t>controlled experiments can bring us closer to </a:t>
            </a:r>
            <a:r>
              <a:rPr lang="en-US" dirty="0" smtClean="0"/>
              <a:t>understanding Duncan’s decision</a:t>
            </a:r>
            <a:endParaRPr lang="en-US" dirty="0"/>
          </a:p>
          <a:p>
            <a:pPr marL="0" indent="0">
              <a:buFontTx/>
              <a:buNone/>
            </a:pPr>
            <a:endParaRPr lang="en-US" dirty="0"/>
          </a:p>
          <a:p>
            <a:pPr marL="0" indent="0">
              <a:buFontTx/>
              <a:buNone/>
            </a:pPr>
            <a:r>
              <a:rPr lang="en-US" dirty="0" smtClean="0"/>
              <a:t>NEED</a:t>
            </a:r>
            <a:r>
              <a:rPr lang="en-US" baseline="0" dirty="0" smtClean="0"/>
              <a:t> DUNCAN THUMBS UP</a:t>
            </a:r>
            <a:endParaRPr lang="en-US" dirty="0"/>
          </a:p>
        </p:txBody>
      </p:sp>
      <p:sp>
        <p:nvSpPr>
          <p:cNvPr id="4" name="Slide Number Placeholder 3"/>
          <p:cNvSpPr>
            <a:spLocks noGrp="1"/>
          </p:cNvSpPr>
          <p:nvPr>
            <p:ph type="sldNum" sz="quarter" idx="5"/>
          </p:nvPr>
        </p:nvSpPr>
        <p:spPr/>
        <p:txBody>
          <a:bodyPr/>
          <a:lstStyle/>
          <a:p>
            <a:fld id="{11ADBCF5-21F0-FF46-8118-98AD27DDAAD2}" type="slidenum">
              <a:rPr lang="en-US" smtClean="0"/>
              <a:t>3</a:t>
            </a:fld>
            <a:endParaRPr lang="en-US"/>
          </a:p>
        </p:txBody>
      </p:sp>
    </p:spTree>
    <p:extLst>
      <p:ext uri="{BB962C8B-B14F-4D97-AF65-F5344CB8AC3E}">
        <p14:creationId xmlns:p14="http://schemas.microsoft.com/office/powerpoint/2010/main" val="736833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Let’s  start with  a bit of historical</a:t>
            </a:r>
            <a:r>
              <a:rPr lang="en-US" baseline="0" dirty="0" smtClean="0"/>
              <a:t> context behind these controlled experiments:</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They revolve around the completion of an ‘Effort</a:t>
            </a:r>
            <a:r>
              <a:rPr lang="en-US" baseline="0" dirty="0" smtClean="0"/>
              <a:t> Based Task’</a:t>
            </a:r>
            <a:r>
              <a:rPr lang="en-US" dirty="0" smtClean="0"/>
              <a:t> : Repetitive task that requires little learning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The gold-standard ‘Effort-Based Task’ experiment involves stuffing envelopes</a:t>
            </a:r>
            <a:r>
              <a:rPr lang="en-US" baseline="0" dirty="0" smtClean="0"/>
              <a:t> with letters. For every stuffed envelope, the participant would be given some reward in form of payment.</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The next step is to introduce some kind of hindrance to their ability to complete the task. We call this ‘an impairment’.</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Within the context of envelope stuffing, a simple impairment would be to force the participant to wear a pair of gloves.</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As a result, they lose some amount of dexterity (that can be seen as a component of their overall health), which makes completing the task, and subsequently making money, more difficult.</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After a period of stuffing envelopes both with and without gloves, they’re asked a simple question: how much would you pay in order to remove the gloves again?</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The participant has a few reasons they’d consider paying: 1) the frustration that stems from loss of dexterity 2) lost revenue from slower task completion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The</a:t>
            </a:r>
            <a:r>
              <a:rPr lang="en-US" baseline="0" dirty="0" smtClean="0"/>
              <a:t> amount they are willing to pay gives us a bit of insight into how much they value their dexterity. But, it’s not clear-cut: it’s much more complex.</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1ADBCF5-21F0-FF46-8118-98AD27DDAAD2}" type="slidenum">
              <a:rPr lang="en-US" smtClean="0"/>
              <a:t>4</a:t>
            </a:fld>
            <a:endParaRPr lang="en-US"/>
          </a:p>
        </p:txBody>
      </p:sp>
    </p:spTree>
    <p:extLst>
      <p:ext uri="{BB962C8B-B14F-4D97-AF65-F5344CB8AC3E}">
        <p14:creationId xmlns:p14="http://schemas.microsoft.com/office/powerpoint/2010/main" val="2679992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The </a:t>
            </a:r>
            <a:r>
              <a:rPr lang="en-US" baseline="0" dirty="0" err="1" smtClean="0"/>
              <a:t>McDSL</a:t>
            </a:r>
            <a:r>
              <a:rPr lang="en-US" baseline="0" dirty="0" smtClean="0"/>
              <a:t> wanted to modernize their experimental methods:</a:t>
            </a:r>
          </a:p>
          <a:p>
            <a:pPr marL="171450" indent="-171450">
              <a:buFontTx/>
              <a:buChar char="-"/>
            </a:pPr>
            <a:r>
              <a:rPr lang="en-US" baseline="0" dirty="0" smtClean="0"/>
              <a:t>One way of doing this was to move to a virtual simulation </a:t>
            </a:r>
          </a:p>
          <a:p>
            <a:pPr marL="171450" indent="-171450">
              <a:buFontTx/>
              <a:buChar char="-"/>
            </a:pPr>
            <a:r>
              <a:rPr lang="en-US" baseline="0" dirty="0" smtClean="0"/>
              <a:t>This allows for very controlled experiments and accurate data collection</a:t>
            </a:r>
          </a:p>
          <a:p>
            <a:pPr marL="171450" indent="-171450">
              <a:buFontTx/>
              <a:buChar char="-"/>
            </a:pPr>
            <a:endParaRPr lang="en-US" baseline="0" dirty="0" smtClean="0"/>
          </a:p>
          <a:p>
            <a:pPr marL="0" indent="0">
              <a:buFontTx/>
              <a:buNone/>
            </a:pPr>
            <a:r>
              <a:rPr lang="en-US" baseline="0" dirty="0" smtClean="0"/>
              <a:t>In the past year, they developed what they call the ‘Crate Game’, which is a simple computer application that uses a controller.</a:t>
            </a:r>
          </a:p>
          <a:p>
            <a:pPr marL="171450" indent="-171450">
              <a:buFontTx/>
              <a:buChar char="-"/>
            </a:pPr>
            <a:r>
              <a:rPr lang="en-US" baseline="0" dirty="0" smtClean="0"/>
              <a:t>The effort task in this experiment is to move crates from one side of the environment to the other; they’re payed for every crate</a:t>
            </a:r>
          </a:p>
          <a:p>
            <a:pPr marL="171450" indent="-171450">
              <a:buFontTx/>
              <a:buChar char="-"/>
            </a:pPr>
            <a:r>
              <a:rPr lang="en-US" baseline="0" dirty="0" smtClean="0"/>
              <a:t>Similar to the traditional stuffing envelopes experiment, at some point, they’re faced with an impairment. In this case, the component</a:t>
            </a:r>
          </a:p>
          <a:p>
            <a:pPr marL="0" indent="0">
              <a:buFontTx/>
              <a:buNone/>
            </a:pPr>
            <a:r>
              <a:rPr lang="en-US" baseline="0" dirty="0" smtClean="0"/>
              <a:t>Of health that’s targeted is mobility. The participant’s maximum moving speed within the virtual world is reduced by some amount. Subsequently,</a:t>
            </a:r>
          </a:p>
          <a:p>
            <a:pPr marL="0" indent="0">
              <a:buFontTx/>
              <a:buNone/>
            </a:pPr>
            <a:r>
              <a:rPr lang="en-US" baseline="0" dirty="0" smtClean="0"/>
              <a:t>They’ll take a greater amount of time to deliver each crate and earn less income. They have the option to pay to alleviate this impairment.</a:t>
            </a:r>
          </a:p>
          <a:p>
            <a:pPr marL="0" indent="0">
              <a:buFontTx/>
              <a:buNone/>
            </a:pPr>
            <a:endParaRPr lang="en-US" baseline="0" dirty="0" smtClean="0"/>
          </a:p>
          <a:p>
            <a:pPr marL="0" indent="0">
              <a:buFontTx/>
              <a:buNone/>
            </a:pPr>
            <a:r>
              <a:rPr lang="en-US" baseline="0" dirty="0" smtClean="0"/>
              <a:t>After running experimental trials, a few issues became apparent:</a:t>
            </a:r>
          </a:p>
          <a:p>
            <a:pPr marL="171450" indent="-171450">
              <a:buFontTx/>
              <a:buChar char="-"/>
            </a:pPr>
            <a:r>
              <a:rPr lang="en-US" baseline="0" dirty="0" smtClean="0"/>
              <a:t>It’s very difficult for the participant to internalize the impairment in this virtual world: that is, they’re not likely too feel as though THEY as a person are impaired, instead</a:t>
            </a:r>
          </a:p>
          <a:p>
            <a:pPr marL="0" indent="0">
              <a:buFontTx/>
              <a:buNone/>
            </a:pPr>
            <a:r>
              <a:rPr lang="en-US" baseline="0" dirty="0" smtClean="0"/>
              <a:t>It feels like they’re just playing a video game.</a:t>
            </a:r>
          </a:p>
          <a:p>
            <a:pPr marL="171450" indent="-171450">
              <a:buFontTx/>
              <a:buChar char="-"/>
            </a:pPr>
            <a:r>
              <a:rPr lang="en-US" baseline="0" dirty="0" smtClean="0"/>
              <a:t>Complex interaction mechanisms and lack of instructions made it difficult to understand the environment / task at hand</a:t>
            </a:r>
          </a:p>
          <a:p>
            <a:pPr marL="171450" indent="-171450">
              <a:buFontTx/>
              <a:buChar cha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1" dirty="0" smtClean="0"/>
              <a:t>Our</a:t>
            </a:r>
            <a:r>
              <a:rPr lang="en-US" b="1" baseline="0" dirty="0" smtClean="0"/>
              <a:t> goal this year was to tackle these issues, and provide an application that can provide useful insights / meaningful data for years to come</a:t>
            </a:r>
            <a:endParaRPr lang="en-US" b="1" dirty="0" smtClean="0"/>
          </a:p>
          <a:p>
            <a:pPr marL="171450" indent="-171450">
              <a:buFontTx/>
              <a:buChar char="-"/>
            </a:pPr>
            <a:endParaRPr lang="en-US" baseline="0" dirty="0" smtClean="0"/>
          </a:p>
        </p:txBody>
      </p:sp>
      <p:sp>
        <p:nvSpPr>
          <p:cNvPr id="4" name="Slide Number Placeholder 3"/>
          <p:cNvSpPr>
            <a:spLocks noGrp="1"/>
          </p:cNvSpPr>
          <p:nvPr>
            <p:ph type="sldNum" sz="quarter" idx="5"/>
          </p:nvPr>
        </p:nvSpPr>
        <p:spPr/>
        <p:txBody>
          <a:bodyPr/>
          <a:lstStyle/>
          <a:p>
            <a:fld id="{11ADBCF5-21F0-FF46-8118-98AD27DDAAD2}" type="slidenum">
              <a:rPr lang="en-US" smtClean="0"/>
              <a:t>5</a:t>
            </a:fld>
            <a:endParaRPr lang="en-US"/>
          </a:p>
        </p:txBody>
      </p:sp>
    </p:spTree>
    <p:extLst>
      <p:ext uri="{BB962C8B-B14F-4D97-AF65-F5344CB8AC3E}">
        <p14:creationId xmlns:p14="http://schemas.microsoft.com/office/powerpoint/2010/main" val="208529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a:t>
            </a:r>
            <a:r>
              <a:rPr lang="en-US" baseline="0" dirty="0"/>
              <a:t>contribution to the project aimed to bring the participant into a much more immersive environment by using virtual reality. Using the lab’s HTC Vive equipment in conjunction with the Unity game engine and </a:t>
            </a:r>
            <a:r>
              <a:rPr lang="en-US" baseline="0" dirty="0" err="1"/>
              <a:t>SteamVR</a:t>
            </a:r>
            <a:r>
              <a:rPr lang="en-US" baseline="0" dirty="0"/>
              <a:t>, we were able to design a fully interactive and highly configurable application that the lab will be able to use for years to come to carry out their research experiments.</a:t>
            </a:r>
          </a:p>
          <a:p>
            <a:endParaRPr lang="en-US" baseline="0" dirty="0"/>
          </a:p>
          <a:p>
            <a:r>
              <a:rPr lang="en-US" baseline="0" dirty="0"/>
              <a:t>Using </a:t>
            </a:r>
            <a:r>
              <a:rPr lang="en-US" baseline="0" dirty="0" err="1"/>
              <a:t>SteamVR</a:t>
            </a:r>
            <a:r>
              <a:rPr lang="en-US" baseline="0" dirty="0"/>
              <a:t>, we track the participant’s headset and controller positions in the physical world, and translate those into the virtual world. Rather than using the commonplace teleport mechanism to move throughout the virtual world, we actually make the participant walk </a:t>
            </a:r>
            <a:r>
              <a:rPr lang="mr-IN" baseline="0" dirty="0"/>
              <a:t>–</a:t>
            </a:r>
            <a:r>
              <a:rPr lang="en-US" baseline="0" dirty="0"/>
              <a:t> the scene is measured to be almost identical to the physical room in the </a:t>
            </a:r>
            <a:r>
              <a:rPr lang="en-US" baseline="0" dirty="0" err="1"/>
              <a:t>McDSL</a:t>
            </a:r>
            <a:r>
              <a:rPr lang="en-US" baseline="0" dirty="0"/>
              <a:t>, with a slight buffer zone so that nobody runs into or touches the walls during the experiment.</a:t>
            </a:r>
          </a:p>
          <a:p>
            <a:endParaRPr lang="en-US" baseline="0" dirty="0"/>
          </a:p>
          <a:p>
            <a:r>
              <a:rPr lang="en-US" baseline="0" dirty="0"/>
              <a:t>*tour of the environment</a:t>
            </a:r>
          </a:p>
        </p:txBody>
      </p:sp>
      <p:sp>
        <p:nvSpPr>
          <p:cNvPr id="4" name="Slide Number Placeholder 3"/>
          <p:cNvSpPr>
            <a:spLocks noGrp="1"/>
          </p:cNvSpPr>
          <p:nvPr>
            <p:ph type="sldNum" sz="quarter" idx="10"/>
          </p:nvPr>
        </p:nvSpPr>
        <p:spPr/>
        <p:txBody>
          <a:bodyPr/>
          <a:lstStyle/>
          <a:p>
            <a:fld id="{11ADBCF5-21F0-FF46-8118-98AD27DDAAD2}" type="slidenum">
              <a:rPr lang="en-US" smtClean="0"/>
              <a:t>6</a:t>
            </a:fld>
            <a:endParaRPr lang="en-US"/>
          </a:p>
        </p:txBody>
      </p:sp>
    </p:spTree>
    <p:extLst>
      <p:ext uri="{BB962C8B-B14F-4D97-AF65-F5344CB8AC3E}">
        <p14:creationId xmlns:p14="http://schemas.microsoft.com/office/powerpoint/2010/main" val="312090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effort-based task implemented in our application is simple: use a container</a:t>
            </a:r>
            <a:r>
              <a:rPr lang="en-US" baseline="0" dirty="0"/>
              <a:t> to transport bouncy balls from one side of the room to the other. On one side of the room, there is an outlet pipe that dispenses balls into the participant’s bucket; on the other side, there’s a tub that they are instructed to pour the balls into.</a:t>
            </a:r>
          </a:p>
          <a:p>
            <a:endParaRPr lang="en-US" baseline="0" dirty="0"/>
          </a:p>
          <a:p>
            <a:r>
              <a:rPr lang="en-US" baseline="0" dirty="0"/>
              <a:t>The participant is payed some dollar amount for every ball they successfully deliver. </a:t>
            </a:r>
            <a:r>
              <a:rPr lang="en-US" b="1" baseline="0" dirty="0" smtClean="0"/>
              <a:t>The effort component of this task</a:t>
            </a:r>
            <a:r>
              <a:rPr lang="en-US" baseline="0" dirty="0" smtClean="0"/>
              <a:t> </a:t>
            </a:r>
            <a:r>
              <a:rPr lang="en-US" baseline="0" dirty="0"/>
              <a:t>is defined by both how fast they’re able to carry out this task; that is, balls delivered per unit time, and also their spill ratio, which is essentially how careful they are being. In short, a participant with high skill exerting great effort will have a low spill ratio, and a high delivery rate.</a:t>
            </a:r>
            <a:endParaRPr lang="en-US" dirty="0"/>
          </a:p>
        </p:txBody>
      </p:sp>
      <p:sp>
        <p:nvSpPr>
          <p:cNvPr id="4" name="Slide Number Placeholder 3"/>
          <p:cNvSpPr>
            <a:spLocks noGrp="1"/>
          </p:cNvSpPr>
          <p:nvPr>
            <p:ph type="sldNum" sz="quarter" idx="10"/>
          </p:nvPr>
        </p:nvSpPr>
        <p:spPr/>
        <p:txBody>
          <a:bodyPr/>
          <a:lstStyle/>
          <a:p>
            <a:fld id="{11ADBCF5-21F0-FF46-8118-98AD27DDAAD2}" type="slidenum">
              <a:rPr lang="en-US" smtClean="0"/>
              <a:t>7</a:t>
            </a:fld>
            <a:endParaRPr lang="en-US"/>
          </a:p>
        </p:txBody>
      </p:sp>
    </p:spTree>
    <p:extLst>
      <p:ext uri="{BB962C8B-B14F-4D97-AF65-F5344CB8AC3E}">
        <p14:creationId xmlns:p14="http://schemas.microsoft.com/office/powerpoint/2010/main" val="1019194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The</a:t>
            </a:r>
            <a:r>
              <a:rPr lang="en-US" baseline="0" dirty="0" smtClean="0"/>
              <a:t> main impairment that we implemented was aimed to simulate one of the effects of Parkinson’s disease:</a:t>
            </a:r>
          </a:p>
          <a:p>
            <a:pPr marL="171450" indent="-171450">
              <a:buFontTx/>
              <a:buChar char="-"/>
            </a:pPr>
            <a:r>
              <a:rPr lang="en-US" baseline="0" dirty="0" smtClean="0"/>
              <a:t>The virtual hands will start shaking, which makes spilling a much more likely outcome</a:t>
            </a:r>
          </a:p>
          <a:p>
            <a:pPr marL="171450" indent="-171450">
              <a:buFontTx/>
              <a:buChar char="-"/>
            </a:pPr>
            <a:r>
              <a:rPr lang="en-US" baseline="0" dirty="0" smtClean="0"/>
              <a:t>This impairment tackles the dexterity component of their health: in their mind, they’re perfectly capable of completing the task, but physically, they’re simply not able to (or at least to full extent)</a:t>
            </a:r>
          </a:p>
          <a:p>
            <a:pPr marL="628650" lvl="1" indent="-171450">
              <a:buFontTx/>
              <a:buChar char="-"/>
            </a:pPr>
            <a:r>
              <a:rPr lang="en-US" baseline="0" dirty="0" smtClean="0"/>
              <a:t>Similar to real life!</a:t>
            </a:r>
          </a:p>
          <a:p>
            <a:pPr marL="171450" indent="-171450">
              <a:buFontTx/>
              <a:buChar char="-"/>
            </a:pPr>
            <a:r>
              <a:rPr lang="en-US" baseline="0" dirty="0" smtClean="0"/>
              <a:t>The participant’s controllers provide haptic feedback to help them </a:t>
            </a:r>
            <a:r>
              <a:rPr lang="en-US" b="1" baseline="0" dirty="0" smtClean="0"/>
              <a:t>internalize</a:t>
            </a:r>
            <a:r>
              <a:rPr lang="en-US" baseline="0" dirty="0" smtClean="0"/>
              <a:t> the impairment</a:t>
            </a:r>
          </a:p>
          <a:p>
            <a:pPr marL="628650" lvl="1" indent="-171450">
              <a:buFontTx/>
              <a:buChar char="-"/>
            </a:pPr>
            <a:r>
              <a:rPr lang="en-US" baseline="0" dirty="0" smtClean="0"/>
              <a:t>We really tried to make the participant feel as though they’re suffering an impairment</a:t>
            </a:r>
          </a:p>
          <a:p>
            <a:pPr marL="171450" lvl="0" indent="-171450">
              <a:buFontTx/>
              <a:buChar char="-"/>
            </a:pPr>
            <a:r>
              <a:rPr lang="en-US" baseline="0" dirty="0" smtClean="0"/>
              <a:t>The intensity of the impairment is up to the researcher, the higher they set the intensity, the more difficult completing the effort task will be</a:t>
            </a:r>
          </a:p>
        </p:txBody>
      </p:sp>
      <p:sp>
        <p:nvSpPr>
          <p:cNvPr id="4" name="Slide Number Placeholder 3"/>
          <p:cNvSpPr>
            <a:spLocks noGrp="1"/>
          </p:cNvSpPr>
          <p:nvPr>
            <p:ph type="sldNum" sz="quarter" idx="5"/>
          </p:nvPr>
        </p:nvSpPr>
        <p:spPr/>
        <p:txBody>
          <a:bodyPr/>
          <a:lstStyle/>
          <a:p>
            <a:fld id="{11ADBCF5-21F0-FF46-8118-98AD27DDAAD2}" type="slidenum">
              <a:rPr lang="en-US" smtClean="0"/>
              <a:t>8</a:t>
            </a:fld>
            <a:endParaRPr lang="en-US"/>
          </a:p>
        </p:txBody>
      </p:sp>
    </p:spTree>
    <p:extLst>
      <p:ext uri="{BB962C8B-B14F-4D97-AF65-F5344CB8AC3E}">
        <p14:creationId xmlns:p14="http://schemas.microsoft.com/office/powerpoint/2010/main" val="3335466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Another component</a:t>
            </a:r>
            <a:r>
              <a:rPr lang="en-US" baseline="0" dirty="0" smtClean="0"/>
              <a:t> of health we chose to target was vision</a:t>
            </a:r>
          </a:p>
          <a:p>
            <a:pPr marL="0" indent="0">
              <a:buFontTx/>
              <a:buNone/>
            </a:pPr>
            <a:r>
              <a:rPr lang="en-US" baseline="0" dirty="0" smtClean="0"/>
              <a:t>	- In this case, a fog is introduced within the virtual environment</a:t>
            </a:r>
          </a:p>
          <a:p>
            <a:pPr marL="0" indent="0">
              <a:buFontTx/>
              <a:buNone/>
            </a:pPr>
            <a:r>
              <a:rPr lang="en-US" baseline="0" dirty="0" smtClean="0"/>
              <a:t>	- This impairment emphasizes the need to be precise: it’s not nearly as easy to see where the sink is, etc.</a:t>
            </a:r>
          </a:p>
          <a:p>
            <a:pPr marL="0" indent="0">
              <a:buFontTx/>
              <a:buNone/>
            </a:pPr>
            <a:r>
              <a:rPr lang="en-US" baseline="0" dirty="0" smtClean="0"/>
              <a:t>	- It’s also extremely frustrating!</a:t>
            </a:r>
          </a:p>
          <a:p>
            <a:pPr marL="0" indent="0">
              <a:buFontTx/>
              <a:buNone/>
            </a:pPr>
            <a:r>
              <a:rPr lang="en-US" baseline="0" dirty="0" smtClean="0"/>
              <a:t>	- Even if the participant is able to complete the task relatively well while impaired, they’ll be very frustrated / annoyed</a:t>
            </a:r>
            <a:endParaRPr lang="en-US" dirty="0"/>
          </a:p>
        </p:txBody>
      </p:sp>
      <p:sp>
        <p:nvSpPr>
          <p:cNvPr id="4" name="Slide Number Placeholder 3"/>
          <p:cNvSpPr>
            <a:spLocks noGrp="1"/>
          </p:cNvSpPr>
          <p:nvPr>
            <p:ph type="sldNum" sz="quarter" idx="5"/>
          </p:nvPr>
        </p:nvSpPr>
        <p:spPr/>
        <p:txBody>
          <a:bodyPr/>
          <a:lstStyle/>
          <a:p>
            <a:fld id="{11ADBCF5-21F0-FF46-8118-98AD27DDAAD2}" type="slidenum">
              <a:rPr lang="en-US" smtClean="0"/>
              <a:t>9</a:t>
            </a:fld>
            <a:endParaRPr lang="en-US"/>
          </a:p>
        </p:txBody>
      </p:sp>
    </p:spTree>
    <p:extLst>
      <p:ext uri="{BB962C8B-B14F-4D97-AF65-F5344CB8AC3E}">
        <p14:creationId xmlns:p14="http://schemas.microsoft.com/office/powerpoint/2010/main" val="2358749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4/14/2019</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4/14/2019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4/14/2019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dirty="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4/14/2019</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4/14/2019</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4/14/2019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4/14/2019</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2869" y="4613430"/>
            <a:ext cx="4276331" cy="1230120"/>
          </a:xfrm>
        </p:spPr>
        <p:txBody>
          <a:bodyPr>
            <a:normAutofit fontScale="90000"/>
          </a:bodyPr>
          <a:lstStyle/>
          <a:p>
            <a:r>
              <a:rPr lang="en-US" dirty="0"/>
              <a:t>Application of Virtual Reality in Experimental Economics</a:t>
            </a:r>
          </a:p>
        </p:txBody>
      </p:sp>
      <p:sp>
        <p:nvSpPr>
          <p:cNvPr id="3" name="Subtitle 2"/>
          <p:cNvSpPr>
            <a:spLocks noGrp="1"/>
          </p:cNvSpPr>
          <p:nvPr>
            <p:ph type="subTitle" idx="1"/>
          </p:nvPr>
        </p:nvSpPr>
        <p:spPr>
          <a:xfrm>
            <a:off x="4575824" y="5977968"/>
            <a:ext cx="4179039" cy="595615"/>
          </a:xfrm>
        </p:spPr>
        <p:txBody>
          <a:bodyPr>
            <a:normAutofit lnSpcReduction="10000"/>
          </a:bodyPr>
          <a:lstStyle/>
          <a:p>
            <a:r>
              <a:rPr lang="en-US" sz="1000" dirty="0" err="1"/>
              <a:t>Aaska</a:t>
            </a:r>
            <a:r>
              <a:rPr lang="en-US" sz="1000" dirty="0"/>
              <a:t> Shah, Kerala Brendon, Nolan Slade, </a:t>
            </a:r>
            <a:r>
              <a:rPr lang="en-US" sz="1000" dirty="0" err="1"/>
              <a:t>Vyome</a:t>
            </a:r>
            <a:r>
              <a:rPr lang="en-US" sz="1000" dirty="0"/>
              <a:t> Kishore</a:t>
            </a:r>
          </a:p>
          <a:p>
            <a:endParaRPr lang="en-US" sz="1000" dirty="0"/>
          </a:p>
          <a:p>
            <a:r>
              <a:rPr lang="en-US" sz="1000" dirty="0"/>
              <a:t>Supervised by </a:t>
            </a:r>
            <a:r>
              <a:rPr lang="en-US" sz="1000" dirty="0" err="1"/>
              <a:t>Dr</a:t>
            </a:r>
            <a:r>
              <a:rPr lang="en-US" sz="1000" dirty="0"/>
              <a:t> Stephanie Thomas &amp; </a:t>
            </a:r>
            <a:r>
              <a:rPr lang="en-US" sz="1000" dirty="0" err="1"/>
              <a:t>Dr</a:t>
            </a:r>
            <a:r>
              <a:rPr lang="en-US" sz="1000" dirty="0"/>
              <a:t> Jacques </a:t>
            </a:r>
            <a:r>
              <a:rPr lang="en-US" sz="1000" dirty="0" err="1"/>
              <a:t>Carette</a:t>
            </a:r>
            <a:endParaRPr lang="en-US" sz="1000" dirty="0"/>
          </a:p>
        </p:txBody>
      </p:sp>
    </p:spTree>
    <p:extLst>
      <p:ext uri="{BB962C8B-B14F-4D97-AF65-F5344CB8AC3E}">
        <p14:creationId xmlns:p14="http://schemas.microsoft.com/office/powerpoint/2010/main" val="1957262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F4A8-9513-415F-B26D-C542DC5C0E80}"/>
              </a:ext>
            </a:extLst>
          </p:cNvPr>
          <p:cNvSpPr>
            <a:spLocks noGrp="1"/>
          </p:cNvSpPr>
          <p:nvPr>
            <p:ph type="title"/>
          </p:nvPr>
        </p:nvSpPr>
        <p:spPr/>
        <p:txBody>
          <a:bodyPr/>
          <a:lstStyle/>
          <a:p>
            <a:r>
              <a:rPr lang="en-US" dirty="0"/>
              <a:t>Treatment</a:t>
            </a:r>
          </a:p>
        </p:txBody>
      </p:sp>
      <p:sp>
        <p:nvSpPr>
          <p:cNvPr id="3" name="Content Placeholder 2">
            <a:extLst>
              <a:ext uri="{FF2B5EF4-FFF2-40B4-BE49-F238E27FC236}">
                <a16:creationId xmlns:a16="http://schemas.microsoft.com/office/drawing/2014/main" id="{5CA9BD18-129A-497E-97AA-375EF0A0CEBB}"/>
              </a:ext>
            </a:extLst>
          </p:cNvPr>
          <p:cNvSpPr>
            <a:spLocks noGrp="1"/>
          </p:cNvSpPr>
          <p:nvPr>
            <p:ph idx="1"/>
          </p:nvPr>
        </p:nvSpPr>
        <p:spPr/>
        <p:txBody>
          <a:bodyPr/>
          <a:lstStyle/>
          <a:p>
            <a:r>
              <a:rPr lang="en-US" dirty="0"/>
              <a:t>Video Goes </a:t>
            </a:r>
            <a:r>
              <a:rPr lang="en-US" dirty="0" smtClean="0"/>
              <a:t>here + DUNCAN TIME IS MONEY</a:t>
            </a:r>
            <a:endParaRPr lang="en-US" dirty="0"/>
          </a:p>
        </p:txBody>
      </p:sp>
    </p:spTree>
    <p:extLst>
      <p:ext uri="{BB962C8B-B14F-4D97-AF65-F5344CB8AC3E}">
        <p14:creationId xmlns:p14="http://schemas.microsoft.com/office/powerpoint/2010/main" val="345208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9E41-133A-4DC3-A77E-AAB7C87F7431}"/>
              </a:ext>
            </a:extLst>
          </p:cNvPr>
          <p:cNvSpPr>
            <a:spLocks noGrp="1"/>
          </p:cNvSpPr>
          <p:nvPr>
            <p:ph type="title"/>
          </p:nvPr>
        </p:nvSpPr>
        <p:spPr/>
        <p:txBody>
          <a:bodyPr/>
          <a:lstStyle/>
          <a:p>
            <a:r>
              <a:rPr lang="en-US" dirty="0"/>
              <a:t>Configuration</a:t>
            </a:r>
          </a:p>
        </p:txBody>
      </p:sp>
      <p:sp>
        <p:nvSpPr>
          <p:cNvPr id="3" name="Content Placeholder 2">
            <a:extLst>
              <a:ext uri="{FF2B5EF4-FFF2-40B4-BE49-F238E27FC236}">
                <a16:creationId xmlns:a16="http://schemas.microsoft.com/office/drawing/2014/main" id="{821B7832-CE68-423E-98AF-C94B53EC7028}"/>
              </a:ext>
            </a:extLst>
          </p:cNvPr>
          <p:cNvSpPr>
            <a:spLocks noGrp="1"/>
          </p:cNvSpPr>
          <p:nvPr>
            <p:ph idx="1"/>
          </p:nvPr>
        </p:nvSpPr>
        <p:spPr>
          <a:xfrm>
            <a:off x="498474" y="2783541"/>
            <a:ext cx="4396255" cy="3342622"/>
          </a:xfrm>
        </p:spPr>
        <p:txBody>
          <a:bodyPr/>
          <a:lstStyle/>
          <a:p>
            <a:r>
              <a:rPr lang="en-US" dirty="0" smtClean="0"/>
              <a:t>Many elements can be changed</a:t>
            </a:r>
          </a:p>
          <a:p>
            <a:r>
              <a:rPr lang="en-US" dirty="0" smtClean="0"/>
              <a:t>Temporal structure of the experiment</a:t>
            </a:r>
          </a:p>
          <a:p>
            <a:r>
              <a:rPr lang="en-US" dirty="0" smtClean="0"/>
              <a:t>Impairments &amp; when they occur</a:t>
            </a:r>
          </a:p>
          <a:p>
            <a:r>
              <a:rPr lang="en-US" dirty="0" smtClean="0"/>
              <a:t>Treatment options</a:t>
            </a:r>
            <a:endParaRPr lang="en-US" dirty="0"/>
          </a:p>
        </p:txBody>
      </p:sp>
      <p:sp>
        <p:nvSpPr>
          <p:cNvPr id="4" name="Content Placeholder 2">
            <a:extLst>
              <a:ext uri="{FF2B5EF4-FFF2-40B4-BE49-F238E27FC236}">
                <a16:creationId xmlns:a16="http://schemas.microsoft.com/office/drawing/2014/main" id="{821B7832-CE68-423E-98AF-C94B53EC7028}"/>
              </a:ext>
            </a:extLst>
          </p:cNvPr>
          <p:cNvSpPr txBox="1">
            <a:spLocks/>
          </p:cNvSpPr>
          <p:nvPr/>
        </p:nvSpPr>
        <p:spPr>
          <a:xfrm>
            <a:off x="5432613" y="1981200"/>
            <a:ext cx="3455894" cy="4144963"/>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mtClean="0"/>
              <a:t>Show example configuration file</a:t>
            </a:r>
            <a:endParaRPr lang="en-US" dirty="0"/>
          </a:p>
        </p:txBody>
      </p:sp>
    </p:spTree>
    <p:extLst>
      <p:ext uri="{BB962C8B-B14F-4D97-AF65-F5344CB8AC3E}">
        <p14:creationId xmlns:p14="http://schemas.microsoft.com/office/powerpoint/2010/main" val="2833955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0BE5-DFD0-4D8E-99BA-A84FE0102F2F}"/>
              </a:ext>
            </a:extLst>
          </p:cNvPr>
          <p:cNvSpPr>
            <a:spLocks noGrp="1"/>
          </p:cNvSpPr>
          <p:nvPr>
            <p:ph type="title"/>
          </p:nvPr>
        </p:nvSpPr>
        <p:spPr/>
        <p:txBody>
          <a:bodyPr/>
          <a:lstStyle/>
          <a:p>
            <a:r>
              <a:rPr lang="en-US" dirty="0" smtClean="0"/>
              <a:t>Design Considerations</a:t>
            </a:r>
            <a:endParaRPr lang="en-US" dirty="0"/>
          </a:p>
        </p:txBody>
      </p:sp>
      <p:sp>
        <p:nvSpPr>
          <p:cNvPr id="3" name="Content Placeholder 2">
            <a:extLst>
              <a:ext uri="{FF2B5EF4-FFF2-40B4-BE49-F238E27FC236}">
                <a16:creationId xmlns:a16="http://schemas.microsoft.com/office/drawing/2014/main" id="{EFE55C46-6077-4364-BB2C-E38A40A4ACFA}"/>
              </a:ext>
            </a:extLst>
          </p:cNvPr>
          <p:cNvSpPr>
            <a:spLocks noGrp="1"/>
          </p:cNvSpPr>
          <p:nvPr>
            <p:ph idx="1"/>
          </p:nvPr>
        </p:nvSpPr>
        <p:spPr>
          <a:xfrm>
            <a:off x="498474" y="1981200"/>
            <a:ext cx="7556313" cy="1084729"/>
          </a:xfrm>
        </p:spPr>
        <p:txBody>
          <a:bodyPr/>
          <a:lstStyle/>
          <a:p>
            <a:r>
              <a:rPr lang="en-US" dirty="0"/>
              <a:t>Tutorial </a:t>
            </a:r>
            <a:r>
              <a:rPr lang="en-US" dirty="0" smtClean="0"/>
              <a:t>Period: ‘Day Zero’</a:t>
            </a:r>
            <a:endParaRPr lang="en-US" dirty="0"/>
          </a:p>
          <a:p>
            <a:r>
              <a:rPr lang="en-US" dirty="0" smtClean="0"/>
              <a:t>Claustrophobia &amp; Motion </a:t>
            </a:r>
            <a:r>
              <a:rPr lang="en-US" dirty="0"/>
              <a:t>Sickness</a:t>
            </a:r>
          </a:p>
        </p:txBody>
      </p:sp>
      <p:sp>
        <p:nvSpPr>
          <p:cNvPr id="4" name="Content Placeholder 2">
            <a:extLst>
              <a:ext uri="{FF2B5EF4-FFF2-40B4-BE49-F238E27FC236}">
                <a16:creationId xmlns:a16="http://schemas.microsoft.com/office/drawing/2014/main" id="{EFE55C46-6077-4364-BB2C-E38A40A4ACFA}"/>
              </a:ext>
            </a:extLst>
          </p:cNvPr>
          <p:cNvSpPr txBox="1">
            <a:spLocks/>
          </p:cNvSpPr>
          <p:nvPr/>
        </p:nvSpPr>
        <p:spPr>
          <a:xfrm>
            <a:off x="498474" y="3209364"/>
            <a:ext cx="8134538" cy="3231777"/>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None/>
            </a:pPr>
            <a:r>
              <a:rPr lang="en-US" dirty="0" smtClean="0"/>
              <a:t>TWO PHOTOS:</a:t>
            </a:r>
          </a:p>
          <a:p>
            <a:pPr marL="0" indent="0">
              <a:buNone/>
            </a:pPr>
            <a:r>
              <a:rPr lang="en-US" dirty="0" smtClean="0"/>
              <a:t>ONE OF TUTORIAL INSTRUCTION WITH BUCKETMARKER</a:t>
            </a:r>
          </a:p>
          <a:p>
            <a:pPr marL="0" indent="0">
              <a:buNone/>
            </a:pPr>
            <a:r>
              <a:rPr lang="en-US" dirty="0" smtClean="0"/>
              <a:t>ONE OF MODERN ART + DOOR TO EXPLAIN THOSE PARTS</a:t>
            </a:r>
            <a:endParaRPr lang="en-US" dirty="0"/>
          </a:p>
        </p:txBody>
      </p:sp>
    </p:spTree>
    <p:extLst>
      <p:ext uri="{BB962C8B-B14F-4D97-AF65-F5344CB8AC3E}">
        <p14:creationId xmlns:p14="http://schemas.microsoft.com/office/powerpoint/2010/main" val="1686370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367E-AAE7-4BC0-8C31-D16B4A6BF067}"/>
              </a:ext>
            </a:extLst>
          </p:cNvPr>
          <p:cNvSpPr>
            <a:spLocks noGrp="1"/>
          </p:cNvSpPr>
          <p:nvPr>
            <p:ph type="title"/>
          </p:nvPr>
        </p:nvSpPr>
        <p:spPr/>
        <p:txBody>
          <a:bodyPr/>
          <a:lstStyle/>
          <a:p>
            <a:r>
              <a:rPr lang="en-US" dirty="0" smtClean="0"/>
              <a:t>Insights</a:t>
            </a:r>
            <a:endParaRPr lang="en-US" dirty="0"/>
          </a:p>
        </p:txBody>
      </p:sp>
      <p:sp>
        <p:nvSpPr>
          <p:cNvPr id="3" name="Content Placeholder 2">
            <a:extLst>
              <a:ext uri="{FF2B5EF4-FFF2-40B4-BE49-F238E27FC236}">
                <a16:creationId xmlns:a16="http://schemas.microsoft.com/office/drawing/2014/main" id="{06846FDD-0569-49B0-89FB-9B81163C259D}"/>
              </a:ext>
            </a:extLst>
          </p:cNvPr>
          <p:cNvSpPr>
            <a:spLocks noGrp="1"/>
          </p:cNvSpPr>
          <p:nvPr>
            <p:ph idx="1"/>
          </p:nvPr>
        </p:nvSpPr>
        <p:spPr>
          <a:xfrm>
            <a:off x="498474" y="1981201"/>
            <a:ext cx="7556313" cy="842682"/>
          </a:xfrm>
        </p:spPr>
        <p:txBody>
          <a:bodyPr/>
          <a:lstStyle/>
          <a:p>
            <a:r>
              <a:rPr lang="en-US" dirty="0" smtClean="0"/>
              <a:t>Many important metrics persisted into a CSV file for lab analysis</a:t>
            </a:r>
          </a:p>
          <a:p>
            <a:pPr marL="0" indent="0">
              <a:buNone/>
            </a:pPr>
            <a:endParaRPr lang="en-US" dirty="0"/>
          </a:p>
        </p:txBody>
      </p:sp>
      <p:sp>
        <p:nvSpPr>
          <p:cNvPr id="4" name="Content Placeholder 2">
            <a:extLst>
              <a:ext uri="{FF2B5EF4-FFF2-40B4-BE49-F238E27FC236}">
                <a16:creationId xmlns:a16="http://schemas.microsoft.com/office/drawing/2014/main" id="{06846FDD-0569-49B0-89FB-9B81163C259D}"/>
              </a:ext>
            </a:extLst>
          </p:cNvPr>
          <p:cNvSpPr txBox="1">
            <a:spLocks/>
          </p:cNvSpPr>
          <p:nvPr/>
        </p:nvSpPr>
        <p:spPr>
          <a:xfrm>
            <a:off x="498473" y="2976283"/>
            <a:ext cx="8188327" cy="842682"/>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Font typeface="Wingdings" pitchFamily="2" charset="2"/>
              <a:buNone/>
            </a:pPr>
            <a:r>
              <a:rPr lang="en-US" dirty="0" smtClean="0"/>
              <a:t>PHOTO OF ZOOMED OUT EXCEL FILE HERE</a:t>
            </a:r>
            <a:endParaRPr lang="en-US" dirty="0"/>
          </a:p>
        </p:txBody>
      </p:sp>
    </p:spTree>
    <p:extLst>
      <p:ext uri="{BB962C8B-B14F-4D97-AF65-F5344CB8AC3E}">
        <p14:creationId xmlns:p14="http://schemas.microsoft.com/office/powerpoint/2010/main" val="3919343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367E-AAE7-4BC0-8C31-D16B4A6BF067}"/>
              </a:ext>
            </a:extLst>
          </p:cNvPr>
          <p:cNvSpPr>
            <a:spLocks noGrp="1"/>
          </p:cNvSpPr>
          <p:nvPr>
            <p:ph type="title"/>
          </p:nvPr>
        </p:nvSpPr>
        <p:spPr/>
        <p:txBody>
          <a:bodyPr/>
          <a:lstStyle/>
          <a:p>
            <a:r>
              <a:rPr lang="en-US" dirty="0" smtClean="0"/>
              <a:t>Back to Duncan(s)…</a:t>
            </a:r>
            <a:endParaRPr lang="en-US" dirty="0"/>
          </a:p>
        </p:txBody>
      </p:sp>
      <p:sp>
        <p:nvSpPr>
          <p:cNvPr id="3" name="Content Placeholder 2">
            <a:extLst>
              <a:ext uri="{FF2B5EF4-FFF2-40B4-BE49-F238E27FC236}">
                <a16:creationId xmlns:a16="http://schemas.microsoft.com/office/drawing/2014/main" id="{06846FDD-0569-49B0-89FB-9B81163C259D}"/>
              </a:ext>
            </a:extLst>
          </p:cNvPr>
          <p:cNvSpPr>
            <a:spLocks noGrp="1"/>
          </p:cNvSpPr>
          <p:nvPr>
            <p:ph idx="1"/>
          </p:nvPr>
        </p:nvSpPr>
        <p:spPr>
          <a:xfrm>
            <a:off x="498473" y="1981201"/>
            <a:ext cx="8201773" cy="1380564"/>
          </a:xfrm>
        </p:spPr>
        <p:txBody>
          <a:bodyPr/>
          <a:lstStyle/>
          <a:p>
            <a:r>
              <a:rPr lang="en-US" dirty="0" smtClean="0"/>
              <a:t>This is an issue that stems globally across the healthcare industry</a:t>
            </a:r>
          </a:p>
          <a:p>
            <a:r>
              <a:rPr lang="en-US" dirty="0" smtClean="0"/>
              <a:t>Critical insights could lead to more efficient healthcare systems in the future</a:t>
            </a:r>
          </a:p>
          <a:p>
            <a:pPr marL="0" indent="0">
              <a:buNone/>
            </a:pPr>
            <a:endParaRPr lang="en-US" dirty="0"/>
          </a:p>
        </p:txBody>
      </p:sp>
      <p:sp>
        <p:nvSpPr>
          <p:cNvPr id="5" name="Content Placeholder 2">
            <a:extLst>
              <a:ext uri="{FF2B5EF4-FFF2-40B4-BE49-F238E27FC236}">
                <a16:creationId xmlns:a16="http://schemas.microsoft.com/office/drawing/2014/main" id="{06846FDD-0569-49B0-89FB-9B81163C259D}"/>
              </a:ext>
            </a:extLst>
          </p:cNvPr>
          <p:cNvSpPr txBox="1">
            <a:spLocks/>
          </p:cNvSpPr>
          <p:nvPr/>
        </p:nvSpPr>
        <p:spPr>
          <a:xfrm>
            <a:off x="498474" y="4137213"/>
            <a:ext cx="8201773" cy="1380564"/>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buFont typeface="Wingdings" pitchFamily="2" charset="2"/>
              <a:buNone/>
            </a:pPr>
            <a:r>
              <a:rPr lang="en-US" dirty="0" smtClean="0"/>
              <a:t>PHOTOS OF STUFF</a:t>
            </a:r>
            <a:endParaRPr lang="en-US" dirty="0"/>
          </a:p>
        </p:txBody>
      </p:sp>
    </p:spTree>
    <p:extLst>
      <p:ext uri="{BB962C8B-B14F-4D97-AF65-F5344CB8AC3E}">
        <p14:creationId xmlns:p14="http://schemas.microsoft.com/office/powerpoint/2010/main" val="380830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367E-AAE7-4BC0-8C31-D16B4A6BF067}"/>
              </a:ext>
            </a:extLst>
          </p:cNvPr>
          <p:cNvSpPr>
            <a:spLocks noGrp="1"/>
          </p:cNvSpPr>
          <p:nvPr>
            <p:ph type="title"/>
          </p:nvPr>
        </p:nvSpPr>
        <p:spPr/>
        <p:txBody>
          <a:bodyPr/>
          <a:lstStyle/>
          <a:p>
            <a:r>
              <a:rPr lang="en-US" dirty="0" smtClean="0"/>
              <a:t>Can This Go Further?</a:t>
            </a:r>
            <a:endParaRPr lang="en-US" dirty="0"/>
          </a:p>
        </p:txBody>
      </p:sp>
      <p:sp>
        <p:nvSpPr>
          <p:cNvPr id="3" name="Content Placeholder 2">
            <a:extLst>
              <a:ext uri="{FF2B5EF4-FFF2-40B4-BE49-F238E27FC236}">
                <a16:creationId xmlns:a16="http://schemas.microsoft.com/office/drawing/2014/main" id="{06846FDD-0569-49B0-89FB-9B81163C259D}"/>
              </a:ext>
            </a:extLst>
          </p:cNvPr>
          <p:cNvSpPr>
            <a:spLocks noGrp="1"/>
          </p:cNvSpPr>
          <p:nvPr>
            <p:ph idx="1"/>
          </p:nvPr>
        </p:nvSpPr>
        <p:spPr>
          <a:xfrm>
            <a:off x="498473" y="1981201"/>
            <a:ext cx="8201773" cy="950258"/>
          </a:xfrm>
        </p:spPr>
        <p:txBody>
          <a:bodyPr/>
          <a:lstStyle/>
          <a:p>
            <a:r>
              <a:rPr lang="en-US" dirty="0" smtClean="0"/>
              <a:t>Applications can extend beyond the healthcare sector</a:t>
            </a:r>
          </a:p>
        </p:txBody>
      </p:sp>
      <p:sp>
        <p:nvSpPr>
          <p:cNvPr id="4" name="Content Placeholder 2">
            <a:extLst>
              <a:ext uri="{FF2B5EF4-FFF2-40B4-BE49-F238E27FC236}">
                <a16:creationId xmlns:a16="http://schemas.microsoft.com/office/drawing/2014/main" id="{06846FDD-0569-49B0-89FB-9B81163C259D}"/>
              </a:ext>
            </a:extLst>
          </p:cNvPr>
          <p:cNvSpPr txBox="1">
            <a:spLocks/>
          </p:cNvSpPr>
          <p:nvPr/>
        </p:nvSpPr>
        <p:spPr>
          <a:xfrm>
            <a:off x="498474" y="3088342"/>
            <a:ext cx="8201773" cy="950258"/>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PHOTOS OF HIGHWAY 407</a:t>
            </a:r>
            <a:endParaRPr lang="en-US" dirty="0" smtClean="0"/>
          </a:p>
        </p:txBody>
      </p:sp>
    </p:spTree>
    <p:extLst>
      <p:ext uri="{BB962C8B-B14F-4D97-AF65-F5344CB8AC3E}">
        <p14:creationId xmlns:p14="http://schemas.microsoft.com/office/powerpoint/2010/main" val="936185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FEF8-65DB-4527-92C2-4BB1588DE7C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05157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554" y="2515560"/>
            <a:ext cx="6181611" cy="1162050"/>
          </a:xfrm>
        </p:spPr>
        <p:txBody>
          <a:bodyPr/>
          <a:lstStyle/>
          <a:p>
            <a:r>
              <a:rPr lang="en-US" dirty="0"/>
              <a:t>Duncan’s Dilemma</a:t>
            </a:r>
          </a:p>
        </p:txBody>
      </p:sp>
      <p:sp>
        <p:nvSpPr>
          <p:cNvPr id="3" name="Text Placeholder 2"/>
          <p:cNvSpPr>
            <a:spLocks noGrp="1"/>
          </p:cNvSpPr>
          <p:nvPr>
            <p:ph type="body" sz="half" idx="2"/>
          </p:nvPr>
        </p:nvSpPr>
        <p:spPr/>
        <p:txBody>
          <a:bodyPr/>
          <a:lstStyle/>
          <a:p>
            <a:pPr marL="285750" indent="-285750">
              <a:buFont typeface="Wingdings" charset="2"/>
              <a:buChar char="q"/>
            </a:pPr>
            <a:r>
              <a:rPr lang="en-US" dirty="0"/>
              <a:t>Chronic hip pain has impacted his ability to earn a living as a construction worker</a:t>
            </a:r>
          </a:p>
          <a:p>
            <a:pPr marL="285750" indent="-285750">
              <a:buFont typeface="Wingdings" charset="2"/>
              <a:buChar char="q"/>
            </a:pPr>
            <a:r>
              <a:rPr lang="en-US" dirty="0"/>
              <a:t>His condition could be significantly improved through surgery</a:t>
            </a:r>
          </a:p>
          <a:p>
            <a:pPr marL="285750" indent="-285750">
              <a:buFont typeface="Wingdings" charset="2"/>
              <a:buChar char="q"/>
            </a:pPr>
            <a:r>
              <a:rPr lang="en-US" dirty="0"/>
              <a:t>Ontario:  6 to 8 month wait time for a free operation</a:t>
            </a:r>
          </a:p>
          <a:p>
            <a:pPr marL="285750" indent="-285750">
              <a:buFont typeface="Wingdings" charset="2"/>
              <a:buChar char="q"/>
            </a:pPr>
            <a:r>
              <a:rPr lang="en-US" dirty="0"/>
              <a:t>USA:  costs $30 000, but could be done in a week</a:t>
            </a:r>
          </a:p>
          <a:p>
            <a:endParaRPr lang="en-US" dirty="0"/>
          </a:p>
          <a:p>
            <a:pPr marL="285750" indent="-285750">
              <a:buFont typeface="Wingdings" charset="2"/>
              <a:buChar char="q"/>
            </a:pPr>
            <a:r>
              <a:rPr lang="en-US" dirty="0" smtClean="0"/>
              <a:t>What will Duncan do?</a:t>
            </a:r>
          </a:p>
          <a:p>
            <a:pPr marL="285750" indent="-285750">
              <a:buFont typeface="Wingdings" charset="2"/>
              <a:buChar char="q"/>
            </a:pPr>
            <a:r>
              <a:rPr lang="en-US" dirty="0" smtClean="0"/>
              <a:t>What does that decision mean?</a:t>
            </a:r>
            <a:endParaRPr lang="en-US" dirty="0" smtClean="0"/>
          </a:p>
        </p:txBody>
      </p:sp>
      <p:pic>
        <p:nvPicPr>
          <p:cNvPr id="7" name="Picture Placeholder 6" descr="hip_pain.jp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19093" r="19093"/>
          <a:stretch>
            <a:fillRect/>
          </a:stretch>
        </p:blipFill>
        <p:spPr/>
      </p:pic>
      <p:pic>
        <p:nvPicPr>
          <p:cNvPr id="8" name="Picture Placeholder 7" descr="construction_worker.jpg"/>
          <p:cNvPicPr>
            <a:picLocks noGrp="1" noChangeAspect="1"/>
          </p:cNvPicPr>
          <p:nvPr>
            <p:ph type="pic" sz="quarter" idx="14"/>
          </p:nvPr>
        </p:nvPicPr>
        <p:blipFill>
          <a:blip r:embed="rId4" cstate="email">
            <a:extLst>
              <a:ext uri="{28A0092B-C50C-407E-A947-70E740481C1C}">
                <a14:useLocalDpi xmlns:a14="http://schemas.microsoft.com/office/drawing/2010/main" val="0"/>
              </a:ext>
            </a:extLst>
          </a:blip>
          <a:srcRect l="16355" r="16355"/>
          <a:stretch>
            <a:fillRect/>
          </a:stretch>
        </p:blipFill>
        <p:spPr/>
      </p:pic>
      <p:pic>
        <p:nvPicPr>
          <p:cNvPr id="10" name="Picture 9" descr="kisspng-construction-worker-laborer-general-contractor-bui-phillip-parisis-construction-pro-wp-construction-5b651b092d59d4.3266318215333527131858.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53608" y="474775"/>
            <a:ext cx="3124200" cy="3124200"/>
          </a:xfrm>
          <a:prstGeom prst="rect">
            <a:avLst/>
          </a:prstGeom>
        </p:spPr>
      </p:pic>
    </p:spTree>
    <p:extLst>
      <p:ext uri="{BB962C8B-B14F-4D97-AF65-F5344CB8AC3E}">
        <p14:creationId xmlns:p14="http://schemas.microsoft.com/office/powerpoint/2010/main" val="334250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DE40-5211-46EF-9ECD-EFD114C685CF}"/>
              </a:ext>
            </a:extLst>
          </p:cNvPr>
          <p:cNvSpPr>
            <a:spLocks noGrp="1"/>
          </p:cNvSpPr>
          <p:nvPr>
            <p:ph type="title"/>
          </p:nvPr>
        </p:nvSpPr>
        <p:spPr/>
        <p:txBody>
          <a:bodyPr/>
          <a:lstStyle/>
          <a:p>
            <a:r>
              <a:rPr lang="en-US" dirty="0"/>
              <a:t>McMaster Decision</a:t>
            </a:r>
            <a:br>
              <a:rPr lang="en-US" dirty="0"/>
            </a:br>
            <a:r>
              <a:rPr lang="en-US" dirty="0"/>
              <a:t>Science </a:t>
            </a:r>
            <a:r>
              <a:rPr lang="en-US" dirty="0" smtClean="0"/>
              <a:t>Laboratory (</a:t>
            </a:r>
            <a:r>
              <a:rPr lang="en-US" dirty="0" err="1" smtClean="0"/>
              <a:t>McDSL</a:t>
            </a:r>
            <a:r>
              <a:rPr lang="en-US" dirty="0" smtClean="0"/>
              <a:t>)</a:t>
            </a:r>
            <a:endParaRPr lang="en-US" dirty="0"/>
          </a:p>
        </p:txBody>
      </p:sp>
      <p:sp>
        <p:nvSpPr>
          <p:cNvPr id="3" name="Text Placeholder 2">
            <a:extLst>
              <a:ext uri="{FF2B5EF4-FFF2-40B4-BE49-F238E27FC236}">
                <a16:creationId xmlns:a16="http://schemas.microsoft.com/office/drawing/2014/main" id="{845A154D-A9E9-4845-9DC3-8DFF58407FBE}"/>
              </a:ext>
            </a:extLst>
          </p:cNvPr>
          <p:cNvSpPr>
            <a:spLocks noGrp="1"/>
          </p:cNvSpPr>
          <p:nvPr>
            <p:ph type="body" idx="1"/>
          </p:nvPr>
        </p:nvSpPr>
        <p:spPr>
          <a:xfrm>
            <a:off x="2286000" y="4495800"/>
            <a:ext cx="5720080" cy="1500187"/>
          </a:xfrm>
        </p:spPr>
        <p:txBody>
          <a:bodyPr/>
          <a:lstStyle/>
          <a:p>
            <a:r>
              <a:rPr lang="en-US" dirty="0"/>
              <a:t>Empirical research into human decision making.</a:t>
            </a:r>
          </a:p>
          <a:p>
            <a:r>
              <a:rPr lang="en-US" dirty="0"/>
              <a:t>Research addressing issues of funding and financing in health care.</a:t>
            </a:r>
          </a:p>
        </p:txBody>
      </p:sp>
    </p:spTree>
    <p:extLst>
      <p:ext uri="{BB962C8B-B14F-4D97-AF65-F5344CB8AC3E}">
        <p14:creationId xmlns:p14="http://schemas.microsoft.com/office/powerpoint/2010/main" val="193527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270E-B8C1-4311-A7E7-4B3FF96D6904}"/>
              </a:ext>
            </a:extLst>
          </p:cNvPr>
          <p:cNvSpPr>
            <a:spLocks noGrp="1"/>
          </p:cNvSpPr>
          <p:nvPr>
            <p:ph type="title"/>
          </p:nvPr>
        </p:nvSpPr>
        <p:spPr/>
        <p:txBody>
          <a:bodyPr/>
          <a:lstStyle/>
          <a:p>
            <a:r>
              <a:rPr lang="en-US" dirty="0"/>
              <a:t>Basic Experiment</a:t>
            </a:r>
          </a:p>
        </p:txBody>
      </p:sp>
      <p:sp>
        <p:nvSpPr>
          <p:cNvPr id="3" name="Content Placeholder 2">
            <a:extLst>
              <a:ext uri="{FF2B5EF4-FFF2-40B4-BE49-F238E27FC236}">
                <a16:creationId xmlns:a16="http://schemas.microsoft.com/office/drawing/2014/main" id="{A822FBAB-188A-4AE4-AC63-5865BB070BA3}"/>
              </a:ext>
            </a:extLst>
          </p:cNvPr>
          <p:cNvSpPr>
            <a:spLocks noGrp="1"/>
          </p:cNvSpPr>
          <p:nvPr>
            <p:ph idx="1"/>
          </p:nvPr>
        </p:nvSpPr>
        <p:spPr/>
        <p:txBody>
          <a:bodyPr/>
          <a:lstStyle/>
          <a:p>
            <a:r>
              <a:rPr lang="en-US" dirty="0"/>
              <a:t>Measurable Effort Task</a:t>
            </a:r>
          </a:p>
          <a:p>
            <a:r>
              <a:rPr lang="en-US" dirty="0"/>
              <a:t>Payment per completion of task</a:t>
            </a:r>
          </a:p>
          <a:p>
            <a:r>
              <a:rPr lang="en-US" dirty="0"/>
              <a:t>Introduce a functional limitation to completion of the task</a:t>
            </a:r>
          </a:p>
          <a:p>
            <a:r>
              <a:rPr lang="en-US" dirty="0"/>
              <a:t>Offer an option to obtain treatment for a cost</a:t>
            </a:r>
          </a:p>
        </p:txBody>
      </p:sp>
    </p:spTree>
    <p:extLst>
      <p:ext uri="{BB962C8B-B14F-4D97-AF65-F5344CB8AC3E}">
        <p14:creationId xmlns:p14="http://schemas.microsoft.com/office/powerpoint/2010/main" val="328772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65FA-AD25-48B8-AF3E-B0372DF95E60}"/>
              </a:ext>
            </a:extLst>
          </p:cNvPr>
          <p:cNvSpPr>
            <a:spLocks noGrp="1"/>
          </p:cNvSpPr>
          <p:nvPr>
            <p:ph type="title"/>
          </p:nvPr>
        </p:nvSpPr>
        <p:spPr/>
        <p:txBody>
          <a:bodyPr/>
          <a:lstStyle/>
          <a:p>
            <a:r>
              <a:rPr lang="en-US" dirty="0" err="1" smtClean="0"/>
              <a:t>McDSL</a:t>
            </a:r>
            <a:r>
              <a:rPr lang="en-US" dirty="0" smtClean="0"/>
              <a:t>:</a:t>
            </a:r>
            <a:br>
              <a:rPr lang="en-US" dirty="0" smtClean="0"/>
            </a:br>
            <a:r>
              <a:rPr lang="en-US" dirty="0" smtClean="0"/>
              <a:t>Crate </a:t>
            </a:r>
            <a:r>
              <a:rPr lang="en-US" dirty="0"/>
              <a:t>Experiment</a:t>
            </a:r>
          </a:p>
        </p:txBody>
      </p:sp>
      <p:sp>
        <p:nvSpPr>
          <p:cNvPr id="3" name="Content Placeholder 2">
            <a:extLst>
              <a:ext uri="{FF2B5EF4-FFF2-40B4-BE49-F238E27FC236}">
                <a16:creationId xmlns:a16="http://schemas.microsoft.com/office/drawing/2014/main" id="{806172B5-F044-41D4-86E6-1F1A6BB24726}"/>
              </a:ext>
            </a:extLst>
          </p:cNvPr>
          <p:cNvSpPr>
            <a:spLocks noGrp="1"/>
          </p:cNvSpPr>
          <p:nvPr>
            <p:ph idx="1"/>
          </p:nvPr>
        </p:nvSpPr>
        <p:spPr>
          <a:xfrm>
            <a:off x="4168775" y="954743"/>
            <a:ext cx="4597399" cy="4754563"/>
          </a:xfrm>
        </p:spPr>
        <p:txBody>
          <a:bodyPr/>
          <a:lstStyle/>
          <a:p>
            <a:r>
              <a:rPr lang="en-US" dirty="0" smtClean="0"/>
              <a:t>Health is a complex subject</a:t>
            </a:r>
          </a:p>
          <a:p>
            <a:r>
              <a:rPr lang="en-US" dirty="0" smtClean="0"/>
              <a:t>Effort </a:t>
            </a:r>
            <a:r>
              <a:rPr lang="en-US" dirty="0"/>
              <a:t>Task: </a:t>
            </a:r>
            <a:r>
              <a:rPr lang="en-US" dirty="0" smtClean="0"/>
              <a:t>Move crates across the road</a:t>
            </a:r>
            <a:endParaRPr lang="en-US" dirty="0"/>
          </a:p>
          <a:p>
            <a:r>
              <a:rPr lang="en-US" dirty="0"/>
              <a:t>Not </a:t>
            </a:r>
            <a:r>
              <a:rPr lang="en-US" dirty="0" smtClean="0"/>
              <a:t>realistic (no internalization)</a:t>
            </a:r>
            <a:endParaRPr lang="en-US" dirty="0"/>
          </a:p>
          <a:p>
            <a:r>
              <a:rPr lang="en-US" dirty="0"/>
              <a:t>Difficult for subjects to understand</a:t>
            </a:r>
          </a:p>
        </p:txBody>
      </p:sp>
      <p:sp>
        <p:nvSpPr>
          <p:cNvPr id="4" name="Text Placeholder 3">
            <a:extLst>
              <a:ext uri="{FF2B5EF4-FFF2-40B4-BE49-F238E27FC236}">
                <a16:creationId xmlns:a16="http://schemas.microsoft.com/office/drawing/2014/main" id="{86177F5B-2B54-4D37-B473-9B1A86C619B2}"/>
              </a:ext>
            </a:extLst>
          </p:cNvPr>
          <p:cNvSpPr>
            <a:spLocks noGrp="1"/>
          </p:cNvSpPr>
          <p:nvPr>
            <p:ph type="body" sz="half" idx="2"/>
          </p:nvPr>
        </p:nvSpPr>
        <p:spPr/>
        <p:txBody>
          <a:bodyPr/>
          <a:lstStyle/>
          <a:p>
            <a:r>
              <a:rPr lang="en-US" b="1" dirty="0" smtClean="0"/>
              <a:t>Taking envelopes a step further:</a:t>
            </a:r>
          </a:p>
          <a:p>
            <a:r>
              <a:rPr lang="en-US" dirty="0" smtClean="0"/>
              <a:t>Standard </a:t>
            </a:r>
            <a:r>
              <a:rPr lang="en-US" dirty="0"/>
              <a:t>computer </a:t>
            </a:r>
            <a:r>
              <a:rPr lang="en-US" dirty="0" smtClean="0"/>
              <a:t>simulation </a:t>
            </a:r>
            <a:r>
              <a:rPr lang="en-US" dirty="0"/>
              <a:t>using </a:t>
            </a:r>
            <a:r>
              <a:rPr lang="en-US" dirty="0" smtClean="0"/>
              <a:t>a controller</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20015" y="3245458"/>
            <a:ext cx="4845685" cy="2535332"/>
          </a:xfrm>
          <a:prstGeom prst="rect">
            <a:avLst/>
          </a:prstGeom>
        </p:spPr>
      </p:pic>
    </p:spTree>
    <p:extLst>
      <p:ext uri="{BB962C8B-B14F-4D97-AF65-F5344CB8AC3E}">
        <p14:creationId xmlns:p14="http://schemas.microsoft.com/office/powerpoint/2010/main" val="428087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Contribution: </a:t>
            </a:r>
            <a:br>
              <a:rPr lang="en-US" dirty="0"/>
            </a:br>
            <a:r>
              <a:rPr lang="en-US" dirty="0" err="1"/>
              <a:t>SteamVR</a:t>
            </a:r>
            <a:r>
              <a:rPr lang="en-US" dirty="0"/>
              <a:t> with Unity</a:t>
            </a:r>
          </a:p>
        </p:txBody>
      </p:sp>
      <p:pic>
        <p:nvPicPr>
          <p:cNvPr id="6" name="Content Placeholder 5" descr="vive.png"/>
          <p:cNvPicPr>
            <a:picLocks noGrp="1" noChangeAspect="1"/>
          </p:cNvPicPr>
          <p:nvPr>
            <p:ph sz="half" idx="1"/>
          </p:nvPr>
        </p:nvPicPr>
        <p:blipFill>
          <a:blip r:embed="rId3" cstate="email">
            <a:extLst>
              <a:ext uri="{28A0092B-C50C-407E-A947-70E740481C1C}">
                <a14:useLocalDpi xmlns:a14="http://schemas.microsoft.com/office/drawing/2010/main" val="0"/>
              </a:ext>
            </a:extLst>
          </a:blip>
          <a:srcRect l="9418" r="9418"/>
          <a:stretch>
            <a:fillRect/>
          </a:stretch>
        </p:blipFill>
        <p:spPr/>
      </p:pic>
      <p:pic>
        <p:nvPicPr>
          <p:cNvPr id="8" name="Content Placeholder 7" descr="Screen Shot 2019-04-13 at 1.59.00 PM.png"/>
          <p:cNvPicPr>
            <a:picLocks noGrp="1" noChangeAspect="1"/>
          </p:cNvPicPr>
          <p:nvPr>
            <p:ph sz="half" idx="15"/>
          </p:nvPr>
        </p:nvPicPr>
        <p:blipFill>
          <a:blip r:embed="rId4" cstate="email">
            <a:extLst>
              <a:ext uri="{28A0092B-C50C-407E-A947-70E740481C1C}">
                <a14:useLocalDpi xmlns:a14="http://schemas.microsoft.com/office/drawing/2010/main" val="0"/>
              </a:ext>
            </a:extLst>
          </a:blip>
          <a:srcRect t="-41636" b="-41636"/>
          <a:stretch>
            <a:fillRect/>
          </a:stretch>
        </p:blipFill>
        <p:spPr/>
      </p:pic>
      <p:pic>
        <p:nvPicPr>
          <p:cNvPr id="7" name="Content Placeholder 6" descr="unity_logo.png"/>
          <p:cNvPicPr>
            <a:picLocks noGrp="1" noChangeAspect="1"/>
          </p:cNvPicPr>
          <p:nvPr>
            <p:ph sz="half" idx="16"/>
          </p:nvPr>
        </p:nvPicPr>
        <p:blipFill>
          <a:blip r:embed="rId5" cstate="email">
            <a:extLst>
              <a:ext uri="{28A0092B-C50C-407E-A947-70E740481C1C}">
                <a14:useLocalDpi xmlns:a14="http://schemas.microsoft.com/office/drawing/2010/main" val="0"/>
              </a:ext>
            </a:extLst>
          </a:blip>
          <a:srcRect t="-23968" b="-23968"/>
          <a:stretch>
            <a:fillRect/>
          </a:stretch>
        </p:blipFill>
        <p:spPr/>
      </p:pic>
    </p:spTree>
    <p:extLst>
      <p:ext uri="{BB962C8B-B14F-4D97-AF65-F5344CB8AC3E}">
        <p14:creationId xmlns:p14="http://schemas.microsoft.com/office/powerpoint/2010/main" val="755951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Effort Task</a:t>
            </a:r>
          </a:p>
        </p:txBody>
      </p:sp>
      <p:sp>
        <p:nvSpPr>
          <p:cNvPr id="6" name="Content Placeholder 2"/>
          <p:cNvSpPr txBox="1">
            <a:spLocks/>
          </p:cNvSpPr>
          <p:nvPr/>
        </p:nvSpPr>
        <p:spPr>
          <a:xfrm>
            <a:off x="4321175" y="425451"/>
            <a:ext cx="4597399" cy="2974736"/>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20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20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20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2000" kern="1200" baseline="0">
                <a:solidFill>
                  <a:schemeClr val="tx1">
                    <a:lumMod val="65000"/>
                    <a:lumOff val="35000"/>
                  </a:schemeClr>
                </a:solidFill>
                <a:latin typeface="+mn-lt"/>
                <a:ea typeface="+mn-ea"/>
                <a:cs typeface="+mn-cs"/>
              </a:defRPr>
            </a:lvl9pPr>
          </a:lstStyle>
          <a:p>
            <a:endParaRPr lang="en-US" dirty="0"/>
          </a:p>
        </p:txBody>
      </p:sp>
      <p:sp>
        <p:nvSpPr>
          <p:cNvPr id="11" name="Content Placeholder 2"/>
          <p:cNvSpPr txBox="1">
            <a:spLocks/>
          </p:cNvSpPr>
          <p:nvPr/>
        </p:nvSpPr>
        <p:spPr>
          <a:xfrm>
            <a:off x="4168775" y="3585741"/>
            <a:ext cx="4597399" cy="2974736"/>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20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20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20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2000" kern="1200" baseline="0">
                <a:solidFill>
                  <a:schemeClr val="tx1">
                    <a:lumMod val="65000"/>
                    <a:lumOff val="35000"/>
                  </a:schemeClr>
                </a:solidFill>
                <a:latin typeface="+mn-lt"/>
                <a:ea typeface="+mn-ea"/>
                <a:cs typeface="+mn-cs"/>
              </a:defRPr>
            </a:lvl9pPr>
          </a:lstStyle>
          <a:p>
            <a:pPr marL="0" indent="0">
              <a:buFont typeface="Wingdings" pitchFamily="2" charset="2"/>
              <a:buNone/>
            </a:pPr>
            <a:endParaRPr lang="en-US" dirty="0"/>
          </a:p>
          <a:p>
            <a:pPr marL="0" indent="0">
              <a:buFont typeface="Wingdings" pitchFamily="2" charset="2"/>
              <a:buNone/>
            </a:pPr>
            <a:endParaRPr lang="en-US" dirty="0"/>
          </a:p>
        </p:txBody>
      </p:sp>
      <p:pic>
        <p:nvPicPr>
          <p:cNvPr id="13" name="Picture 12" descr="Screen Shot 2019-04-13 at 2.16.41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1204" y="1985160"/>
            <a:ext cx="7233583" cy="4469431"/>
          </a:xfrm>
          <a:prstGeom prst="rect">
            <a:avLst/>
          </a:prstGeom>
        </p:spPr>
      </p:pic>
    </p:spTree>
    <p:extLst>
      <p:ext uri="{BB962C8B-B14F-4D97-AF65-F5344CB8AC3E}">
        <p14:creationId xmlns:p14="http://schemas.microsoft.com/office/powerpoint/2010/main" val="367551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30F4-15B0-4827-9002-C3CAC1DAAE16}"/>
              </a:ext>
            </a:extLst>
          </p:cNvPr>
          <p:cNvSpPr>
            <a:spLocks noGrp="1"/>
          </p:cNvSpPr>
          <p:nvPr>
            <p:ph type="title"/>
          </p:nvPr>
        </p:nvSpPr>
        <p:spPr/>
        <p:txBody>
          <a:bodyPr/>
          <a:lstStyle/>
          <a:p>
            <a:r>
              <a:rPr lang="en-US" dirty="0"/>
              <a:t>Shaking Impairment</a:t>
            </a:r>
          </a:p>
        </p:txBody>
      </p:sp>
      <p:sp>
        <p:nvSpPr>
          <p:cNvPr id="3" name="Content Placeholder 2">
            <a:extLst>
              <a:ext uri="{FF2B5EF4-FFF2-40B4-BE49-F238E27FC236}">
                <a16:creationId xmlns:a16="http://schemas.microsoft.com/office/drawing/2014/main" id="{850FBFEE-AD9F-4292-9354-04A6D0EF1E75}"/>
              </a:ext>
            </a:extLst>
          </p:cNvPr>
          <p:cNvSpPr>
            <a:spLocks noGrp="1"/>
          </p:cNvSpPr>
          <p:nvPr>
            <p:ph idx="1"/>
          </p:nvPr>
        </p:nvSpPr>
        <p:spPr/>
        <p:txBody>
          <a:bodyPr/>
          <a:lstStyle/>
          <a:p>
            <a:r>
              <a:rPr lang="en-US" dirty="0"/>
              <a:t>Video goes here</a:t>
            </a:r>
          </a:p>
        </p:txBody>
      </p:sp>
    </p:spTree>
    <p:extLst>
      <p:ext uri="{BB962C8B-B14F-4D97-AF65-F5344CB8AC3E}">
        <p14:creationId xmlns:p14="http://schemas.microsoft.com/office/powerpoint/2010/main" val="3894055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C451-3DDE-4AFF-9DAB-5CB3699DC786}"/>
              </a:ext>
            </a:extLst>
          </p:cNvPr>
          <p:cNvSpPr>
            <a:spLocks noGrp="1"/>
          </p:cNvSpPr>
          <p:nvPr>
            <p:ph type="title"/>
          </p:nvPr>
        </p:nvSpPr>
        <p:spPr/>
        <p:txBody>
          <a:bodyPr/>
          <a:lstStyle/>
          <a:p>
            <a:r>
              <a:rPr lang="en-US" dirty="0"/>
              <a:t>Fog Impairment</a:t>
            </a:r>
          </a:p>
        </p:txBody>
      </p:sp>
      <p:sp>
        <p:nvSpPr>
          <p:cNvPr id="3" name="Content Placeholder 2">
            <a:extLst>
              <a:ext uri="{FF2B5EF4-FFF2-40B4-BE49-F238E27FC236}">
                <a16:creationId xmlns:a16="http://schemas.microsoft.com/office/drawing/2014/main" id="{3C249103-2B09-44D6-8BC0-451EEDB09FC7}"/>
              </a:ext>
            </a:extLst>
          </p:cNvPr>
          <p:cNvSpPr>
            <a:spLocks noGrp="1"/>
          </p:cNvSpPr>
          <p:nvPr>
            <p:ph idx="1"/>
          </p:nvPr>
        </p:nvSpPr>
        <p:spPr/>
        <p:txBody>
          <a:bodyPr/>
          <a:lstStyle/>
          <a:p>
            <a:r>
              <a:rPr lang="en-US" dirty="0"/>
              <a:t>Video goes here</a:t>
            </a:r>
          </a:p>
        </p:txBody>
      </p:sp>
    </p:spTree>
    <p:extLst>
      <p:ext uri="{BB962C8B-B14F-4D97-AF65-F5344CB8AC3E}">
        <p14:creationId xmlns:p14="http://schemas.microsoft.com/office/powerpoint/2010/main" val="3240515142"/>
      </p:ext>
    </p:extLst>
  </p:cSld>
  <p:clrMapOvr>
    <a:masterClrMapping/>
  </p:clrMapOvr>
</p:sld>
</file>

<file path=ppt/theme/theme1.xml><?xml version="1.0" encoding="utf-8"?>
<a:theme xmlns:a="http://schemas.openxmlformats.org/drawingml/2006/main" name="Advantag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1943</TotalTime>
  <Words>1971</Words>
  <Application>Microsoft Office PowerPoint</Application>
  <PresentationFormat>On-screen Show (4:3)</PresentationFormat>
  <Paragraphs>175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Mangal</vt:lpstr>
      <vt:lpstr>Rockwell</vt:lpstr>
      <vt:lpstr>Wingdings</vt:lpstr>
      <vt:lpstr>Advantage</vt:lpstr>
      <vt:lpstr>Application of Virtual Reality in Experimental Economics</vt:lpstr>
      <vt:lpstr>Duncan’s Dilemma</vt:lpstr>
      <vt:lpstr>McMaster Decision Science Laboratory (McDSL)</vt:lpstr>
      <vt:lpstr>Basic Experiment</vt:lpstr>
      <vt:lpstr>McDSL: Crate Experiment</vt:lpstr>
      <vt:lpstr>Our Contribution:  SteamVR with Unity</vt:lpstr>
      <vt:lpstr>The Effort Task</vt:lpstr>
      <vt:lpstr>Shaking Impairment</vt:lpstr>
      <vt:lpstr>Fog Impairment</vt:lpstr>
      <vt:lpstr>Treatment</vt:lpstr>
      <vt:lpstr>Configuration</vt:lpstr>
      <vt:lpstr>Design Considerations</vt:lpstr>
      <vt:lpstr>Insights</vt:lpstr>
      <vt:lpstr>Back to Duncan(s)…</vt:lpstr>
      <vt:lpstr>Can This Go Further?</vt:lpstr>
      <vt:lpstr>Thank you!</vt:lpstr>
    </vt:vector>
  </TitlesOfParts>
  <Company>Saugeen District Secondary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Slade</dc:creator>
  <cp:lastModifiedBy>CS4ZP6 user</cp:lastModifiedBy>
  <cp:revision>74</cp:revision>
  <dcterms:created xsi:type="dcterms:W3CDTF">2019-04-01T15:36:31Z</dcterms:created>
  <dcterms:modified xsi:type="dcterms:W3CDTF">2019-04-14T20:33:08Z</dcterms:modified>
</cp:coreProperties>
</file>