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2" r:id="rId4"/>
    <p:sldId id="261" r:id="rId5"/>
    <p:sldId id="264" r:id="rId6"/>
    <p:sldId id="258" r:id="rId7"/>
    <p:sldId id="259" r:id="rId8"/>
    <p:sldId id="265" r:id="rId9"/>
    <p:sldId id="269" r:id="rId10"/>
    <p:sldId id="271" r:id="rId11"/>
    <p:sldId id="267" r:id="rId12"/>
    <p:sldId id="268" r:id="rId13"/>
    <p:sldId id="266"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17" autoAdjust="0"/>
  </p:normalViewPr>
  <p:slideViewPr>
    <p:cSldViewPr snapToGrid="0" snapToObjects="1">
      <p:cViewPr>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AE04B4-FA75-F843-A754-AFFF25F60208}" type="datetimeFigureOut">
              <a:rPr lang="en-US" smtClean="0"/>
              <a:t>4/14/2019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DBCF5-21F0-FF46-8118-98AD27DDAAD2}" type="slidenum">
              <a:rPr lang="en-US" smtClean="0"/>
              <a:t>‹#›</a:t>
            </a:fld>
            <a:endParaRPr lang="en-US"/>
          </a:p>
        </p:txBody>
      </p:sp>
    </p:spTree>
    <p:extLst>
      <p:ext uri="{BB962C8B-B14F-4D97-AF65-F5344CB8AC3E}">
        <p14:creationId xmlns:p14="http://schemas.microsoft.com/office/powerpoint/2010/main" val="1306729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1</a:t>
            </a:fld>
            <a:endParaRPr lang="en-US"/>
          </a:p>
        </p:txBody>
      </p:sp>
    </p:spTree>
    <p:extLst>
      <p:ext uri="{BB962C8B-B14F-4D97-AF65-F5344CB8AC3E}">
        <p14:creationId xmlns:p14="http://schemas.microsoft.com/office/powerpoint/2010/main" val="3974059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options, wait or pay</a:t>
            </a:r>
          </a:p>
          <a:p>
            <a:pPr marL="171450" indent="-171450">
              <a:buFontTx/>
              <a:buChar char="-"/>
            </a:pPr>
            <a:r>
              <a:rPr lang="en-US" dirty="0"/>
              <a:t>Explain functions</a:t>
            </a:r>
          </a:p>
        </p:txBody>
      </p:sp>
      <p:sp>
        <p:nvSpPr>
          <p:cNvPr id="4" name="Slide Number Placeholder 3"/>
          <p:cNvSpPr>
            <a:spLocks noGrp="1"/>
          </p:cNvSpPr>
          <p:nvPr>
            <p:ph type="sldNum" sz="quarter" idx="5"/>
          </p:nvPr>
        </p:nvSpPr>
        <p:spPr/>
        <p:txBody>
          <a:bodyPr/>
          <a:lstStyle/>
          <a:p>
            <a:fld id="{11ADBCF5-21F0-FF46-8118-98AD27DDAAD2}" type="slidenum">
              <a:rPr lang="en-US" smtClean="0"/>
              <a:t>10</a:t>
            </a:fld>
            <a:endParaRPr lang="en-US"/>
          </a:p>
        </p:txBody>
      </p:sp>
    </p:spTree>
    <p:extLst>
      <p:ext uri="{BB962C8B-B14F-4D97-AF65-F5344CB8AC3E}">
        <p14:creationId xmlns:p14="http://schemas.microsoft.com/office/powerpoint/2010/main" val="3742161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Problem with making one simulation is it has a short lifespan, and can only be used for one iteration of the experiment</a:t>
            </a:r>
          </a:p>
          <a:p>
            <a:pPr marL="171450" indent="-171450">
              <a:buFontTx/>
              <a:buChar char="-"/>
            </a:pPr>
            <a:r>
              <a:rPr lang="en-US" dirty="0"/>
              <a:t>Configuration allows for many iterations of the experiment and a longer lifetime</a:t>
            </a:r>
          </a:p>
          <a:p>
            <a:pPr marL="171450" indent="-171450">
              <a:buFontTx/>
              <a:buChar char="-"/>
            </a:pPr>
            <a:r>
              <a:rPr lang="en-US" dirty="0"/>
              <a:t>Allows experiment administrators to design experiments</a:t>
            </a:r>
          </a:p>
          <a:p>
            <a:pPr marL="171450" indent="-171450">
              <a:buFontTx/>
              <a:buChar char="-"/>
            </a:pPr>
            <a:r>
              <a:rPr lang="en-US" dirty="0"/>
              <a:t>Things we can change</a:t>
            </a:r>
          </a:p>
          <a:p>
            <a:pPr marL="628650" lvl="1" indent="-171450">
              <a:buFontTx/>
              <a:buChar char="-"/>
            </a:pPr>
            <a:r>
              <a:rPr lang="en-US" dirty="0"/>
              <a:t>Number of days</a:t>
            </a:r>
          </a:p>
          <a:p>
            <a:pPr marL="628650" lvl="1" indent="-171450">
              <a:buFontTx/>
              <a:buChar char="-"/>
            </a:pPr>
            <a:r>
              <a:rPr lang="en-US" dirty="0"/>
              <a:t>Length of individual days</a:t>
            </a:r>
          </a:p>
          <a:p>
            <a:pPr marL="628650" lvl="1" indent="-171450">
              <a:buFontTx/>
              <a:buChar char="-"/>
            </a:pPr>
            <a:r>
              <a:rPr lang="en-US" dirty="0"/>
              <a:t>When impairments occur</a:t>
            </a:r>
          </a:p>
          <a:p>
            <a:pPr marL="628650" lvl="1" indent="-171450">
              <a:buFontTx/>
              <a:buChar char="-"/>
            </a:pPr>
            <a:r>
              <a:rPr lang="en-US" dirty="0"/>
              <a:t>Variables in cost and wait functions</a:t>
            </a:r>
          </a:p>
        </p:txBody>
      </p:sp>
      <p:sp>
        <p:nvSpPr>
          <p:cNvPr id="4" name="Slide Number Placeholder 3"/>
          <p:cNvSpPr>
            <a:spLocks noGrp="1"/>
          </p:cNvSpPr>
          <p:nvPr>
            <p:ph type="sldNum" sz="quarter" idx="5"/>
          </p:nvPr>
        </p:nvSpPr>
        <p:spPr/>
        <p:txBody>
          <a:bodyPr/>
          <a:lstStyle/>
          <a:p>
            <a:fld id="{11ADBCF5-21F0-FF46-8118-98AD27DDAAD2}" type="slidenum">
              <a:rPr lang="en-US" smtClean="0"/>
              <a:t>11</a:t>
            </a:fld>
            <a:endParaRPr lang="en-US"/>
          </a:p>
        </p:txBody>
      </p:sp>
    </p:spTree>
    <p:extLst>
      <p:ext uri="{BB962C8B-B14F-4D97-AF65-F5344CB8AC3E}">
        <p14:creationId xmlns:p14="http://schemas.microsoft.com/office/powerpoint/2010/main" val="737087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the collection of almost any measurable data?</a:t>
            </a:r>
          </a:p>
        </p:txBody>
      </p:sp>
      <p:sp>
        <p:nvSpPr>
          <p:cNvPr id="4" name="Slide Number Placeholder 3"/>
          <p:cNvSpPr>
            <a:spLocks noGrp="1"/>
          </p:cNvSpPr>
          <p:nvPr>
            <p:ph type="sldNum" sz="quarter" idx="5"/>
          </p:nvPr>
        </p:nvSpPr>
        <p:spPr/>
        <p:txBody>
          <a:bodyPr/>
          <a:lstStyle/>
          <a:p>
            <a:fld id="{11ADBCF5-21F0-FF46-8118-98AD27DDAAD2}" type="slidenum">
              <a:rPr lang="en-US" smtClean="0"/>
              <a:t>12</a:t>
            </a:fld>
            <a:endParaRPr lang="en-US"/>
          </a:p>
        </p:txBody>
      </p:sp>
    </p:spTree>
    <p:extLst>
      <p:ext uri="{BB962C8B-B14F-4D97-AF65-F5344CB8AC3E}">
        <p14:creationId xmlns:p14="http://schemas.microsoft.com/office/powerpoint/2010/main" val="170706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 curtains</a:t>
            </a:r>
          </a:p>
          <a:p>
            <a:pPr marL="171450" indent="-171450">
              <a:buFontTx/>
              <a:buChar char="-"/>
            </a:pPr>
            <a:r>
              <a:rPr lang="en-US" dirty="0"/>
              <a:t>Show door</a:t>
            </a:r>
          </a:p>
        </p:txBody>
      </p:sp>
      <p:sp>
        <p:nvSpPr>
          <p:cNvPr id="4" name="Slide Number Placeholder 3"/>
          <p:cNvSpPr>
            <a:spLocks noGrp="1"/>
          </p:cNvSpPr>
          <p:nvPr>
            <p:ph type="sldNum" sz="quarter" idx="5"/>
          </p:nvPr>
        </p:nvSpPr>
        <p:spPr/>
        <p:txBody>
          <a:bodyPr/>
          <a:lstStyle/>
          <a:p>
            <a:fld id="{11ADBCF5-21F0-FF46-8118-98AD27DDAAD2}" type="slidenum">
              <a:rPr lang="en-US" smtClean="0"/>
              <a:t>13</a:t>
            </a:fld>
            <a:endParaRPr lang="en-US"/>
          </a:p>
        </p:txBody>
      </p:sp>
    </p:spTree>
    <p:extLst>
      <p:ext uri="{BB962C8B-B14F-4D97-AF65-F5344CB8AC3E}">
        <p14:creationId xmlns:p14="http://schemas.microsoft.com/office/powerpoint/2010/main" val="364920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Can generalize health to be more than the health of a person, but the health of a system</a:t>
            </a:r>
          </a:p>
          <a:p>
            <a:pPr marL="171450" indent="-171450">
              <a:buFontTx/>
              <a:buChar char="-"/>
            </a:pPr>
            <a:r>
              <a:rPr lang="en-US" dirty="0"/>
              <a:t>Can apply the same theory to those systems, such as traffic</a:t>
            </a:r>
          </a:p>
          <a:p>
            <a:r>
              <a:rPr lang="en-US" dirty="0"/>
              <a:t>After conducting these experiments the McMaster Decision Science Laboratory can better solve Duncan’s dilemma and </a:t>
            </a:r>
          </a:p>
        </p:txBody>
      </p:sp>
      <p:sp>
        <p:nvSpPr>
          <p:cNvPr id="4" name="Slide Number Placeholder 3"/>
          <p:cNvSpPr>
            <a:spLocks noGrp="1"/>
          </p:cNvSpPr>
          <p:nvPr>
            <p:ph type="sldNum" sz="quarter" idx="5"/>
          </p:nvPr>
        </p:nvSpPr>
        <p:spPr/>
        <p:txBody>
          <a:bodyPr/>
          <a:lstStyle/>
          <a:p>
            <a:fld id="{11ADBCF5-21F0-FF46-8118-98AD27DDAAD2}" type="slidenum">
              <a:rPr lang="en-US" smtClean="0"/>
              <a:t>14</a:t>
            </a:fld>
            <a:endParaRPr lang="en-US"/>
          </a:p>
        </p:txBody>
      </p:sp>
    </p:spTree>
    <p:extLst>
      <p:ext uri="{BB962C8B-B14F-4D97-AF65-F5344CB8AC3E}">
        <p14:creationId xmlns:p14="http://schemas.microsoft.com/office/powerpoint/2010/main" val="267032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Duncan</a:t>
            </a:r>
            <a:r>
              <a:rPr lang="en-US" baseline="0" dirty="0"/>
              <a:t> is a middle-aged construction worker in rural Ontario, who is in dire need of a hip replacement. He has a family to support, and he’s struggling to get through each day on the job. His pain is having a direct impact on his ability to earn a living, and he’s decided that it’s time to get the surgery he needs.</a:t>
            </a:r>
          </a:p>
          <a:p>
            <a:endParaRPr lang="en-US" dirty="0"/>
          </a:p>
          <a:p>
            <a:r>
              <a:rPr lang="en-US" dirty="0"/>
              <a:t>In</a:t>
            </a:r>
            <a:r>
              <a:rPr lang="en-US" baseline="0" dirty="0"/>
              <a:t> rural Ontario, it’s possible he could be waiting as long as 8 months to receive surgery; but, at least he wouldn’t have to pay for it out of pocket.</a:t>
            </a:r>
          </a:p>
          <a:p>
            <a:r>
              <a:rPr lang="en-US" baseline="0" dirty="0"/>
              <a:t>Another option on the table is to drive down to the states and pay a sizeable amount of cash in order to receive the surgery almost right away.  </a:t>
            </a:r>
          </a:p>
          <a:p>
            <a:endParaRPr lang="en-US" baseline="0" dirty="0"/>
          </a:p>
          <a:p>
            <a:r>
              <a:rPr lang="en-US" baseline="0" dirty="0"/>
              <a:t>How would Duncan arrive at his final decision? It effectively comes down to a simple question, but one that’s quite difficult to answer: what dollar figure is Duncan’s health worth?</a:t>
            </a:r>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2</a:t>
            </a:fld>
            <a:endParaRPr lang="en-US"/>
          </a:p>
        </p:txBody>
      </p:sp>
    </p:spTree>
    <p:extLst>
      <p:ext uri="{BB962C8B-B14F-4D97-AF65-F5344CB8AC3E}">
        <p14:creationId xmlns:p14="http://schemas.microsoft.com/office/powerpoint/2010/main" val="334160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we’re solving:</a:t>
            </a:r>
          </a:p>
          <a:p>
            <a:r>
              <a:rPr lang="en-US" dirty="0"/>
              <a:t>Measuring the worth of health of somebody or something.</a:t>
            </a:r>
          </a:p>
          <a:p>
            <a:pPr marL="0" indent="0">
              <a:buFontTx/>
              <a:buNone/>
            </a:pPr>
            <a:r>
              <a:rPr lang="en-US" dirty="0"/>
              <a:t>Doing controlled experiments can bring us closer to understanding this.</a:t>
            </a:r>
          </a:p>
          <a:p>
            <a:pPr marL="0" indent="0">
              <a:buFontTx/>
              <a:buNone/>
            </a:pPr>
            <a:endParaRPr lang="en-US" dirty="0"/>
          </a:p>
          <a:p>
            <a:pPr marL="0" indent="0">
              <a:buFontTx/>
              <a:buNone/>
            </a:pPr>
            <a:r>
              <a:rPr lang="en-US" dirty="0"/>
              <a:t>Provide them a more natural experimental environment to conduct this research</a:t>
            </a:r>
          </a:p>
          <a:p>
            <a:pPr marL="0" indent="0">
              <a:buFontTx/>
              <a:buNone/>
            </a:pPr>
            <a:endParaRPr lang="en-US" dirty="0"/>
          </a:p>
          <a:p>
            <a:pPr marL="0" indent="0">
              <a:buFontTx/>
              <a:buNone/>
            </a:pPr>
            <a:r>
              <a:rPr lang="en-US" dirty="0"/>
              <a:t>Help solve Duncan’s Dilemma</a:t>
            </a:r>
          </a:p>
          <a:p>
            <a:pPr marL="0" indent="0">
              <a:buFontTx/>
              <a:buNone/>
            </a:pPr>
            <a:endParaRPr lang="en-US" dirty="0"/>
          </a:p>
          <a:p>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3</a:t>
            </a:fld>
            <a:endParaRPr lang="en-US"/>
          </a:p>
        </p:txBody>
      </p:sp>
    </p:spTree>
    <p:extLst>
      <p:ext uri="{BB962C8B-B14F-4D97-AF65-F5344CB8AC3E}">
        <p14:creationId xmlns:p14="http://schemas.microsoft.com/office/powerpoint/2010/main" val="73683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a:t>Use Envelope stuffing experiment to describe above</a:t>
            </a:r>
          </a:p>
          <a:p>
            <a:pPr marL="171450" indent="-171450">
              <a:buFontTx/>
              <a:buChar char="-"/>
            </a:pPr>
            <a:r>
              <a:rPr lang="en-US" dirty="0"/>
              <a:t>Discuss basic idea of experiments</a:t>
            </a:r>
          </a:p>
          <a:p>
            <a:pPr marL="628650" lvl="1" indent="-171450">
              <a:buFontTx/>
              <a:buChar char="-"/>
            </a:pPr>
            <a:r>
              <a:rPr lang="en-US" dirty="0"/>
              <a:t>Simple measurable effort task: Repetitive task that requires little learning</a:t>
            </a:r>
          </a:p>
          <a:p>
            <a:pPr marL="628650" lvl="1" indent="-171450">
              <a:buFontTx/>
              <a:buChar char="-"/>
            </a:pPr>
            <a:r>
              <a:rPr lang="en-US" dirty="0"/>
              <a:t>Payment per completion of task</a:t>
            </a:r>
          </a:p>
          <a:p>
            <a:pPr marL="628650" lvl="1" indent="-171450">
              <a:buFontTx/>
              <a:buChar char="-"/>
            </a:pPr>
            <a:r>
              <a:rPr lang="en-US" dirty="0"/>
              <a:t>Introduce a functional limitation to completion of the effort task</a:t>
            </a:r>
          </a:p>
          <a:p>
            <a:pPr marL="628650" lvl="1" indent="-171450">
              <a:buFontTx/>
              <a:buChar char="-"/>
            </a:pPr>
            <a:r>
              <a:rPr lang="en-US" dirty="0"/>
              <a:t>Observe effort response to the impairment (how does the impairment affect their earnings)</a:t>
            </a:r>
          </a:p>
          <a:p>
            <a:pPr marL="628650" lvl="1" indent="-171450">
              <a:buFontTx/>
              <a:buChar char="-"/>
            </a:pPr>
            <a:r>
              <a:rPr lang="en-US" dirty="0"/>
              <a:t>Offer an option to obtain treatment for a cost</a:t>
            </a:r>
          </a:p>
          <a:p>
            <a:pPr marL="1085850" lvl="2" indent="-171450">
              <a:buFontTx/>
              <a:buChar char="-"/>
            </a:pPr>
            <a:r>
              <a:rPr lang="en-US" dirty="0"/>
              <a:t>More unimpaired time means more medication cost</a:t>
            </a:r>
          </a:p>
          <a:p>
            <a:pPr marL="1085850" lvl="2" indent="-171450">
              <a:buFontTx/>
              <a:buChar char="-"/>
            </a:pPr>
            <a:r>
              <a:rPr lang="en-US" dirty="0"/>
              <a:t>Single optimal time to obtain medication if participants wish to maximize earnings</a:t>
            </a:r>
          </a:p>
          <a:p>
            <a:pPr marL="1085850" lvl="2" indent="-171450">
              <a:buFontTx/>
              <a:buChar char="-"/>
            </a:pPr>
            <a:r>
              <a:rPr lang="en-US" dirty="0"/>
              <a:t>Early medication choice involves a higher payment but more healthy time, later medication choice involves lower payment and less healthy time</a:t>
            </a:r>
          </a:p>
          <a:p>
            <a:pPr marL="1085850" lvl="2" indent="-171450">
              <a:buFontTx/>
              <a:buChar char="-"/>
            </a:pPr>
            <a:r>
              <a:rPr lang="en-US" dirty="0"/>
              <a:t>Discuss frustration</a:t>
            </a:r>
          </a:p>
          <a:p>
            <a:pPr marL="457200" lvl="1" indent="0">
              <a:buFontTx/>
              <a:buNone/>
            </a:pPr>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4</a:t>
            </a:fld>
            <a:endParaRPr lang="en-US"/>
          </a:p>
        </p:txBody>
      </p:sp>
    </p:spTree>
    <p:extLst>
      <p:ext uri="{BB962C8B-B14F-4D97-AF65-F5344CB8AC3E}">
        <p14:creationId xmlns:p14="http://schemas.microsoft.com/office/powerpoint/2010/main" val="267999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ADBCF5-21F0-FF46-8118-98AD27DDAAD2}" type="slidenum">
              <a:rPr lang="en-US" smtClean="0"/>
              <a:t>5</a:t>
            </a:fld>
            <a:endParaRPr lang="en-US"/>
          </a:p>
        </p:txBody>
      </p:sp>
    </p:spTree>
    <p:extLst>
      <p:ext uri="{BB962C8B-B14F-4D97-AF65-F5344CB8AC3E}">
        <p14:creationId xmlns:p14="http://schemas.microsoft.com/office/powerpoint/2010/main" val="20852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contribution to the project aimed to bring the participant into a much more immersive environment by using virtual reality. Using the lab’s HTC Vive equipment in conjunction with the Unity game engine and </a:t>
            </a:r>
            <a:r>
              <a:rPr lang="en-US" baseline="0" dirty="0" err="1"/>
              <a:t>SteamVR</a:t>
            </a:r>
            <a:r>
              <a:rPr lang="en-US" baseline="0" dirty="0"/>
              <a:t>, we were able to design a fully interactive and highly configurable application that the lab will be able to use for years to come to carry out their research experiments.</a:t>
            </a:r>
          </a:p>
          <a:p>
            <a:endParaRPr lang="en-US" baseline="0" dirty="0"/>
          </a:p>
          <a:p>
            <a:r>
              <a:rPr lang="en-US" baseline="0" dirty="0"/>
              <a:t>Using </a:t>
            </a:r>
            <a:r>
              <a:rPr lang="en-US" baseline="0" dirty="0" err="1"/>
              <a:t>SteamVR</a:t>
            </a:r>
            <a:r>
              <a:rPr lang="en-US" baseline="0" dirty="0"/>
              <a:t>, we track the participant’s headset and controller positions in the physical world, and translate those into the virtual world. Rather than using the commonplace teleport mechanism to move throughout the virtual world, we actually make the participant walk </a:t>
            </a:r>
            <a:r>
              <a:rPr lang="mr-IN" baseline="0" dirty="0"/>
              <a:t>–</a:t>
            </a:r>
            <a:r>
              <a:rPr lang="en-US" baseline="0" dirty="0"/>
              <a:t> the scene is measured to be almost identical to the physical room in the </a:t>
            </a:r>
            <a:r>
              <a:rPr lang="en-US" baseline="0" dirty="0" err="1"/>
              <a:t>McDSL</a:t>
            </a:r>
            <a:r>
              <a:rPr lang="en-US" baseline="0" dirty="0"/>
              <a:t>, with a slight buffer zone so that nobody runs into or touches the walls during the experiment.</a:t>
            </a:r>
          </a:p>
          <a:p>
            <a:endParaRPr lang="en-US" baseline="0" dirty="0"/>
          </a:p>
          <a:p>
            <a:r>
              <a:rPr lang="en-US" baseline="0" dirty="0"/>
              <a:t>*tour of the environment</a:t>
            </a:r>
          </a:p>
        </p:txBody>
      </p:sp>
      <p:sp>
        <p:nvSpPr>
          <p:cNvPr id="4" name="Slide Number Placeholder 3"/>
          <p:cNvSpPr>
            <a:spLocks noGrp="1"/>
          </p:cNvSpPr>
          <p:nvPr>
            <p:ph type="sldNum" sz="quarter" idx="10"/>
          </p:nvPr>
        </p:nvSpPr>
        <p:spPr/>
        <p:txBody>
          <a:bodyPr/>
          <a:lstStyle/>
          <a:p>
            <a:fld id="{11ADBCF5-21F0-FF46-8118-98AD27DDAAD2}" type="slidenum">
              <a:rPr lang="en-US" smtClean="0"/>
              <a:t>6</a:t>
            </a:fld>
            <a:endParaRPr lang="en-US"/>
          </a:p>
        </p:txBody>
      </p:sp>
    </p:spTree>
    <p:extLst>
      <p:ext uri="{BB962C8B-B14F-4D97-AF65-F5344CB8AC3E}">
        <p14:creationId xmlns:p14="http://schemas.microsoft.com/office/powerpoint/2010/main" val="312090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effort-based task implemented in our application is simple: use a container</a:t>
            </a:r>
            <a:r>
              <a:rPr lang="en-US" baseline="0" dirty="0"/>
              <a:t> to transport bouncy balls from one side of the room to the other. On one side of the room, there is an outlet pipe that dispenses balls into the participant’s bucket; on the other side, there’s a tub that they are instructed to pour the balls into.</a:t>
            </a:r>
          </a:p>
          <a:p>
            <a:endParaRPr lang="en-US" baseline="0" dirty="0"/>
          </a:p>
          <a:p>
            <a:r>
              <a:rPr lang="en-US" baseline="0" dirty="0"/>
              <a:t>The participant is payed some dollar amount for every ball they successfully deliver. The effort component of this task is defined by both how fast they’re able to carry out this task; that is, balls delivered per unit time, and also their spill ratio, which is essentially how careful they are being. In short, a participant with high skill exerting great effort will have a low spill ratio, and a high delivery rate.</a:t>
            </a:r>
            <a:endParaRPr lang="en-US" dirty="0"/>
          </a:p>
        </p:txBody>
      </p:sp>
      <p:sp>
        <p:nvSpPr>
          <p:cNvPr id="4" name="Slide Number Placeholder 3"/>
          <p:cNvSpPr>
            <a:spLocks noGrp="1"/>
          </p:cNvSpPr>
          <p:nvPr>
            <p:ph type="sldNum" sz="quarter" idx="10"/>
          </p:nvPr>
        </p:nvSpPr>
        <p:spPr/>
        <p:txBody>
          <a:bodyPr/>
          <a:lstStyle/>
          <a:p>
            <a:fld id="{11ADBCF5-21F0-FF46-8118-98AD27DDAAD2}" type="slidenum">
              <a:rPr lang="en-US" smtClean="0"/>
              <a:t>7</a:t>
            </a:fld>
            <a:endParaRPr lang="en-US"/>
          </a:p>
        </p:txBody>
      </p:sp>
    </p:spTree>
    <p:extLst>
      <p:ext uri="{BB962C8B-B14F-4D97-AF65-F5344CB8AC3E}">
        <p14:creationId xmlns:p14="http://schemas.microsoft.com/office/powerpoint/2010/main" val="101919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Simulate Parkinson’s Disease</a:t>
            </a:r>
          </a:p>
          <a:p>
            <a:pPr marL="171450" indent="-171450">
              <a:buFontTx/>
              <a:buChar char="-"/>
            </a:pPr>
            <a:r>
              <a:rPr lang="en-US" dirty="0"/>
              <a:t>Impairment intensity</a:t>
            </a:r>
          </a:p>
          <a:p>
            <a:pPr marL="171450" indent="-171450">
              <a:buFontTx/>
              <a:buChar char="-"/>
            </a:pPr>
            <a:r>
              <a:rPr lang="en-US" dirty="0"/>
              <a:t>Haptic feedback</a:t>
            </a:r>
          </a:p>
        </p:txBody>
      </p:sp>
      <p:sp>
        <p:nvSpPr>
          <p:cNvPr id="4" name="Slide Number Placeholder 3"/>
          <p:cNvSpPr>
            <a:spLocks noGrp="1"/>
          </p:cNvSpPr>
          <p:nvPr>
            <p:ph type="sldNum" sz="quarter" idx="5"/>
          </p:nvPr>
        </p:nvSpPr>
        <p:spPr/>
        <p:txBody>
          <a:bodyPr/>
          <a:lstStyle/>
          <a:p>
            <a:fld id="{11ADBCF5-21F0-FF46-8118-98AD27DDAAD2}" type="slidenum">
              <a:rPr lang="en-US" smtClean="0"/>
              <a:t>8</a:t>
            </a:fld>
            <a:endParaRPr lang="en-US"/>
          </a:p>
        </p:txBody>
      </p:sp>
    </p:spTree>
    <p:extLst>
      <p:ext uri="{BB962C8B-B14F-4D97-AF65-F5344CB8AC3E}">
        <p14:creationId xmlns:p14="http://schemas.microsoft.com/office/powerpoint/2010/main" val="3335466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Simulate a visual impairment</a:t>
            </a:r>
          </a:p>
          <a:p>
            <a:pPr marL="171450" indent="-171450">
              <a:buFontTx/>
              <a:buChar char="-"/>
            </a:pPr>
            <a:r>
              <a:rPr lang="en-US" dirty="0"/>
              <a:t>Intensity levels (opacity)</a:t>
            </a:r>
          </a:p>
        </p:txBody>
      </p:sp>
      <p:sp>
        <p:nvSpPr>
          <p:cNvPr id="4" name="Slide Number Placeholder 3"/>
          <p:cNvSpPr>
            <a:spLocks noGrp="1"/>
          </p:cNvSpPr>
          <p:nvPr>
            <p:ph type="sldNum" sz="quarter" idx="5"/>
          </p:nvPr>
        </p:nvSpPr>
        <p:spPr/>
        <p:txBody>
          <a:bodyPr/>
          <a:lstStyle/>
          <a:p>
            <a:fld id="{11ADBCF5-21F0-FF46-8118-98AD27DDAAD2}" type="slidenum">
              <a:rPr lang="en-US" smtClean="0"/>
              <a:t>9</a:t>
            </a:fld>
            <a:endParaRPr lang="en-US"/>
          </a:p>
        </p:txBody>
      </p:sp>
    </p:spTree>
    <p:extLst>
      <p:ext uri="{BB962C8B-B14F-4D97-AF65-F5344CB8AC3E}">
        <p14:creationId xmlns:p14="http://schemas.microsoft.com/office/powerpoint/2010/main" val="235874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728701E-CAF4-4159-9B3E-41C86DFFA30D}" type="datetimeFigureOut">
              <a:rPr lang="en-US" smtClean="0"/>
              <a:t>4/14/2019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728701E-CAF4-4159-9B3E-41C86DFFA30D}" type="datetimeFigureOut">
              <a:rPr lang="en-US" smtClean="0"/>
              <a:t>4/14/2019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dirty="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7" name="Date Placeholder 6"/>
          <p:cNvSpPr>
            <a:spLocks noGrp="1"/>
          </p:cNvSpPr>
          <p:nvPr>
            <p:ph type="dt" sz="half" idx="10"/>
          </p:nvPr>
        </p:nvSpPr>
        <p:spPr/>
        <p:txBody>
          <a:bodyPr/>
          <a:lstStyle/>
          <a:p>
            <a:fld id="{D728701E-CAF4-4159-9B3E-41C86DFFA30D}" type="datetimeFigureOut">
              <a:rPr lang="en-US" smtClean="0"/>
              <a:t>4/14/2019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F1D00-BD13-4404-86B0-79703945A0A7}"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Date Placeholder 4"/>
          <p:cNvSpPr>
            <a:spLocks noGrp="1"/>
          </p:cNvSpPr>
          <p:nvPr>
            <p:ph type="dt" sz="half" idx="10"/>
          </p:nvPr>
        </p:nvSpPr>
        <p:spPr/>
        <p:txBody>
          <a:bodyPr/>
          <a:lstStyle/>
          <a:p>
            <a:fld id="{D728701E-CAF4-4159-9B3E-41C86DFFA30D}" type="datetimeFigureOut">
              <a:rPr lang="en-US" smtClean="0"/>
              <a:t>4/14/2019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F1D00-BD13-4404-86B0-79703945A0A7}"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D728701E-CAF4-4159-9B3E-41C86DFFA30D}" type="datetimeFigureOut">
              <a:rPr lang="en-US" smtClean="0"/>
              <a:t>4/14/2019</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62869" y="4613430"/>
            <a:ext cx="4276331" cy="1230120"/>
          </a:xfrm>
        </p:spPr>
        <p:txBody>
          <a:bodyPr>
            <a:normAutofit fontScale="90000"/>
          </a:bodyPr>
          <a:lstStyle/>
          <a:p>
            <a:r>
              <a:rPr lang="en-US" dirty="0"/>
              <a:t>Application of Virtual Reality in Experimental Economics</a:t>
            </a:r>
          </a:p>
        </p:txBody>
      </p:sp>
      <p:sp>
        <p:nvSpPr>
          <p:cNvPr id="3" name="Subtitle 2"/>
          <p:cNvSpPr>
            <a:spLocks noGrp="1"/>
          </p:cNvSpPr>
          <p:nvPr>
            <p:ph type="subTitle" idx="1"/>
          </p:nvPr>
        </p:nvSpPr>
        <p:spPr>
          <a:xfrm>
            <a:off x="4575824" y="5977968"/>
            <a:ext cx="4179039" cy="595615"/>
          </a:xfrm>
        </p:spPr>
        <p:txBody>
          <a:bodyPr>
            <a:normAutofit lnSpcReduction="10000"/>
          </a:bodyPr>
          <a:lstStyle/>
          <a:p>
            <a:r>
              <a:rPr lang="en-US" sz="1000" dirty="0" err="1"/>
              <a:t>Aaska</a:t>
            </a:r>
            <a:r>
              <a:rPr lang="en-US" sz="1000" dirty="0"/>
              <a:t> Shah, Kerala Brendon, Nolan Slade, </a:t>
            </a:r>
            <a:r>
              <a:rPr lang="en-US" sz="1000" dirty="0" err="1"/>
              <a:t>Vyome</a:t>
            </a:r>
            <a:r>
              <a:rPr lang="en-US" sz="1000" dirty="0"/>
              <a:t> Kishore</a:t>
            </a:r>
          </a:p>
          <a:p>
            <a:endParaRPr lang="en-US" sz="1000" dirty="0"/>
          </a:p>
          <a:p>
            <a:r>
              <a:rPr lang="en-US" sz="1000" dirty="0"/>
              <a:t>Supervised by </a:t>
            </a:r>
            <a:r>
              <a:rPr lang="en-US" sz="1000" dirty="0" err="1"/>
              <a:t>Dr</a:t>
            </a:r>
            <a:r>
              <a:rPr lang="en-US" sz="1000" dirty="0"/>
              <a:t> Stephanie Thomas &amp; </a:t>
            </a:r>
            <a:r>
              <a:rPr lang="en-US" sz="1000" dirty="0" err="1"/>
              <a:t>Dr</a:t>
            </a:r>
            <a:r>
              <a:rPr lang="en-US" sz="1000" dirty="0"/>
              <a:t> Jacques </a:t>
            </a:r>
            <a:r>
              <a:rPr lang="en-US" sz="1000" dirty="0" err="1"/>
              <a:t>Carette</a:t>
            </a:r>
            <a:endParaRPr lang="en-US" sz="1000" dirty="0"/>
          </a:p>
        </p:txBody>
      </p:sp>
    </p:spTree>
    <p:extLst>
      <p:ext uri="{BB962C8B-B14F-4D97-AF65-F5344CB8AC3E}">
        <p14:creationId xmlns:p14="http://schemas.microsoft.com/office/powerpoint/2010/main" val="195726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F4A8-9513-415F-B26D-C542DC5C0E80}"/>
              </a:ext>
            </a:extLst>
          </p:cNvPr>
          <p:cNvSpPr>
            <a:spLocks noGrp="1"/>
          </p:cNvSpPr>
          <p:nvPr>
            <p:ph type="title"/>
          </p:nvPr>
        </p:nvSpPr>
        <p:spPr/>
        <p:txBody>
          <a:bodyPr/>
          <a:lstStyle/>
          <a:p>
            <a:r>
              <a:rPr lang="en-US" dirty="0"/>
              <a:t>Treatment</a:t>
            </a:r>
          </a:p>
        </p:txBody>
      </p:sp>
      <p:sp>
        <p:nvSpPr>
          <p:cNvPr id="3" name="Content Placeholder 2">
            <a:extLst>
              <a:ext uri="{FF2B5EF4-FFF2-40B4-BE49-F238E27FC236}">
                <a16:creationId xmlns:a16="http://schemas.microsoft.com/office/drawing/2014/main" id="{5CA9BD18-129A-497E-97AA-375EF0A0CEBB}"/>
              </a:ext>
            </a:extLst>
          </p:cNvPr>
          <p:cNvSpPr>
            <a:spLocks noGrp="1"/>
          </p:cNvSpPr>
          <p:nvPr>
            <p:ph idx="1"/>
          </p:nvPr>
        </p:nvSpPr>
        <p:spPr/>
        <p:txBody>
          <a:bodyPr/>
          <a:lstStyle/>
          <a:p>
            <a:r>
              <a:rPr lang="en-US" dirty="0"/>
              <a:t>Video Goes here</a:t>
            </a:r>
          </a:p>
        </p:txBody>
      </p:sp>
    </p:spTree>
    <p:extLst>
      <p:ext uri="{BB962C8B-B14F-4D97-AF65-F5344CB8AC3E}">
        <p14:creationId xmlns:p14="http://schemas.microsoft.com/office/powerpoint/2010/main" val="345208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E41-133A-4DC3-A77E-AAB7C87F7431}"/>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821B7832-CE68-423E-98AF-C94B53EC7028}"/>
              </a:ext>
            </a:extLst>
          </p:cNvPr>
          <p:cNvSpPr>
            <a:spLocks noGrp="1"/>
          </p:cNvSpPr>
          <p:nvPr>
            <p:ph idx="1"/>
          </p:nvPr>
        </p:nvSpPr>
        <p:spPr/>
        <p:txBody>
          <a:bodyPr/>
          <a:lstStyle/>
          <a:p>
            <a:r>
              <a:rPr lang="en-US" dirty="0"/>
              <a:t>Show example configuration file</a:t>
            </a:r>
          </a:p>
        </p:txBody>
      </p:sp>
    </p:spTree>
    <p:extLst>
      <p:ext uri="{BB962C8B-B14F-4D97-AF65-F5344CB8AC3E}">
        <p14:creationId xmlns:p14="http://schemas.microsoft.com/office/powerpoint/2010/main" val="283395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367E-AAE7-4BC0-8C31-D16B4A6BF067}"/>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06846FDD-0569-49B0-89FB-9B81163C259D}"/>
              </a:ext>
            </a:extLst>
          </p:cNvPr>
          <p:cNvSpPr>
            <a:spLocks noGrp="1"/>
          </p:cNvSpPr>
          <p:nvPr>
            <p:ph idx="1"/>
          </p:nvPr>
        </p:nvSpPr>
        <p:spPr/>
        <p:txBody>
          <a:bodyPr/>
          <a:lstStyle/>
          <a:p>
            <a:r>
              <a:rPr lang="en-US" dirty="0"/>
              <a:t>CSV</a:t>
            </a:r>
          </a:p>
          <a:p>
            <a:r>
              <a:rPr lang="en-US" dirty="0"/>
              <a:t>Position in world</a:t>
            </a:r>
          </a:p>
          <a:p>
            <a:r>
              <a:rPr lang="en-US" dirty="0"/>
              <a:t>Amount carrying</a:t>
            </a:r>
          </a:p>
          <a:p>
            <a:r>
              <a:rPr lang="en-US" dirty="0"/>
              <a:t>Amount earned</a:t>
            </a:r>
          </a:p>
        </p:txBody>
      </p:sp>
    </p:spTree>
    <p:extLst>
      <p:ext uri="{BB962C8B-B14F-4D97-AF65-F5344CB8AC3E}">
        <p14:creationId xmlns:p14="http://schemas.microsoft.com/office/powerpoint/2010/main" val="391934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0BE5-DFD0-4D8E-99BA-A84FE0102F2F}"/>
              </a:ext>
            </a:extLst>
          </p:cNvPr>
          <p:cNvSpPr>
            <a:spLocks noGrp="1"/>
          </p:cNvSpPr>
          <p:nvPr>
            <p:ph type="title"/>
          </p:nvPr>
        </p:nvSpPr>
        <p:spPr/>
        <p:txBody>
          <a:bodyPr/>
          <a:lstStyle/>
          <a:p>
            <a:r>
              <a:rPr lang="en-US" dirty="0"/>
              <a:t>Additional Features</a:t>
            </a:r>
          </a:p>
        </p:txBody>
      </p:sp>
      <p:sp>
        <p:nvSpPr>
          <p:cNvPr id="3" name="Content Placeholder 2">
            <a:extLst>
              <a:ext uri="{FF2B5EF4-FFF2-40B4-BE49-F238E27FC236}">
                <a16:creationId xmlns:a16="http://schemas.microsoft.com/office/drawing/2014/main" id="{EFE55C46-6077-4364-BB2C-E38A40A4ACFA}"/>
              </a:ext>
            </a:extLst>
          </p:cNvPr>
          <p:cNvSpPr>
            <a:spLocks noGrp="1"/>
          </p:cNvSpPr>
          <p:nvPr>
            <p:ph idx="1"/>
          </p:nvPr>
        </p:nvSpPr>
        <p:spPr/>
        <p:txBody>
          <a:bodyPr/>
          <a:lstStyle/>
          <a:p>
            <a:r>
              <a:rPr lang="en-US" dirty="0"/>
              <a:t>Tutorial Day</a:t>
            </a:r>
          </a:p>
          <a:p>
            <a:r>
              <a:rPr lang="en-US" dirty="0"/>
              <a:t>Claustrophobia</a:t>
            </a:r>
          </a:p>
          <a:p>
            <a:r>
              <a:rPr lang="en-US" dirty="0"/>
              <a:t>Motion Sickness</a:t>
            </a:r>
          </a:p>
        </p:txBody>
      </p:sp>
    </p:spTree>
    <p:extLst>
      <p:ext uri="{BB962C8B-B14F-4D97-AF65-F5344CB8AC3E}">
        <p14:creationId xmlns:p14="http://schemas.microsoft.com/office/powerpoint/2010/main" val="168637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FEF8-65DB-4527-92C2-4BB1588DE7CD}"/>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7126A673-4A5C-4783-BCD0-C6FB79FE5D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157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54" y="2515560"/>
            <a:ext cx="6181611" cy="1162050"/>
          </a:xfrm>
        </p:spPr>
        <p:txBody>
          <a:bodyPr/>
          <a:lstStyle/>
          <a:p>
            <a:r>
              <a:rPr lang="en-US" dirty="0"/>
              <a:t>Duncan’s Dilemma</a:t>
            </a:r>
          </a:p>
        </p:txBody>
      </p:sp>
      <p:sp>
        <p:nvSpPr>
          <p:cNvPr id="3" name="Text Placeholder 2"/>
          <p:cNvSpPr>
            <a:spLocks noGrp="1"/>
          </p:cNvSpPr>
          <p:nvPr>
            <p:ph type="body" sz="half" idx="2"/>
          </p:nvPr>
        </p:nvSpPr>
        <p:spPr/>
        <p:txBody>
          <a:bodyPr/>
          <a:lstStyle/>
          <a:p>
            <a:pPr marL="285750" indent="-285750">
              <a:buFont typeface="Wingdings" charset="2"/>
              <a:buChar char="q"/>
            </a:pPr>
            <a:r>
              <a:rPr lang="en-US" dirty="0"/>
              <a:t>Chronic hip pain has impacted his ability to earn a living as a construction worker</a:t>
            </a:r>
          </a:p>
          <a:p>
            <a:pPr marL="285750" indent="-285750">
              <a:buFont typeface="Wingdings" charset="2"/>
              <a:buChar char="q"/>
            </a:pPr>
            <a:r>
              <a:rPr lang="en-US" dirty="0"/>
              <a:t>His condition could be significantly improved through surgery</a:t>
            </a:r>
          </a:p>
          <a:p>
            <a:pPr marL="285750" indent="-285750">
              <a:buFont typeface="Wingdings" charset="2"/>
              <a:buChar char="q"/>
            </a:pPr>
            <a:r>
              <a:rPr lang="en-US" dirty="0"/>
              <a:t>Ontario:  6 to 8 month wait time for a free operation</a:t>
            </a:r>
          </a:p>
          <a:p>
            <a:pPr marL="285750" indent="-285750">
              <a:buFont typeface="Wingdings" charset="2"/>
              <a:buChar char="q"/>
            </a:pPr>
            <a:r>
              <a:rPr lang="en-US" dirty="0"/>
              <a:t>USA:  costs $30 000, but could be done in a week</a:t>
            </a:r>
          </a:p>
          <a:p>
            <a:endParaRPr lang="en-US" dirty="0"/>
          </a:p>
          <a:p>
            <a:pPr marL="285750" indent="-285750">
              <a:buFont typeface="Wingdings" charset="2"/>
              <a:buChar char="q"/>
            </a:pPr>
            <a:r>
              <a:rPr lang="en-US" dirty="0"/>
              <a:t>What should Duncan do?</a:t>
            </a:r>
          </a:p>
        </p:txBody>
      </p:sp>
      <p:pic>
        <p:nvPicPr>
          <p:cNvPr id="7" name="Picture Placeholder 6" descr="hip_pain.jpg"/>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l="19093" r="19093"/>
          <a:stretch>
            <a:fillRect/>
          </a:stretch>
        </p:blipFill>
        <p:spPr/>
      </p:pic>
      <p:pic>
        <p:nvPicPr>
          <p:cNvPr id="8" name="Picture Placeholder 7" descr="construction_worker.jpg"/>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16355" r="16355"/>
          <a:stretch>
            <a:fillRect/>
          </a:stretch>
        </p:blipFill>
        <p:spPr/>
      </p:pic>
      <p:pic>
        <p:nvPicPr>
          <p:cNvPr id="10" name="Picture 9" descr="kisspng-construction-worker-laborer-general-contractor-bui-phillip-parisis-construction-pro-wp-construction-5b651b092d59d4.3266318215333527131858.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53608" y="474775"/>
            <a:ext cx="3124200" cy="3124200"/>
          </a:xfrm>
          <a:prstGeom prst="rect">
            <a:avLst/>
          </a:prstGeom>
        </p:spPr>
      </p:pic>
    </p:spTree>
    <p:extLst>
      <p:ext uri="{BB962C8B-B14F-4D97-AF65-F5344CB8AC3E}">
        <p14:creationId xmlns:p14="http://schemas.microsoft.com/office/powerpoint/2010/main" val="334250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DE40-5211-46EF-9ECD-EFD114C685CF}"/>
              </a:ext>
            </a:extLst>
          </p:cNvPr>
          <p:cNvSpPr>
            <a:spLocks noGrp="1"/>
          </p:cNvSpPr>
          <p:nvPr>
            <p:ph type="title"/>
          </p:nvPr>
        </p:nvSpPr>
        <p:spPr/>
        <p:txBody>
          <a:bodyPr/>
          <a:lstStyle/>
          <a:p>
            <a:r>
              <a:rPr lang="en-US" dirty="0"/>
              <a:t>McMaster Decision</a:t>
            </a:r>
            <a:br>
              <a:rPr lang="en-US" dirty="0"/>
            </a:br>
            <a:r>
              <a:rPr lang="en-US" dirty="0"/>
              <a:t>Science Laboratory</a:t>
            </a:r>
          </a:p>
        </p:txBody>
      </p:sp>
      <p:sp>
        <p:nvSpPr>
          <p:cNvPr id="3" name="Text Placeholder 2">
            <a:extLst>
              <a:ext uri="{FF2B5EF4-FFF2-40B4-BE49-F238E27FC236}">
                <a16:creationId xmlns:a16="http://schemas.microsoft.com/office/drawing/2014/main" id="{845A154D-A9E9-4845-9DC3-8DFF58407FBE}"/>
              </a:ext>
            </a:extLst>
          </p:cNvPr>
          <p:cNvSpPr>
            <a:spLocks noGrp="1"/>
          </p:cNvSpPr>
          <p:nvPr>
            <p:ph type="body" idx="1"/>
          </p:nvPr>
        </p:nvSpPr>
        <p:spPr>
          <a:xfrm>
            <a:off x="2286000" y="4495800"/>
            <a:ext cx="5720080" cy="1500187"/>
          </a:xfrm>
        </p:spPr>
        <p:txBody>
          <a:bodyPr/>
          <a:lstStyle/>
          <a:p>
            <a:r>
              <a:rPr lang="en-US" dirty="0"/>
              <a:t>Empirical research into human decision making.</a:t>
            </a:r>
          </a:p>
          <a:p>
            <a:r>
              <a:rPr lang="en-US" dirty="0"/>
              <a:t>Research addressing issues of funding and financing in health care.</a:t>
            </a:r>
          </a:p>
        </p:txBody>
      </p:sp>
    </p:spTree>
    <p:extLst>
      <p:ext uri="{BB962C8B-B14F-4D97-AF65-F5344CB8AC3E}">
        <p14:creationId xmlns:p14="http://schemas.microsoft.com/office/powerpoint/2010/main" val="193527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270E-B8C1-4311-A7E7-4B3FF96D6904}"/>
              </a:ext>
            </a:extLst>
          </p:cNvPr>
          <p:cNvSpPr>
            <a:spLocks noGrp="1"/>
          </p:cNvSpPr>
          <p:nvPr>
            <p:ph type="title"/>
          </p:nvPr>
        </p:nvSpPr>
        <p:spPr/>
        <p:txBody>
          <a:bodyPr/>
          <a:lstStyle/>
          <a:p>
            <a:r>
              <a:rPr lang="en-US" dirty="0"/>
              <a:t>Basic Experiment</a:t>
            </a:r>
          </a:p>
        </p:txBody>
      </p:sp>
      <p:sp>
        <p:nvSpPr>
          <p:cNvPr id="3" name="Content Placeholder 2">
            <a:extLst>
              <a:ext uri="{FF2B5EF4-FFF2-40B4-BE49-F238E27FC236}">
                <a16:creationId xmlns:a16="http://schemas.microsoft.com/office/drawing/2014/main" id="{A822FBAB-188A-4AE4-AC63-5865BB070BA3}"/>
              </a:ext>
            </a:extLst>
          </p:cNvPr>
          <p:cNvSpPr>
            <a:spLocks noGrp="1"/>
          </p:cNvSpPr>
          <p:nvPr>
            <p:ph idx="1"/>
          </p:nvPr>
        </p:nvSpPr>
        <p:spPr/>
        <p:txBody>
          <a:bodyPr/>
          <a:lstStyle/>
          <a:p>
            <a:r>
              <a:rPr lang="en-US" dirty="0"/>
              <a:t>Measurable Effort Task</a:t>
            </a:r>
          </a:p>
          <a:p>
            <a:r>
              <a:rPr lang="en-US" dirty="0"/>
              <a:t>Payment per completion of task</a:t>
            </a:r>
          </a:p>
          <a:p>
            <a:r>
              <a:rPr lang="en-US" dirty="0"/>
              <a:t>Introduce a functional limitation to completion of the task</a:t>
            </a:r>
          </a:p>
          <a:p>
            <a:r>
              <a:rPr lang="en-US" dirty="0"/>
              <a:t>Offer an option to obtain treatment for a cost</a:t>
            </a:r>
          </a:p>
        </p:txBody>
      </p:sp>
    </p:spTree>
    <p:extLst>
      <p:ext uri="{BB962C8B-B14F-4D97-AF65-F5344CB8AC3E}">
        <p14:creationId xmlns:p14="http://schemas.microsoft.com/office/powerpoint/2010/main" val="328772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65FA-AD25-48B8-AF3E-B0372DF95E60}"/>
              </a:ext>
            </a:extLst>
          </p:cNvPr>
          <p:cNvSpPr>
            <a:spLocks noGrp="1"/>
          </p:cNvSpPr>
          <p:nvPr>
            <p:ph type="title"/>
          </p:nvPr>
        </p:nvSpPr>
        <p:spPr/>
        <p:txBody>
          <a:bodyPr/>
          <a:lstStyle/>
          <a:p>
            <a:r>
              <a:rPr lang="en-US" dirty="0"/>
              <a:t>Crate Experiment</a:t>
            </a:r>
          </a:p>
        </p:txBody>
      </p:sp>
      <p:sp>
        <p:nvSpPr>
          <p:cNvPr id="3" name="Content Placeholder 2">
            <a:extLst>
              <a:ext uri="{FF2B5EF4-FFF2-40B4-BE49-F238E27FC236}">
                <a16:creationId xmlns:a16="http://schemas.microsoft.com/office/drawing/2014/main" id="{806172B5-F044-41D4-86E6-1F1A6BB24726}"/>
              </a:ext>
            </a:extLst>
          </p:cNvPr>
          <p:cNvSpPr>
            <a:spLocks noGrp="1"/>
          </p:cNvSpPr>
          <p:nvPr>
            <p:ph idx="1"/>
          </p:nvPr>
        </p:nvSpPr>
        <p:spPr/>
        <p:txBody>
          <a:bodyPr/>
          <a:lstStyle/>
          <a:p>
            <a:r>
              <a:rPr lang="en-US" dirty="0"/>
              <a:t>Effort Task: Deliver crates to a point in the environment</a:t>
            </a:r>
          </a:p>
          <a:p>
            <a:r>
              <a:rPr lang="en-US" dirty="0"/>
              <a:t>Not realistic</a:t>
            </a:r>
          </a:p>
          <a:p>
            <a:r>
              <a:rPr lang="en-US" dirty="0"/>
              <a:t>Difficult for subjects to understand</a:t>
            </a:r>
          </a:p>
        </p:txBody>
      </p:sp>
      <p:sp>
        <p:nvSpPr>
          <p:cNvPr id="4" name="Text Placeholder 3">
            <a:extLst>
              <a:ext uri="{FF2B5EF4-FFF2-40B4-BE49-F238E27FC236}">
                <a16:creationId xmlns:a16="http://schemas.microsoft.com/office/drawing/2014/main" id="{86177F5B-2B54-4D37-B473-9B1A86C619B2}"/>
              </a:ext>
            </a:extLst>
          </p:cNvPr>
          <p:cNvSpPr>
            <a:spLocks noGrp="1"/>
          </p:cNvSpPr>
          <p:nvPr>
            <p:ph type="body" sz="half" idx="2"/>
          </p:nvPr>
        </p:nvSpPr>
        <p:spPr/>
        <p:txBody>
          <a:bodyPr/>
          <a:lstStyle/>
          <a:p>
            <a:r>
              <a:rPr lang="en-US" dirty="0"/>
              <a:t>Standard computer game using controller</a:t>
            </a:r>
          </a:p>
        </p:txBody>
      </p:sp>
    </p:spTree>
    <p:extLst>
      <p:ext uri="{BB962C8B-B14F-4D97-AF65-F5344CB8AC3E}">
        <p14:creationId xmlns:p14="http://schemas.microsoft.com/office/powerpoint/2010/main" val="428087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 </a:t>
            </a:r>
            <a:br>
              <a:rPr lang="en-US" dirty="0"/>
            </a:br>
            <a:r>
              <a:rPr lang="en-US" dirty="0" err="1"/>
              <a:t>SteamVR</a:t>
            </a:r>
            <a:r>
              <a:rPr lang="en-US" dirty="0"/>
              <a:t> with Unity</a:t>
            </a:r>
          </a:p>
        </p:txBody>
      </p:sp>
      <p:pic>
        <p:nvPicPr>
          <p:cNvPr id="6" name="Content Placeholder 5" descr="vive.png"/>
          <p:cNvPicPr>
            <a:picLocks noGrp="1" noChangeAspect="1"/>
          </p:cNvPicPr>
          <p:nvPr>
            <p:ph sz="half" idx="1"/>
          </p:nvPr>
        </p:nvPicPr>
        <p:blipFill>
          <a:blip r:embed="rId3" cstate="email">
            <a:extLst>
              <a:ext uri="{28A0092B-C50C-407E-A947-70E740481C1C}">
                <a14:useLocalDpi xmlns:a14="http://schemas.microsoft.com/office/drawing/2010/main" val="0"/>
              </a:ext>
            </a:extLst>
          </a:blip>
          <a:srcRect l="9418" r="9418"/>
          <a:stretch>
            <a:fillRect/>
          </a:stretch>
        </p:blipFill>
        <p:spPr/>
      </p:pic>
      <p:pic>
        <p:nvPicPr>
          <p:cNvPr id="8" name="Content Placeholder 7" descr="Screen Shot 2019-04-13 at 1.59.00 PM.png"/>
          <p:cNvPicPr>
            <a:picLocks noGrp="1" noChangeAspect="1"/>
          </p:cNvPicPr>
          <p:nvPr>
            <p:ph sz="half" idx="15"/>
          </p:nvPr>
        </p:nvPicPr>
        <p:blipFill>
          <a:blip r:embed="rId4" cstate="email">
            <a:extLst>
              <a:ext uri="{28A0092B-C50C-407E-A947-70E740481C1C}">
                <a14:useLocalDpi xmlns:a14="http://schemas.microsoft.com/office/drawing/2010/main" val="0"/>
              </a:ext>
            </a:extLst>
          </a:blip>
          <a:srcRect t="-41636" b="-41636"/>
          <a:stretch>
            <a:fillRect/>
          </a:stretch>
        </p:blipFill>
        <p:spPr/>
      </p:pic>
      <p:pic>
        <p:nvPicPr>
          <p:cNvPr id="7" name="Content Placeholder 6" descr="unity_logo.png"/>
          <p:cNvPicPr>
            <a:picLocks noGrp="1" noChangeAspect="1"/>
          </p:cNvPicPr>
          <p:nvPr>
            <p:ph sz="half" idx="16"/>
          </p:nvPr>
        </p:nvPicPr>
        <p:blipFill>
          <a:blip r:embed="rId5" cstate="email">
            <a:extLst>
              <a:ext uri="{28A0092B-C50C-407E-A947-70E740481C1C}">
                <a14:useLocalDpi xmlns:a14="http://schemas.microsoft.com/office/drawing/2010/main" val="0"/>
              </a:ext>
            </a:extLst>
          </a:blip>
          <a:srcRect t="-23968" b="-23968"/>
          <a:stretch>
            <a:fillRect/>
          </a:stretch>
        </p:blipFill>
        <p:spPr/>
      </p:pic>
    </p:spTree>
    <p:extLst>
      <p:ext uri="{BB962C8B-B14F-4D97-AF65-F5344CB8AC3E}">
        <p14:creationId xmlns:p14="http://schemas.microsoft.com/office/powerpoint/2010/main" val="75595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Effort Task</a:t>
            </a:r>
          </a:p>
        </p:txBody>
      </p:sp>
      <p:sp>
        <p:nvSpPr>
          <p:cNvPr id="3" name="Content Placeholder 2"/>
          <p:cNvSpPr>
            <a:spLocks noGrp="1"/>
          </p:cNvSpPr>
          <p:nvPr>
            <p:ph type="body" orient="vert" idx="1"/>
          </p:nvPr>
        </p:nvSpPr>
        <p:spPr/>
        <p:txBody>
          <a:bodyPr/>
          <a:lstStyle/>
          <a:p>
            <a:pPr marL="0" indent="0">
              <a:buNone/>
            </a:pPr>
            <a:r>
              <a:rPr lang="en-US" dirty="0"/>
              <a:t>PHOTO OF THEM HOLDING BUCKET + FILLING FROM PIPE HERE</a:t>
            </a:r>
          </a:p>
          <a:p>
            <a:pPr marL="0" indent="0">
              <a:buNone/>
            </a:pPr>
            <a:endParaRPr lang="en-US" dirty="0"/>
          </a:p>
        </p:txBody>
      </p:sp>
      <p:sp>
        <p:nvSpPr>
          <p:cNvPr id="4" name="Text Placeholder 3"/>
          <p:cNvSpPr>
            <a:spLocks noGrp="1"/>
          </p:cNvSpPr>
          <p:nvPr>
            <p:ph type="body" sz="half" idx="4294967295"/>
          </p:nvPr>
        </p:nvSpPr>
        <p:spPr>
          <a:xfrm>
            <a:off x="0" y="3733800"/>
            <a:ext cx="3255963" cy="2392363"/>
          </a:xfrm>
        </p:spPr>
        <p:txBody>
          <a:bodyPr/>
          <a:lstStyle/>
          <a:p>
            <a:endParaRPr lang="en-US" dirty="0"/>
          </a:p>
        </p:txBody>
      </p:sp>
      <p:sp>
        <p:nvSpPr>
          <p:cNvPr id="6" name="Content Placeholder 2"/>
          <p:cNvSpPr txBox="1">
            <a:spLocks/>
          </p:cNvSpPr>
          <p:nvPr/>
        </p:nvSpPr>
        <p:spPr>
          <a:xfrm>
            <a:off x="4321175" y="425451"/>
            <a:ext cx="4597399" cy="297473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9pPr>
          </a:lstStyle>
          <a:p>
            <a:endParaRPr lang="en-US" dirty="0"/>
          </a:p>
        </p:txBody>
      </p:sp>
      <p:sp>
        <p:nvSpPr>
          <p:cNvPr id="11" name="Content Placeholder 2"/>
          <p:cNvSpPr txBox="1">
            <a:spLocks/>
          </p:cNvSpPr>
          <p:nvPr/>
        </p:nvSpPr>
        <p:spPr>
          <a:xfrm>
            <a:off x="4168775" y="3585741"/>
            <a:ext cx="4597399" cy="2974736"/>
          </a:xfrm>
          <a:prstGeom prst="rect">
            <a:avLst/>
          </a:prstGeom>
        </p:spPr>
        <p:txBody>
          <a:bodyPr vert="horz" lIns="91440" tIns="45720" rIns="91440" bIns="45720" rtlCol="0">
            <a:normAutofit/>
          </a:bodyPr>
          <a:lstStyle>
            <a:lvl1pPr marL="228600" indent="-228600" algn="l" defTabSz="914400" rtl="0" eaLnBrk="1" latinLnBrk="0" hangingPunct="1">
              <a:spcBef>
                <a:spcPts val="20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2000" kern="1200" baseline="0">
                <a:solidFill>
                  <a:schemeClr val="tx1">
                    <a:lumMod val="65000"/>
                    <a:lumOff val="35000"/>
                  </a:schemeClr>
                </a:solidFill>
                <a:latin typeface="+mn-lt"/>
                <a:ea typeface="+mn-ea"/>
                <a:cs typeface="+mn-cs"/>
              </a:defRPr>
            </a:lvl9pPr>
          </a:lstStyle>
          <a:p>
            <a:pPr marL="0" indent="0">
              <a:buFont typeface="Wingdings" pitchFamily="2" charset="2"/>
              <a:buNone/>
            </a:pPr>
            <a:endParaRPr lang="en-US" dirty="0"/>
          </a:p>
          <a:p>
            <a:pPr marL="0" indent="0">
              <a:buFont typeface="Wingdings" pitchFamily="2" charset="2"/>
              <a:buNone/>
            </a:pPr>
            <a:endParaRPr lang="en-US" dirty="0"/>
          </a:p>
        </p:txBody>
      </p:sp>
      <p:pic>
        <p:nvPicPr>
          <p:cNvPr id="13" name="Picture 12" descr="Screen Shot 2019-04-13 at 2.16.41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45146" y="3579048"/>
            <a:ext cx="4825315" cy="2981429"/>
          </a:xfrm>
          <a:prstGeom prst="rect">
            <a:avLst/>
          </a:prstGeom>
        </p:spPr>
      </p:pic>
    </p:spTree>
    <p:extLst>
      <p:ext uri="{BB962C8B-B14F-4D97-AF65-F5344CB8AC3E}">
        <p14:creationId xmlns:p14="http://schemas.microsoft.com/office/powerpoint/2010/main" val="367551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30F4-15B0-4827-9002-C3CAC1DAAE16}"/>
              </a:ext>
            </a:extLst>
          </p:cNvPr>
          <p:cNvSpPr>
            <a:spLocks noGrp="1"/>
          </p:cNvSpPr>
          <p:nvPr>
            <p:ph type="title"/>
          </p:nvPr>
        </p:nvSpPr>
        <p:spPr/>
        <p:txBody>
          <a:bodyPr/>
          <a:lstStyle/>
          <a:p>
            <a:r>
              <a:rPr lang="en-US" dirty="0"/>
              <a:t>Shaking Impairment</a:t>
            </a:r>
          </a:p>
        </p:txBody>
      </p:sp>
      <p:sp>
        <p:nvSpPr>
          <p:cNvPr id="3" name="Content Placeholder 2">
            <a:extLst>
              <a:ext uri="{FF2B5EF4-FFF2-40B4-BE49-F238E27FC236}">
                <a16:creationId xmlns:a16="http://schemas.microsoft.com/office/drawing/2014/main" id="{850FBFEE-AD9F-4292-9354-04A6D0EF1E75}"/>
              </a:ext>
            </a:extLst>
          </p:cNvPr>
          <p:cNvSpPr>
            <a:spLocks noGrp="1"/>
          </p:cNvSpPr>
          <p:nvPr>
            <p:ph idx="1"/>
          </p:nvPr>
        </p:nvSpPr>
        <p:spPr/>
        <p:txBody>
          <a:bodyPr/>
          <a:lstStyle/>
          <a:p>
            <a:r>
              <a:rPr lang="en-US" dirty="0"/>
              <a:t>Video goes here</a:t>
            </a:r>
          </a:p>
        </p:txBody>
      </p:sp>
    </p:spTree>
    <p:extLst>
      <p:ext uri="{BB962C8B-B14F-4D97-AF65-F5344CB8AC3E}">
        <p14:creationId xmlns:p14="http://schemas.microsoft.com/office/powerpoint/2010/main" val="389405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C451-3DDE-4AFF-9DAB-5CB3699DC786}"/>
              </a:ext>
            </a:extLst>
          </p:cNvPr>
          <p:cNvSpPr>
            <a:spLocks noGrp="1"/>
          </p:cNvSpPr>
          <p:nvPr>
            <p:ph type="title"/>
          </p:nvPr>
        </p:nvSpPr>
        <p:spPr/>
        <p:txBody>
          <a:bodyPr/>
          <a:lstStyle/>
          <a:p>
            <a:r>
              <a:rPr lang="en-US" dirty="0"/>
              <a:t>Fog Impairment</a:t>
            </a:r>
          </a:p>
        </p:txBody>
      </p:sp>
      <p:sp>
        <p:nvSpPr>
          <p:cNvPr id="3" name="Content Placeholder 2">
            <a:extLst>
              <a:ext uri="{FF2B5EF4-FFF2-40B4-BE49-F238E27FC236}">
                <a16:creationId xmlns:a16="http://schemas.microsoft.com/office/drawing/2014/main" id="{3C249103-2B09-44D6-8BC0-451EEDB09FC7}"/>
              </a:ext>
            </a:extLst>
          </p:cNvPr>
          <p:cNvSpPr>
            <a:spLocks noGrp="1"/>
          </p:cNvSpPr>
          <p:nvPr>
            <p:ph idx="1"/>
          </p:nvPr>
        </p:nvSpPr>
        <p:spPr/>
        <p:txBody>
          <a:bodyPr/>
          <a:lstStyle/>
          <a:p>
            <a:r>
              <a:rPr lang="en-US" dirty="0"/>
              <a:t>Video goes here</a:t>
            </a:r>
          </a:p>
        </p:txBody>
      </p:sp>
    </p:spTree>
    <p:extLst>
      <p:ext uri="{BB962C8B-B14F-4D97-AF65-F5344CB8AC3E}">
        <p14:creationId xmlns:p14="http://schemas.microsoft.com/office/powerpoint/2010/main" val="3240515142"/>
      </p:ext>
    </p:extLst>
  </p:cSld>
  <p:clrMapOvr>
    <a:masterClrMapping/>
  </p:clrMapOvr>
</p:sld>
</file>

<file path=ppt/theme/theme1.xml><?xml version="1.0" encoding="utf-8"?>
<a:theme xmlns:a="http://schemas.openxmlformats.org/drawingml/2006/main" name="Advantag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1828</TotalTime>
  <Words>978</Words>
  <Application>Microsoft Office PowerPoint</Application>
  <PresentationFormat>On-screen Show (4:3)</PresentationFormat>
  <Paragraphs>112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Rockwell</vt:lpstr>
      <vt:lpstr>Wingdings</vt:lpstr>
      <vt:lpstr>Advantage</vt:lpstr>
      <vt:lpstr>Application of Virtual Reality in Experimental Economics</vt:lpstr>
      <vt:lpstr>Duncan’s Dilemma</vt:lpstr>
      <vt:lpstr>McMaster Decision Science Laboratory</vt:lpstr>
      <vt:lpstr>Basic Experiment</vt:lpstr>
      <vt:lpstr>Crate Experiment</vt:lpstr>
      <vt:lpstr>Our Contribution:  SteamVR with Unity</vt:lpstr>
      <vt:lpstr>The Effort Task</vt:lpstr>
      <vt:lpstr>Shaking Impairment</vt:lpstr>
      <vt:lpstr>Fog Impairment</vt:lpstr>
      <vt:lpstr>Treatment</vt:lpstr>
      <vt:lpstr>Configuration</vt:lpstr>
      <vt:lpstr>Output</vt:lpstr>
      <vt:lpstr>Additional Features</vt:lpstr>
      <vt:lpstr>Thank you!</vt:lpstr>
    </vt:vector>
  </TitlesOfParts>
  <Company>Saugeen District Secondary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Nolan Slade</dc:creator>
  <cp:lastModifiedBy>K. Brendon</cp:lastModifiedBy>
  <cp:revision>43</cp:revision>
  <dcterms:created xsi:type="dcterms:W3CDTF">2019-04-01T15:36:31Z</dcterms:created>
  <dcterms:modified xsi:type="dcterms:W3CDTF">2019-04-14T18:33:19Z</dcterms:modified>
</cp:coreProperties>
</file>