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6" r:id="rId2"/>
    <p:sldId id="256"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1" r:id="rId17"/>
    <p:sldId id="272" r:id="rId18"/>
    <p:sldId id="273" r:id="rId19"/>
    <p:sldId id="277"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8EAA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7" autoAdjust="0"/>
    <p:restoredTop sz="95728" autoAdjust="0"/>
  </p:normalViewPr>
  <p:slideViewPr>
    <p:cSldViewPr snapToGrid="0">
      <p:cViewPr varScale="1">
        <p:scale>
          <a:sx n="104" d="100"/>
          <a:sy n="104" d="100"/>
        </p:scale>
        <p:origin x="864" y="20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minpreet Singh Kainth" userId="85e47741-a3d8-4f6d-a42e-12cb658566ce" providerId="ADAL" clId="{5230081A-82BF-A547-ACC9-1729591653FD}"/>
    <pc:docChg chg="modShowInfo">
      <pc:chgData name="Aasminpreet Singh Kainth" userId="85e47741-a3d8-4f6d-a42e-12cb658566ce" providerId="ADAL" clId="{5230081A-82BF-A547-ACC9-1729591653FD}" dt="2020-03-28T03:05:19.146" v="2" actId="2744"/>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75AD5-7C50-448D-B528-5B245290F937}" type="datetimeFigureOut">
              <a:rPr lang="en-IN" smtClean="0"/>
              <a:t>27/03/20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37C51-0727-4293-9D38-862BB40567ED}" type="slidenum">
              <a:rPr lang="en-IN" smtClean="0"/>
              <a:t>‹#›</a:t>
            </a:fld>
            <a:endParaRPr lang="en-IN"/>
          </a:p>
        </p:txBody>
      </p:sp>
    </p:spTree>
    <p:extLst>
      <p:ext uri="{BB962C8B-B14F-4D97-AF65-F5344CB8AC3E}">
        <p14:creationId xmlns:p14="http://schemas.microsoft.com/office/powerpoint/2010/main" val="193996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Software_verifica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en.wikipedia.org/wiki/Software_testing" TargetMode="External"/><Relationship Id="rId4" Type="http://schemas.openxmlformats.org/officeDocument/2006/relationships/hyperlink" Target="https://en.wikipedia.org/wiki/Symbolic_execution"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Software_verific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en.wikipedia.org/wiki/Software_testing" TargetMode="External"/><Relationship Id="rId4" Type="http://schemas.openxmlformats.org/officeDocument/2006/relationships/hyperlink" Target="https://en.wikipedia.org/wiki/Symbolic_executio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637C51-0727-4293-9D38-862BB40567ED}" type="slidenum">
              <a:rPr lang="en-IN" smtClean="0"/>
              <a:t>1</a:t>
            </a:fld>
            <a:endParaRPr lang="en-IN"/>
          </a:p>
        </p:txBody>
      </p:sp>
    </p:spTree>
    <p:extLst>
      <p:ext uri="{BB962C8B-B14F-4D97-AF65-F5344CB8AC3E}">
        <p14:creationId xmlns:p14="http://schemas.microsoft.com/office/powerpoint/2010/main" val="1865950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The type of error(s) mentioned for each tool is not the only errors that they can find, these are some most common errors that they can find and regularly discussed in the research papers</a:t>
            </a:r>
            <a:endParaRPr lang="en-IN" dirty="0"/>
          </a:p>
        </p:txBody>
      </p:sp>
      <p:sp>
        <p:nvSpPr>
          <p:cNvPr id="4" name="Slide Number Placeholder 3"/>
          <p:cNvSpPr>
            <a:spLocks noGrp="1"/>
          </p:cNvSpPr>
          <p:nvPr>
            <p:ph type="sldNum" sz="quarter" idx="5"/>
          </p:nvPr>
        </p:nvSpPr>
        <p:spPr/>
        <p:txBody>
          <a:bodyPr/>
          <a:lstStyle/>
          <a:p>
            <a:fld id="{13637C51-0727-4293-9D38-862BB40567ED}" type="slidenum">
              <a:rPr lang="en-IN" smtClean="0"/>
              <a:t>15</a:t>
            </a:fld>
            <a:endParaRPr lang="en-IN"/>
          </a:p>
        </p:txBody>
      </p:sp>
    </p:spTree>
    <p:extLst>
      <p:ext uri="{BB962C8B-B14F-4D97-AF65-F5344CB8AC3E}">
        <p14:creationId xmlns:p14="http://schemas.microsoft.com/office/powerpoint/2010/main" val="3597288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637C51-0727-4293-9D38-862BB40567ED}" type="slidenum">
              <a:rPr lang="en-IN" smtClean="0"/>
              <a:t>16</a:t>
            </a:fld>
            <a:endParaRPr lang="en-IN"/>
          </a:p>
        </p:txBody>
      </p:sp>
    </p:spTree>
    <p:extLst>
      <p:ext uri="{BB962C8B-B14F-4D97-AF65-F5344CB8AC3E}">
        <p14:creationId xmlns:p14="http://schemas.microsoft.com/office/powerpoint/2010/main" val="3026815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bg1"/>
                </a:solidFill>
              </a:rPr>
              <a:t>It can be concluded that the tools are covering wide domain of errors.</a:t>
            </a:r>
            <a:endParaRPr lang="en-IN" sz="1050" dirty="0">
              <a:solidFill>
                <a:schemeClr val="bg1"/>
              </a:solidFill>
            </a:endParaRPr>
          </a:p>
          <a:p>
            <a:endParaRPr lang="en-IN" dirty="0"/>
          </a:p>
        </p:txBody>
      </p:sp>
      <p:sp>
        <p:nvSpPr>
          <p:cNvPr id="4" name="Slide Number Placeholder 3"/>
          <p:cNvSpPr>
            <a:spLocks noGrp="1"/>
          </p:cNvSpPr>
          <p:nvPr>
            <p:ph type="sldNum" sz="quarter" idx="5"/>
          </p:nvPr>
        </p:nvSpPr>
        <p:spPr/>
        <p:txBody>
          <a:bodyPr/>
          <a:lstStyle/>
          <a:p>
            <a:fld id="{13637C51-0727-4293-9D38-862BB40567ED}" type="slidenum">
              <a:rPr lang="en-IN" smtClean="0"/>
              <a:t>17</a:t>
            </a:fld>
            <a:endParaRPr lang="en-IN"/>
          </a:p>
        </p:txBody>
      </p:sp>
    </p:spTree>
    <p:extLst>
      <p:ext uri="{BB962C8B-B14F-4D97-AF65-F5344CB8AC3E}">
        <p14:creationId xmlns:p14="http://schemas.microsoft.com/office/powerpoint/2010/main" val="3297635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637C51-0727-4293-9D38-862BB40567ED}" type="slidenum">
              <a:rPr lang="en-IN" smtClean="0"/>
              <a:t>18</a:t>
            </a:fld>
            <a:endParaRPr lang="en-IN"/>
          </a:p>
        </p:txBody>
      </p:sp>
    </p:spTree>
    <p:extLst>
      <p:ext uri="{BB962C8B-B14F-4D97-AF65-F5344CB8AC3E}">
        <p14:creationId xmlns:p14="http://schemas.microsoft.com/office/powerpoint/2010/main" val="1622303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The detailed information related to each found tool. Currently I only provide the categorization of tools; the next step could be to take each tool explicitly and explain the detailed information of each one.</a:t>
            </a:r>
          </a:p>
          <a:p>
            <a:endParaRPr lang="en-IN" dirty="0"/>
          </a:p>
        </p:txBody>
      </p:sp>
      <p:sp>
        <p:nvSpPr>
          <p:cNvPr id="4" name="Slide Number Placeholder 3"/>
          <p:cNvSpPr>
            <a:spLocks noGrp="1"/>
          </p:cNvSpPr>
          <p:nvPr>
            <p:ph type="sldNum" sz="quarter" idx="5"/>
          </p:nvPr>
        </p:nvSpPr>
        <p:spPr/>
        <p:txBody>
          <a:bodyPr/>
          <a:lstStyle/>
          <a:p>
            <a:fld id="{13637C51-0727-4293-9D38-862BB40567ED}" type="slidenum">
              <a:rPr lang="en-IN" smtClean="0"/>
              <a:t>19</a:t>
            </a:fld>
            <a:endParaRPr lang="en-IN"/>
          </a:p>
        </p:txBody>
      </p:sp>
    </p:spTree>
    <p:extLst>
      <p:ext uri="{BB962C8B-B14F-4D97-AF65-F5344CB8AC3E}">
        <p14:creationId xmlns:p14="http://schemas.microsoft.com/office/powerpoint/2010/main" val="1603425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Concolic testing</a:t>
            </a:r>
            <a:r>
              <a:rPr lang="en-IN" sz="1200" b="0" i="0" kern="1200" dirty="0">
                <a:solidFill>
                  <a:schemeClr val="tx1"/>
                </a:solidFill>
                <a:effectLst/>
                <a:latin typeface="+mn-lt"/>
                <a:ea typeface="+mn-ea"/>
                <a:cs typeface="+mn-cs"/>
              </a:rPr>
              <a:t> is a hybrid </a:t>
            </a:r>
            <a:r>
              <a:rPr lang="en-IN" sz="1200" b="0" i="0" u="none" strike="noStrike" kern="1200" dirty="0">
                <a:solidFill>
                  <a:schemeClr val="tx1"/>
                </a:solidFill>
                <a:effectLst/>
                <a:latin typeface="+mn-lt"/>
                <a:ea typeface="+mn-ea"/>
                <a:cs typeface="+mn-cs"/>
                <a:hlinkClick r:id="rId3" tooltip="Software verification"/>
              </a:rPr>
              <a:t>software verification</a:t>
            </a:r>
            <a:r>
              <a:rPr lang="en-IN" sz="1200" b="0" i="0" kern="1200" dirty="0">
                <a:solidFill>
                  <a:schemeClr val="tx1"/>
                </a:solidFill>
                <a:effectLst/>
                <a:latin typeface="+mn-lt"/>
                <a:ea typeface="+mn-ea"/>
                <a:cs typeface="+mn-cs"/>
              </a:rPr>
              <a:t> technique that performs </a:t>
            </a:r>
            <a:r>
              <a:rPr lang="en-IN" sz="1200" b="0" i="0" u="none" strike="noStrike" kern="1200" dirty="0">
                <a:solidFill>
                  <a:schemeClr val="tx1"/>
                </a:solidFill>
                <a:effectLst/>
                <a:latin typeface="+mn-lt"/>
                <a:ea typeface="+mn-ea"/>
                <a:cs typeface="+mn-cs"/>
                <a:hlinkClick r:id="rId4" tooltip="Symbolic execution"/>
              </a:rPr>
              <a:t>symbolic execution</a:t>
            </a:r>
            <a:r>
              <a:rPr lang="en-IN" sz="1200" b="0" i="0" kern="1200" dirty="0">
                <a:solidFill>
                  <a:schemeClr val="tx1"/>
                </a:solidFill>
                <a:effectLst/>
                <a:latin typeface="+mn-lt"/>
                <a:ea typeface="+mn-ea"/>
                <a:cs typeface="+mn-cs"/>
              </a:rPr>
              <a:t>, a classical technique that treats program variables as symbolic variables, along a </a:t>
            </a:r>
            <a:r>
              <a:rPr lang="en-IN" sz="1200" b="0" i="1" kern="1200" dirty="0">
                <a:solidFill>
                  <a:schemeClr val="tx1"/>
                </a:solidFill>
                <a:effectLst/>
                <a:latin typeface="+mn-lt"/>
                <a:ea typeface="+mn-ea"/>
                <a:cs typeface="+mn-cs"/>
              </a:rPr>
              <a:t>concrete execution</a:t>
            </a:r>
            <a:r>
              <a:rPr lang="en-IN" sz="1200" b="0" i="0" kern="1200" dirty="0">
                <a:solidFill>
                  <a:schemeClr val="tx1"/>
                </a:solidFill>
                <a:effectLst/>
                <a:latin typeface="+mn-lt"/>
                <a:ea typeface="+mn-ea"/>
                <a:cs typeface="+mn-cs"/>
              </a:rPr>
              <a:t> (</a:t>
            </a:r>
            <a:r>
              <a:rPr lang="en-IN" sz="1200" b="0" i="0" u="none" strike="noStrike" kern="1200" dirty="0">
                <a:solidFill>
                  <a:schemeClr val="tx1"/>
                </a:solidFill>
                <a:effectLst/>
                <a:latin typeface="+mn-lt"/>
                <a:ea typeface="+mn-ea"/>
                <a:cs typeface="+mn-cs"/>
                <a:hlinkClick r:id="rId5" tooltip="Software testing"/>
              </a:rPr>
              <a:t>testing</a:t>
            </a:r>
            <a:r>
              <a:rPr lang="en-IN" sz="1200" b="0" i="0" kern="1200" dirty="0">
                <a:solidFill>
                  <a:schemeClr val="tx1"/>
                </a:solidFill>
                <a:effectLst/>
                <a:latin typeface="+mn-lt"/>
                <a:ea typeface="+mn-ea"/>
                <a:cs typeface="+mn-cs"/>
              </a:rPr>
              <a:t> on particular inputs) path. </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CUTE: A concolic unit testing engine for C</a:t>
            </a:r>
          </a:p>
          <a:p>
            <a:r>
              <a:rPr lang="en-IN" sz="1200" b="0" i="0" kern="1200" dirty="0">
                <a:solidFill>
                  <a:schemeClr val="tx1"/>
                </a:solidFill>
                <a:effectLst/>
                <a:latin typeface="+mn-lt"/>
                <a:ea typeface="+mn-ea"/>
                <a:cs typeface="+mn-cs"/>
              </a:rPr>
              <a:t>DART: Directed Automated Random Testing</a:t>
            </a:r>
            <a:endParaRPr lang="en-IN" dirty="0"/>
          </a:p>
        </p:txBody>
      </p:sp>
      <p:sp>
        <p:nvSpPr>
          <p:cNvPr id="4" name="Slide Number Placeholder 3"/>
          <p:cNvSpPr>
            <a:spLocks noGrp="1"/>
          </p:cNvSpPr>
          <p:nvPr>
            <p:ph type="sldNum" sz="quarter" idx="5"/>
          </p:nvPr>
        </p:nvSpPr>
        <p:spPr/>
        <p:txBody>
          <a:bodyPr/>
          <a:lstStyle/>
          <a:p>
            <a:fld id="{13637C51-0727-4293-9D38-862BB40567ED}" type="slidenum">
              <a:rPr lang="en-IN" smtClean="0"/>
              <a:t>20</a:t>
            </a:fld>
            <a:endParaRPr lang="en-IN"/>
          </a:p>
        </p:txBody>
      </p:sp>
    </p:spTree>
    <p:extLst>
      <p:ext uri="{BB962C8B-B14F-4D97-AF65-F5344CB8AC3E}">
        <p14:creationId xmlns:p14="http://schemas.microsoft.com/office/powerpoint/2010/main" val="906986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637C51-0727-4293-9D38-862BB40567ED}" type="slidenum">
              <a:rPr lang="en-IN" smtClean="0"/>
              <a:t>21</a:t>
            </a:fld>
            <a:endParaRPr lang="en-IN"/>
          </a:p>
        </p:txBody>
      </p:sp>
    </p:spTree>
    <p:extLst>
      <p:ext uri="{BB962C8B-B14F-4D97-AF65-F5344CB8AC3E}">
        <p14:creationId xmlns:p14="http://schemas.microsoft.com/office/powerpoint/2010/main" val="3765406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Faster Debugging </a:t>
            </a:r>
            <a:r>
              <a:rPr lang="en-IN" dirty="0"/>
              <a:t>– Without unit testing, the time it takes to debug or resolve a functional test that may have failed takes a long time to track down.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With unit testing however, the scope of the test is kept to a minimum, and the point at which a failure may be triggered can be isolated faster.</a:t>
            </a:r>
          </a:p>
          <a:p>
            <a:endParaRPr lang="en-IN" dirty="0"/>
          </a:p>
        </p:txBody>
      </p:sp>
      <p:sp>
        <p:nvSpPr>
          <p:cNvPr id="4" name="Slide Number Placeholder 3"/>
          <p:cNvSpPr>
            <a:spLocks noGrp="1"/>
          </p:cNvSpPr>
          <p:nvPr>
            <p:ph type="sldNum" sz="quarter" idx="5"/>
          </p:nvPr>
        </p:nvSpPr>
        <p:spPr/>
        <p:txBody>
          <a:bodyPr/>
          <a:lstStyle/>
          <a:p>
            <a:fld id="{13637C51-0727-4293-9D38-862BB40567ED}" type="slidenum">
              <a:rPr lang="en-IN" smtClean="0"/>
              <a:t>4</a:t>
            </a:fld>
            <a:endParaRPr lang="en-IN"/>
          </a:p>
        </p:txBody>
      </p:sp>
    </p:spTree>
    <p:extLst>
      <p:ext uri="{BB962C8B-B14F-4D97-AF65-F5344CB8AC3E}">
        <p14:creationId xmlns:p14="http://schemas.microsoft.com/office/powerpoint/2010/main" val="3392397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The main purposes of these tools are to test the new techniques developed for test data generation. These prototype tools only involve the idea to build the new tool.</a:t>
            </a:r>
          </a:p>
          <a:p>
            <a:endParaRPr lang="en-IN" dirty="0"/>
          </a:p>
        </p:txBody>
      </p:sp>
      <p:sp>
        <p:nvSpPr>
          <p:cNvPr id="4" name="Slide Number Placeholder 3"/>
          <p:cNvSpPr>
            <a:spLocks noGrp="1"/>
          </p:cNvSpPr>
          <p:nvPr>
            <p:ph type="sldNum" sz="quarter" idx="5"/>
          </p:nvPr>
        </p:nvSpPr>
        <p:spPr/>
        <p:txBody>
          <a:bodyPr/>
          <a:lstStyle/>
          <a:p>
            <a:fld id="{13637C51-0727-4293-9D38-862BB40567ED}" type="slidenum">
              <a:rPr lang="en-IN" smtClean="0"/>
              <a:t>8</a:t>
            </a:fld>
            <a:endParaRPr lang="en-IN"/>
          </a:p>
        </p:txBody>
      </p:sp>
    </p:spTree>
    <p:extLst>
      <p:ext uri="{BB962C8B-B14F-4D97-AF65-F5344CB8AC3E}">
        <p14:creationId xmlns:p14="http://schemas.microsoft.com/office/powerpoint/2010/main" val="2966753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637C51-0727-4293-9D38-862BB40567ED}" type="slidenum">
              <a:rPr lang="en-IN" smtClean="0"/>
              <a:t>9</a:t>
            </a:fld>
            <a:endParaRPr lang="en-IN"/>
          </a:p>
        </p:txBody>
      </p:sp>
    </p:spTree>
    <p:extLst>
      <p:ext uri="{BB962C8B-B14F-4D97-AF65-F5344CB8AC3E}">
        <p14:creationId xmlns:p14="http://schemas.microsoft.com/office/powerpoint/2010/main" val="961099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CUTE: A concolic unit testing engine for C</a:t>
            </a:r>
          </a:p>
          <a:p>
            <a:r>
              <a:rPr lang="en-IN" sz="1200" b="0" i="0" kern="1200" dirty="0">
                <a:solidFill>
                  <a:schemeClr val="tx1"/>
                </a:solidFill>
                <a:effectLst/>
                <a:latin typeface="+mn-lt"/>
                <a:ea typeface="+mn-ea"/>
                <a:cs typeface="+mn-cs"/>
              </a:rPr>
              <a:t>DART: Directed Automated Random Testing</a:t>
            </a:r>
            <a:endParaRPr lang="en-IN" dirty="0"/>
          </a:p>
          <a:p>
            <a:endParaRPr lang="en-IN" dirty="0"/>
          </a:p>
        </p:txBody>
      </p:sp>
      <p:sp>
        <p:nvSpPr>
          <p:cNvPr id="4" name="Slide Number Placeholder 3"/>
          <p:cNvSpPr>
            <a:spLocks noGrp="1"/>
          </p:cNvSpPr>
          <p:nvPr>
            <p:ph type="sldNum" sz="quarter" idx="5"/>
          </p:nvPr>
        </p:nvSpPr>
        <p:spPr/>
        <p:txBody>
          <a:bodyPr/>
          <a:lstStyle/>
          <a:p>
            <a:fld id="{13637C51-0727-4293-9D38-862BB40567ED}" type="slidenum">
              <a:rPr lang="en-IN" smtClean="0"/>
              <a:t>10</a:t>
            </a:fld>
            <a:endParaRPr lang="en-IN"/>
          </a:p>
        </p:txBody>
      </p:sp>
    </p:spTree>
    <p:extLst>
      <p:ext uri="{BB962C8B-B14F-4D97-AF65-F5344CB8AC3E}">
        <p14:creationId xmlns:p14="http://schemas.microsoft.com/office/powerpoint/2010/main" val="1792213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637C51-0727-4293-9D38-862BB40567ED}" type="slidenum">
              <a:rPr lang="en-IN" smtClean="0"/>
              <a:t>11</a:t>
            </a:fld>
            <a:endParaRPr lang="en-IN"/>
          </a:p>
        </p:txBody>
      </p:sp>
    </p:spTree>
    <p:extLst>
      <p:ext uri="{BB962C8B-B14F-4D97-AF65-F5344CB8AC3E}">
        <p14:creationId xmlns:p14="http://schemas.microsoft.com/office/powerpoint/2010/main" val="2229040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637C51-0727-4293-9D38-862BB40567ED}" type="slidenum">
              <a:rPr lang="en-IN" smtClean="0"/>
              <a:t>12</a:t>
            </a:fld>
            <a:endParaRPr lang="en-IN"/>
          </a:p>
        </p:txBody>
      </p:sp>
    </p:spTree>
    <p:extLst>
      <p:ext uri="{BB962C8B-B14F-4D97-AF65-F5344CB8AC3E}">
        <p14:creationId xmlns:p14="http://schemas.microsoft.com/office/powerpoint/2010/main" val="1154789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chemeClr val="bg1"/>
                </a:solidFill>
              </a:rPr>
              <a:t>There are many testing techniques exist such as white-box, black box, path testing. All these collected tools in table are directly or indirectly based on any of them. </a:t>
            </a:r>
          </a:p>
          <a:p>
            <a:r>
              <a:rPr lang="en-IN" dirty="0">
                <a:solidFill>
                  <a:schemeClr val="bg1"/>
                </a:solidFill>
              </a:rPr>
              <a:t>This part will help us to categorize the tools based on the testing techniques used by that particular tool. </a:t>
            </a:r>
          </a:p>
          <a:p>
            <a:endParaRPr lang="en-IN"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i="0" kern="1200" dirty="0">
                <a:solidFill>
                  <a:schemeClr val="tx1"/>
                </a:solidFill>
                <a:effectLst/>
                <a:latin typeface="+mn-lt"/>
                <a:ea typeface="+mn-ea"/>
                <a:cs typeface="+mn-cs"/>
              </a:rPr>
              <a:t>Concolic testing</a:t>
            </a:r>
            <a:r>
              <a:rPr lang="en-IN" sz="1200" b="0" i="0" kern="1200" dirty="0">
                <a:solidFill>
                  <a:schemeClr val="tx1"/>
                </a:solidFill>
                <a:effectLst/>
                <a:latin typeface="+mn-lt"/>
                <a:ea typeface="+mn-ea"/>
                <a:cs typeface="+mn-cs"/>
              </a:rPr>
              <a:t> is a hybrid </a:t>
            </a:r>
            <a:r>
              <a:rPr lang="en-IN" sz="1200" b="0" i="0" u="none" strike="noStrike" kern="1200" dirty="0">
                <a:solidFill>
                  <a:schemeClr val="tx1"/>
                </a:solidFill>
                <a:effectLst/>
                <a:latin typeface="+mn-lt"/>
                <a:ea typeface="+mn-ea"/>
                <a:cs typeface="+mn-cs"/>
                <a:hlinkClick r:id="rId3" tooltip="Software verification"/>
              </a:rPr>
              <a:t>software verification</a:t>
            </a:r>
            <a:r>
              <a:rPr lang="en-IN" sz="1200" b="0" i="0" kern="1200" dirty="0">
                <a:solidFill>
                  <a:schemeClr val="tx1"/>
                </a:solidFill>
                <a:effectLst/>
                <a:latin typeface="+mn-lt"/>
                <a:ea typeface="+mn-ea"/>
                <a:cs typeface="+mn-cs"/>
              </a:rPr>
              <a:t> technique that performs </a:t>
            </a:r>
            <a:r>
              <a:rPr lang="en-IN" sz="1200" b="0" i="0" u="none" strike="noStrike" kern="1200" dirty="0">
                <a:solidFill>
                  <a:schemeClr val="tx1"/>
                </a:solidFill>
                <a:effectLst/>
                <a:latin typeface="+mn-lt"/>
                <a:ea typeface="+mn-ea"/>
                <a:cs typeface="+mn-cs"/>
                <a:hlinkClick r:id="rId4" tooltip="Symbolic execution"/>
              </a:rPr>
              <a:t>symbolic execution</a:t>
            </a:r>
            <a:r>
              <a:rPr lang="en-IN" sz="1200" b="0" i="0" kern="1200" dirty="0">
                <a:solidFill>
                  <a:schemeClr val="tx1"/>
                </a:solidFill>
                <a:effectLst/>
                <a:latin typeface="+mn-lt"/>
                <a:ea typeface="+mn-ea"/>
                <a:cs typeface="+mn-cs"/>
              </a:rPr>
              <a:t>, a classical technique that treats program variables as symbolic variables, along a </a:t>
            </a:r>
            <a:r>
              <a:rPr lang="en-IN" sz="1200" b="0" i="1" kern="1200" dirty="0">
                <a:solidFill>
                  <a:schemeClr val="tx1"/>
                </a:solidFill>
                <a:effectLst/>
                <a:latin typeface="+mn-lt"/>
                <a:ea typeface="+mn-ea"/>
                <a:cs typeface="+mn-cs"/>
              </a:rPr>
              <a:t>concrete execution</a:t>
            </a:r>
            <a:r>
              <a:rPr lang="en-IN" sz="1200" b="0" i="0" kern="1200" dirty="0">
                <a:solidFill>
                  <a:schemeClr val="tx1"/>
                </a:solidFill>
                <a:effectLst/>
                <a:latin typeface="+mn-lt"/>
                <a:ea typeface="+mn-ea"/>
                <a:cs typeface="+mn-cs"/>
              </a:rPr>
              <a:t> (</a:t>
            </a:r>
            <a:r>
              <a:rPr lang="en-IN" sz="1200" b="0" i="0" u="none" strike="noStrike" kern="1200" dirty="0">
                <a:solidFill>
                  <a:schemeClr val="tx1"/>
                </a:solidFill>
                <a:effectLst/>
                <a:latin typeface="+mn-lt"/>
                <a:ea typeface="+mn-ea"/>
                <a:cs typeface="+mn-cs"/>
                <a:hlinkClick r:id="rId5" tooltip="Software testing"/>
              </a:rPr>
              <a:t>testing</a:t>
            </a:r>
            <a:r>
              <a:rPr lang="en-IN" sz="1200" b="0" i="0" kern="1200" dirty="0">
                <a:solidFill>
                  <a:schemeClr val="tx1"/>
                </a:solidFill>
                <a:effectLst/>
                <a:latin typeface="+mn-lt"/>
                <a:ea typeface="+mn-ea"/>
                <a:cs typeface="+mn-cs"/>
              </a:rPr>
              <a:t> on particular inputs) path. </a:t>
            </a:r>
            <a:endParaRPr lang="en-IN" dirty="0"/>
          </a:p>
          <a:p>
            <a:endParaRPr lang="en-IN" dirty="0"/>
          </a:p>
        </p:txBody>
      </p:sp>
      <p:sp>
        <p:nvSpPr>
          <p:cNvPr id="4" name="Slide Number Placeholder 3"/>
          <p:cNvSpPr>
            <a:spLocks noGrp="1"/>
          </p:cNvSpPr>
          <p:nvPr>
            <p:ph type="sldNum" sz="quarter" idx="5"/>
          </p:nvPr>
        </p:nvSpPr>
        <p:spPr/>
        <p:txBody>
          <a:bodyPr/>
          <a:lstStyle/>
          <a:p>
            <a:fld id="{13637C51-0727-4293-9D38-862BB40567ED}" type="slidenum">
              <a:rPr lang="en-IN" smtClean="0"/>
              <a:t>13</a:t>
            </a:fld>
            <a:endParaRPr lang="en-IN"/>
          </a:p>
        </p:txBody>
      </p:sp>
    </p:spTree>
    <p:extLst>
      <p:ext uri="{BB962C8B-B14F-4D97-AF65-F5344CB8AC3E}">
        <p14:creationId xmlns:p14="http://schemas.microsoft.com/office/powerpoint/2010/main" val="1083407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637C51-0727-4293-9D38-862BB40567ED}" type="slidenum">
              <a:rPr lang="en-IN" smtClean="0"/>
              <a:t>14</a:t>
            </a:fld>
            <a:endParaRPr lang="en-IN"/>
          </a:p>
        </p:txBody>
      </p:sp>
    </p:spTree>
    <p:extLst>
      <p:ext uri="{BB962C8B-B14F-4D97-AF65-F5344CB8AC3E}">
        <p14:creationId xmlns:p14="http://schemas.microsoft.com/office/powerpoint/2010/main" val="2287508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33B8-ED8C-4A3F-AB48-DC12E672BB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4BF7E4-C53E-4A84-AA15-07A847602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F37BE8-EA54-4E04-8D86-41F42F8D32AB}"/>
              </a:ext>
            </a:extLst>
          </p:cNvPr>
          <p:cNvSpPr>
            <a:spLocks noGrp="1"/>
          </p:cNvSpPr>
          <p:nvPr>
            <p:ph type="dt" sz="half" idx="10"/>
          </p:nvPr>
        </p:nvSpPr>
        <p:spPr/>
        <p:txBody>
          <a:bodyPr/>
          <a:lstStyle/>
          <a:p>
            <a:fld id="{3504D52C-15F9-414C-A05B-69F152B20CAD}" type="datetimeFigureOut">
              <a:rPr lang="en-IN" smtClean="0"/>
              <a:t>27/03/20</a:t>
            </a:fld>
            <a:endParaRPr lang="en-IN"/>
          </a:p>
        </p:txBody>
      </p:sp>
      <p:sp>
        <p:nvSpPr>
          <p:cNvPr id="5" name="Footer Placeholder 4">
            <a:extLst>
              <a:ext uri="{FF2B5EF4-FFF2-40B4-BE49-F238E27FC236}">
                <a16:creationId xmlns:a16="http://schemas.microsoft.com/office/drawing/2014/main" id="{47E7BC78-54F9-43A3-AF6D-FFB2D74E26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4C828F-E185-4EE2-B8B0-35CC95923601}"/>
              </a:ext>
            </a:extLst>
          </p:cNvPr>
          <p:cNvSpPr>
            <a:spLocks noGrp="1"/>
          </p:cNvSpPr>
          <p:nvPr>
            <p:ph type="sldNum" sz="quarter" idx="12"/>
          </p:nvPr>
        </p:nvSpPr>
        <p:spPr/>
        <p:txBody>
          <a:bodyPr/>
          <a:lstStyle/>
          <a:p>
            <a:fld id="{8F822D4A-5EC0-499C-92B3-EC757693B0C5}" type="slidenum">
              <a:rPr lang="en-IN" smtClean="0"/>
              <a:t>‹#›</a:t>
            </a:fld>
            <a:endParaRPr lang="en-IN"/>
          </a:p>
        </p:txBody>
      </p:sp>
    </p:spTree>
    <p:extLst>
      <p:ext uri="{BB962C8B-B14F-4D97-AF65-F5344CB8AC3E}">
        <p14:creationId xmlns:p14="http://schemas.microsoft.com/office/powerpoint/2010/main" val="94128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B5001-47D5-4E62-A7C3-EE73C8EBB0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D954B9-6888-4FB6-BEF9-FD60480D7D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E8C456-8433-42C3-B98B-A2A63935AD71}"/>
              </a:ext>
            </a:extLst>
          </p:cNvPr>
          <p:cNvSpPr>
            <a:spLocks noGrp="1"/>
          </p:cNvSpPr>
          <p:nvPr>
            <p:ph type="dt" sz="half" idx="10"/>
          </p:nvPr>
        </p:nvSpPr>
        <p:spPr/>
        <p:txBody>
          <a:bodyPr/>
          <a:lstStyle/>
          <a:p>
            <a:fld id="{3504D52C-15F9-414C-A05B-69F152B20CAD}" type="datetimeFigureOut">
              <a:rPr lang="en-IN" smtClean="0"/>
              <a:t>27/03/20</a:t>
            </a:fld>
            <a:endParaRPr lang="en-IN"/>
          </a:p>
        </p:txBody>
      </p:sp>
      <p:sp>
        <p:nvSpPr>
          <p:cNvPr id="5" name="Footer Placeholder 4">
            <a:extLst>
              <a:ext uri="{FF2B5EF4-FFF2-40B4-BE49-F238E27FC236}">
                <a16:creationId xmlns:a16="http://schemas.microsoft.com/office/drawing/2014/main" id="{3F964F2D-9BBB-4D9F-85B4-EFFA895C7D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98610-6948-4B6B-B717-BDABEC147AEE}"/>
              </a:ext>
            </a:extLst>
          </p:cNvPr>
          <p:cNvSpPr>
            <a:spLocks noGrp="1"/>
          </p:cNvSpPr>
          <p:nvPr>
            <p:ph type="sldNum" sz="quarter" idx="12"/>
          </p:nvPr>
        </p:nvSpPr>
        <p:spPr/>
        <p:txBody>
          <a:bodyPr/>
          <a:lstStyle/>
          <a:p>
            <a:fld id="{8F822D4A-5EC0-499C-92B3-EC757693B0C5}" type="slidenum">
              <a:rPr lang="en-IN" smtClean="0"/>
              <a:t>‹#›</a:t>
            </a:fld>
            <a:endParaRPr lang="en-IN"/>
          </a:p>
        </p:txBody>
      </p:sp>
    </p:spTree>
    <p:extLst>
      <p:ext uri="{BB962C8B-B14F-4D97-AF65-F5344CB8AC3E}">
        <p14:creationId xmlns:p14="http://schemas.microsoft.com/office/powerpoint/2010/main" val="1239592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764637-A5DC-452A-B193-244EA8F907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2622D7-1C88-45BB-A940-8D77D3B326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7EA960-1EAD-42FF-96A7-044250DDBB1A}"/>
              </a:ext>
            </a:extLst>
          </p:cNvPr>
          <p:cNvSpPr>
            <a:spLocks noGrp="1"/>
          </p:cNvSpPr>
          <p:nvPr>
            <p:ph type="dt" sz="half" idx="10"/>
          </p:nvPr>
        </p:nvSpPr>
        <p:spPr/>
        <p:txBody>
          <a:bodyPr/>
          <a:lstStyle/>
          <a:p>
            <a:fld id="{3504D52C-15F9-414C-A05B-69F152B20CAD}" type="datetimeFigureOut">
              <a:rPr lang="en-IN" smtClean="0"/>
              <a:t>27/03/20</a:t>
            </a:fld>
            <a:endParaRPr lang="en-IN"/>
          </a:p>
        </p:txBody>
      </p:sp>
      <p:sp>
        <p:nvSpPr>
          <p:cNvPr id="5" name="Footer Placeholder 4">
            <a:extLst>
              <a:ext uri="{FF2B5EF4-FFF2-40B4-BE49-F238E27FC236}">
                <a16:creationId xmlns:a16="http://schemas.microsoft.com/office/drawing/2014/main" id="{46EC8D51-A072-4BAA-BB86-E7A4F0A9FE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6D6B79-0745-4413-9E8E-CCB4643AF9BA}"/>
              </a:ext>
            </a:extLst>
          </p:cNvPr>
          <p:cNvSpPr>
            <a:spLocks noGrp="1"/>
          </p:cNvSpPr>
          <p:nvPr>
            <p:ph type="sldNum" sz="quarter" idx="12"/>
          </p:nvPr>
        </p:nvSpPr>
        <p:spPr/>
        <p:txBody>
          <a:bodyPr/>
          <a:lstStyle/>
          <a:p>
            <a:fld id="{8F822D4A-5EC0-499C-92B3-EC757693B0C5}" type="slidenum">
              <a:rPr lang="en-IN" smtClean="0"/>
              <a:t>‹#›</a:t>
            </a:fld>
            <a:endParaRPr lang="en-IN"/>
          </a:p>
        </p:txBody>
      </p:sp>
    </p:spTree>
    <p:extLst>
      <p:ext uri="{BB962C8B-B14F-4D97-AF65-F5344CB8AC3E}">
        <p14:creationId xmlns:p14="http://schemas.microsoft.com/office/powerpoint/2010/main" val="208580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E3DE-7909-466C-BDE1-555B4FEABC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DE4B59-6227-41B6-9E95-78E2BC76E0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1F3AE-0A36-4562-8264-A16B7E2894E9}"/>
              </a:ext>
            </a:extLst>
          </p:cNvPr>
          <p:cNvSpPr>
            <a:spLocks noGrp="1"/>
          </p:cNvSpPr>
          <p:nvPr>
            <p:ph type="dt" sz="half" idx="10"/>
          </p:nvPr>
        </p:nvSpPr>
        <p:spPr/>
        <p:txBody>
          <a:bodyPr/>
          <a:lstStyle/>
          <a:p>
            <a:fld id="{3504D52C-15F9-414C-A05B-69F152B20CAD}" type="datetimeFigureOut">
              <a:rPr lang="en-IN" smtClean="0"/>
              <a:t>27/03/20</a:t>
            </a:fld>
            <a:endParaRPr lang="en-IN"/>
          </a:p>
        </p:txBody>
      </p:sp>
      <p:sp>
        <p:nvSpPr>
          <p:cNvPr id="5" name="Footer Placeholder 4">
            <a:extLst>
              <a:ext uri="{FF2B5EF4-FFF2-40B4-BE49-F238E27FC236}">
                <a16:creationId xmlns:a16="http://schemas.microsoft.com/office/drawing/2014/main" id="{475AFC51-50A1-4F47-AB66-3286B49BE0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FA1D3-5DAE-45B4-A771-C11DADAD2F72}"/>
              </a:ext>
            </a:extLst>
          </p:cNvPr>
          <p:cNvSpPr>
            <a:spLocks noGrp="1"/>
          </p:cNvSpPr>
          <p:nvPr>
            <p:ph type="sldNum" sz="quarter" idx="12"/>
          </p:nvPr>
        </p:nvSpPr>
        <p:spPr/>
        <p:txBody>
          <a:bodyPr/>
          <a:lstStyle/>
          <a:p>
            <a:fld id="{8F822D4A-5EC0-499C-92B3-EC757693B0C5}" type="slidenum">
              <a:rPr lang="en-IN" smtClean="0"/>
              <a:t>‹#›</a:t>
            </a:fld>
            <a:endParaRPr lang="en-IN"/>
          </a:p>
        </p:txBody>
      </p:sp>
    </p:spTree>
    <p:extLst>
      <p:ext uri="{BB962C8B-B14F-4D97-AF65-F5344CB8AC3E}">
        <p14:creationId xmlns:p14="http://schemas.microsoft.com/office/powerpoint/2010/main" val="194309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AC81-CE7B-4D96-9599-4D5EE9B6E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9BEA1F-8EAC-4286-88E3-F86A5707B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43F093-939C-44E8-AEF4-045C73628119}"/>
              </a:ext>
            </a:extLst>
          </p:cNvPr>
          <p:cNvSpPr>
            <a:spLocks noGrp="1"/>
          </p:cNvSpPr>
          <p:nvPr>
            <p:ph type="dt" sz="half" idx="10"/>
          </p:nvPr>
        </p:nvSpPr>
        <p:spPr/>
        <p:txBody>
          <a:bodyPr/>
          <a:lstStyle/>
          <a:p>
            <a:fld id="{3504D52C-15F9-414C-A05B-69F152B20CAD}" type="datetimeFigureOut">
              <a:rPr lang="en-IN" smtClean="0"/>
              <a:t>27/03/20</a:t>
            </a:fld>
            <a:endParaRPr lang="en-IN"/>
          </a:p>
        </p:txBody>
      </p:sp>
      <p:sp>
        <p:nvSpPr>
          <p:cNvPr id="5" name="Footer Placeholder 4">
            <a:extLst>
              <a:ext uri="{FF2B5EF4-FFF2-40B4-BE49-F238E27FC236}">
                <a16:creationId xmlns:a16="http://schemas.microsoft.com/office/drawing/2014/main" id="{91914AD2-76E8-47EB-BA97-5F31C0BD41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FF1F9-AB0E-463F-A5A5-08258E9EE3A1}"/>
              </a:ext>
            </a:extLst>
          </p:cNvPr>
          <p:cNvSpPr>
            <a:spLocks noGrp="1"/>
          </p:cNvSpPr>
          <p:nvPr>
            <p:ph type="sldNum" sz="quarter" idx="12"/>
          </p:nvPr>
        </p:nvSpPr>
        <p:spPr/>
        <p:txBody>
          <a:bodyPr/>
          <a:lstStyle/>
          <a:p>
            <a:fld id="{8F822D4A-5EC0-499C-92B3-EC757693B0C5}" type="slidenum">
              <a:rPr lang="en-IN" smtClean="0"/>
              <a:t>‹#›</a:t>
            </a:fld>
            <a:endParaRPr lang="en-IN"/>
          </a:p>
        </p:txBody>
      </p:sp>
    </p:spTree>
    <p:extLst>
      <p:ext uri="{BB962C8B-B14F-4D97-AF65-F5344CB8AC3E}">
        <p14:creationId xmlns:p14="http://schemas.microsoft.com/office/powerpoint/2010/main" val="3732402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F525F-09AF-4E79-AD8D-B02EB5EFD7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232811-F8F1-481C-9B31-C5AB487D5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475854-D7FE-47F1-845F-0BB50FAB26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ADAE81-C10E-4E55-8A4F-81C3BDC082B9}"/>
              </a:ext>
            </a:extLst>
          </p:cNvPr>
          <p:cNvSpPr>
            <a:spLocks noGrp="1"/>
          </p:cNvSpPr>
          <p:nvPr>
            <p:ph type="dt" sz="half" idx="10"/>
          </p:nvPr>
        </p:nvSpPr>
        <p:spPr/>
        <p:txBody>
          <a:bodyPr/>
          <a:lstStyle/>
          <a:p>
            <a:fld id="{3504D52C-15F9-414C-A05B-69F152B20CAD}" type="datetimeFigureOut">
              <a:rPr lang="en-IN" smtClean="0"/>
              <a:t>27/03/20</a:t>
            </a:fld>
            <a:endParaRPr lang="en-IN"/>
          </a:p>
        </p:txBody>
      </p:sp>
      <p:sp>
        <p:nvSpPr>
          <p:cNvPr id="6" name="Footer Placeholder 5">
            <a:extLst>
              <a:ext uri="{FF2B5EF4-FFF2-40B4-BE49-F238E27FC236}">
                <a16:creationId xmlns:a16="http://schemas.microsoft.com/office/drawing/2014/main" id="{760A8358-CAC1-46AE-9C7C-AB3EC250B2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47E2E4-3412-4515-82C2-8DEF21241B86}"/>
              </a:ext>
            </a:extLst>
          </p:cNvPr>
          <p:cNvSpPr>
            <a:spLocks noGrp="1"/>
          </p:cNvSpPr>
          <p:nvPr>
            <p:ph type="sldNum" sz="quarter" idx="12"/>
          </p:nvPr>
        </p:nvSpPr>
        <p:spPr/>
        <p:txBody>
          <a:bodyPr/>
          <a:lstStyle/>
          <a:p>
            <a:fld id="{8F822D4A-5EC0-499C-92B3-EC757693B0C5}" type="slidenum">
              <a:rPr lang="en-IN" smtClean="0"/>
              <a:t>‹#›</a:t>
            </a:fld>
            <a:endParaRPr lang="en-IN"/>
          </a:p>
        </p:txBody>
      </p:sp>
    </p:spTree>
    <p:extLst>
      <p:ext uri="{BB962C8B-B14F-4D97-AF65-F5344CB8AC3E}">
        <p14:creationId xmlns:p14="http://schemas.microsoft.com/office/powerpoint/2010/main" val="115659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5163-F4BD-4ED7-89B4-A00E6157BA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CE075-A957-4CCD-AEC3-09A9BBFE9B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ADBCFF-1DB6-4892-959A-62209235B7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78BF94-8238-4EAB-BC83-438623CBE5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87A44F-FB45-412C-B837-880117FDB3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08ECD6-4250-4B57-8FAE-2E3544616F70}"/>
              </a:ext>
            </a:extLst>
          </p:cNvPr>
          <p:cNvSpPr>
            <a:spLocks noGrp="1"/>
          </p:cNvSpPr>
          <p:nvPr>
            <p:ph type="dt" sz="half" idx="10"/>
          </p:nvPr>
        </p:nvSpPr>
        <p:spPr/>
        <p:txBody>
          <a:bodyPr/>
          <a:lstStyle/>
          <a:p>
            <a:fld id="{3504D52C-15F9-414C-A05B-69F152B20CAD}" type="datetimeFigureOut">
              <a:rPr lang="en-IN" smtClean="0"/>
              <a:t>27/03/20</a:t>
            </a:fld>
            <a:endParaRPr lang="en-IN"/>
          </a:p>
        </p:txBody>
      </p:sp>
      <p:sp>
        <p:nvSpPr>
          <p:cNvPr id="8" name="Footer Placeholder 7">
            <a:extLst>
              <a:ext uri="{FF2B5EF4-FFF2-40B4-BE49-F238E27FC236}">
                <a16:creationId xmlns:a16="http://schemas.microsoft.com/office/drawing/2014/main" id="{DF5CFF3F-7580-4EAC-887C-73287FFD09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94E154-EA04-44F6-8E9A-14242F912CF4}"/>
              </a:ext>
            </a:extLst>
          </p:cNvPr>
          <p:cNvSpPr>
            <a:spLocks noGrp="1"/>
          </p:cNvSpPr>
          <p:nvPr>
            <p:ph type="sldNum" sz="quarter" idx="12"/>
          </p:nvPr>
        </p:nvSpPr>
        <p:spPr/>
        <p:txBody>
          <a:bodyPr/>
          <a:lstStyle/>
          <a:p>
            <a:fld id="{8F822D4A-5EC0-499C-92B3-EC757693B0C5}" type="slidenum">
              <a:rPr lang="en-IN" smtClean="0"/>
              <a:t>‹#›</a:t>
            </a:fld>
            <a:endParaRPr lang="en-IN"/>
          </a:p>
        </p:txBody>
      </p:sp>
    </p:spTree>
    <p:extLst>
      <p:ext uri="{BB962C8B-B14F-4D97-AF65-F5344CB8AC3E}">
        <p14:creationId xmlns:p14="http://schemas.microsoft.com/office/powerpoint/2010/main" val="206368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CBA5-BAAB-4C86-BBC0-09E2ADE6AE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D67DD7-8FE6-4366-90DF-13541D8912F4}"/>
              </a:ext>
            </a:extLst>
          </p:cNvPr>
          <p:cNvSpPr>
            <a:spLocks noGrp="1"/>
          </p:cNvSpPr>
          <p:nvPr>
            <p:ph type="dt" sz="half" idx="10"/>
          </p:nvPr>
        </p:nvSpPr>
        <p:spPr/>
        <p:txBody>
          <a:bodyPr/>
          <a:lstStyle/>
          <a:p>
            <a:fld id="{3504D52C-15F9-414C-A05B-69F152B20CAD}" type="datetimeFigureOut">
              <a:rPr lang="en-IN" smtClean="0"/>
              <a:t>27/03/20</a:t>
            </a:fld>
            <a:endParaRPr lang="en-IN"/>
          </a:p>
        </p:txBody>
      </p:sp>
      <p:sp>
        <p:nvSpPr>
          <p:cNvPr id="4" name="Footer Placeholder 3">
            <a:extLst>
              <a:ext uri="{FF2B5EF4-FFF2-40B4-BE49-F238E27FC236}">
                <a16:creationId xmlns:a16="http://schemas.microsoft.com/office/drawing/2014/main" id="{B7170C07-1ED9-4145-97CC-84AE9245DF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A5842F-257B-4FDA-AC68-E17CAF1F76B8}"/>
              </a:ext>
            </a:extLst>
          </p:cNvPr>
          <p:cNvSpPr>
            <a:spLocks noGrp="1"/>
          </p:cNvSpPr>
          <p:nvPr>
            <p:ph type="sldNum" sz="quarter" idx="12"/>
          </p:nvPr>
        </p:nvSpPr>
        <p:spPr/>
        <p:txBody>
          <a:bodyPr/>
          <a:lstStyle/>
          <a:p>
            <a:fld id="{8F822D4A-5EC0-499C-92B3-EC757693B0C5}" type="slidenum">
              <a:rPr lang="en-IN" smtClean="0"/>
              <a:t>‹#›</a:t>
            </a:fld>
            <a:endParaRPr lang="en-IN"/>
          </a:p>
        </p:txBody>
      </p:sp>
    </p:spTree>
    <p:extLst>
      <p:ext uri="{BB962C8B-B14F-4D97-AF65-F5344CB8AC3E}">
        <p14:creationId xmlns:p14="http://schemas.microsoft.com/office/powerpoint/2010/main" val="385198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F4DFA7-4D65-4FDE-90A6-B0817B4147C9}"/>
              </a:ext>
            </a:extLst>
          </p:cNvPr>
          <p:cNvSpPr>
            <a:spLocks noGrp="1"/>
          </p:cNvSpPr>
          <p:nvPr>
            <p:ph type="dt" sz="half" idx="10"/>
          </p:nvPr>
        </p:nvSpPr>
        <p:spPr/>
        <p:txBody>
          <a:bodyPr/>
          <a:lstStyle/>
          <a:p>
            <a:fld id="{3504D52C-15F9-414C-A05B-69F152B20CAD}" type="datetimeFigureOut">
              <a:rPr lang="en-IN" smtClean="0"/>
              <a:t>27/03/20</a:t>
            </a:fld>
            <a:endParaRPr lang="en-IN"/>
          </a:p>
        </p:txBody>
      </p:sp>
      <p:sp>
        <p:nvSpPr>
          <p:cNvPr id="3" name="Footer Placeholder 2">
            <a:extLst>
              <a:ext uri="{FF2B5EF4-FFF2-40B4-BE49-F238E27FC236}">
                <a16:creationId xmlns:a16="http://schemas.microsoft.com/office/drawing/2014/main" id="{29484E12-9F5D-4A13-AB46-A5322332E4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8409F2-9F0B-478C-AA3D-8A6312C6D214}"/>
              </a:ext>
            </a:extLst>
          </p:cNvPr>
          <p:cNvSpPr>
            <a:spLocks noGrp="1"/>
          </p:cNvSpPr>
          <p:nvPr>
            <p:ph type="sldNum" sz="quarter" idx="12"/>
          </p:nvPr>
        </p:nvSpPr>
        <p:spPr/>
        <p:txBody>
          <a:bodyPr/>
          <a:lstStyle/>
          <a:p>
            <a:fld id="{8F822D4A-5EC0-499C-92B3-EC757693B0C5}" type="slidenum">
              <a:rPr lang="en-IN" smtClean="0"/>
              <a:t>‹#›</a:t>
            </a:fld>
            <a:endParaRPr lang="en-IN"/>
          </a:p>
        </p:txBody>
      </p:sp>
    </p:spTree>
    <p:extLst>
      <p:ext uri="{BB962C8B-B14F-4D97-AF65-F5344CB8AC3E}">
        <p14:creationId xmlns:p14="http://schemas.microsoft.com/office/powerpoint/2010/main" val="36164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4B00-DC4B-4E68-BC4F-DC3F9F968D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8D3CA4-2909-41D0-943A-689F6C1BD0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DDE12F-2401-4F86-868D-9A24847CE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C7C0DD-41D2-4075-AEDE-051E26978E83}"/>
              </a:ext>
            </a:extLst>
          </p:cNvPr>
          <p:cNvSpPr>
            <a:spLocks noGrp="1"/>
          </p:cNvSpPr>
          <p:nvPr>
            <p:ph type="dt" sz="half" idx="10"/>
          </p:nvPr>
        </p:nvSpPr>
        <p:spPr/>
        <p:txBody>
          <a:bodyPr/>
          <a:lstStyle/>
          <a:p>
            <a:fld id="{3504D52C-15F9-414C-A05B-69F152B20CAD}" type="datetimeFigureOut">
              <a:rPr lang="en-IN" smtClean="0"/>
              <a:t>27/03/20</a:t>
            </a:fld>
            <a:endParaRPr lang="en-IN"/>
          </a:p>
        </p:txBody>
      </p:sp>
      <p:sp>
        <p:nvSpPr>
          <p:cNvPr id="6" name="Footer Placeholder 5">
            <a:extLst>
              <a:ext uri="{FF2B5EF4-FFF2-40B4-BE49-F238E27FC236}">
                <a16:creationId xmlns:a16="http://schemas.microsoft.com/office/drawing/2014/main" id="{1975AE03-FA60-4901-B846-39D02F6DCD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D52D5D-F460-44C6-85B5-E5F45A69F102}"/>
              </a:ext>
            </a:extLst>
          </p:cNvPr>
          <p:cNvSpPr>
            <a:spLocks noGrp="1"/>
          </p:cNvSpPr>
          <p:nvPr>
            <p:ph type="sldNum" sz="quarter" idx="12"/>
          </p:nvPr>
        </p:nvSpPr>
        <p:spPr/>
        <p:txBody>
          <a:bodyPr/>
          <a:lstStyle/>
          <a:p>
            <a:fld id="{8F822D4A-5EC0-499C-92B3-EC757693B0C5}" type="slidenum">
              <a:rPr lang="en-IN" smtClean="0"/>
              <a:t>‹#›</a:t>
            </a:fld>
            <a:endParaRPr lang="en-IN"/>
          </a:p>
        </p:txBody>
      </p:sp>
    </p:spTree>
    <p:extLst>
      <p:ext uri="{BB962C8B-B14F-4D97-AF65-F5344CB8AC3E}">
        <p14:creationId xmlns:p14="http://schemas.microsoft.com/office/powerpoint/2010/main" val="1967375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C867-89B6-4882-84BD-01AD27584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5A50FE-1DD7-4612-96D1-D672EA633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E04E2D-C890-4954-A1EF-7F2D6F626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88F9BA-F1EB-44B6-8093-102F25BF74B5}"/>
              </a:ext>
            </a:extLst>
          </p:cNvPr>
          <p:cNvSpPr>
            <a:spLocks noGrp="1"/>
          </p:cNvSpPr>
          <p:nvPr>
            <p:ph type="dt" sz="half" idx="10"/>
          </p:nvPr>
        </p:nvSpPr>
        <p:spPr/>
        <p:txBody>
          <a:bodyPr/>
          <a:lstStyle/>
          <a:p>
            <a:fld id="{3504D52C-15F9-414C-A05B-69F152B20CAD}" type="datetimeFigureOut">
              <a:rPr lang="en-IN" smtClean="0"/>
              <a:t>27/03/20</a:t>
            </a:fld>
            <a:endParaRPr lang="en-IN"/>
          </a:p>
        </p:txBody>
      </p:sp>
      <p:sp>
        <p:nvSpPr>
          <p:cNvPr id="6" name="Footer Placeholder 5">
            <a:extLst>
              <a:ext uri="{FF2B5EF4-FFF2-40B4-BE49-F238E27FC236}">
                <a16:creationId xmlns:a16="http://schemas.microsoft.com/office/drawing/2014/main" id="{7C2B82B0-7391-4A5E-8FAB-0EA2ADAC03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042570-097A-4914-863F-2471956E412D}"/>
              </a:ext>
            </a:extLst>
          </p:cNvPr>
          <p:cNvSpPr>
            <a:spLocks noGrp="1"/>
          </p:cNvSpPr>
          <p:nvPr>
            <p:ph type="sldNum" sz="quarter" idx="12"/>
          </p:nvPr>
        </p:nvSpPr>
        <p:spPr/>
        <p:txBody>
          <a:bodyPr/>
          <a:lstStyle/>
          <a:p>
            <a:fld id="{8F822D4A-5EC0-499C-92B3-EC757693B0C5}" type="slidenum">
              <a:rPr lang="en-IN" smtClean="0"/>
              <a:t>‹#›</a:t>
            </a:fld>
            <a:endParaRPr lang="en-IN"/>
          </a:p>
        </p:txBody>
      </p:sp>
    </p:spTree>
    <p:extLst>
      <p:ext uri="{BB962C8B-B14F-4D97-AF65-F5344CB8AC3E}">
        <p14:creationId xmlns:p14="http://schemas.microsoft.com/office/powerpoint/2010/main" val="195731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9FF088-CDD8-439D-80E8-3CBF78070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A5B746-0245-413A-B0DB-24A44BDF2B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86C70-1C48-4A29-9712-D556AA8B2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4D52C-15F9-414C-A05B-69F152B20CAD}" type="datetimeFigureOut">
              <a:rPr lang="en-IN" smtClean="0"/>
              <a:t>27/03/20</a:t>
            </a:fld>
            <a:endParaRPr lang="en-IN"/>
          </a:p>
        </p:txBody>
      </p:sp>
      <p:sp>
        <p:nvSpPr>
          <p:cNvPr id="5" name="Footer Placeholder 4">
            <a:extLst>
              <a:ext uri="{FF2B5EF4-FFF2-40B4-BE49-F238E27FC236}">
                <a16:creationId xmlns:a16="http://schemas.microsoft.com/office/drawing/2014/main" id="{81328835-855E-4129-8F08-741DC5B343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B77F0A-0396-4F95-BE34-A24A5EDB40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22D4A-5EC0-499C-92B3-EC757693B0C5}" type="slidenum">
              <a:rPr lang="en-IN" smtClean="0"/>
              <a:t>‹#›</a:t>
            </a:fld>
            <a:endParaRPr lang="en-IN"/>
          </a:p>
        </p:txBody>
      </p:sp>
    </p:spTree>
    <p:extLst>
      <p:ext uri="{BB962C8B-B14F-4D97-AF65-F5344CB8AC3E}">
        <p14:creationId xmlns:p14="http://schemas.microsoft.com/office/powerpoint/2010/main" val="1615678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86FE3F-5AAE-4F84-BB99-011355F2A686}"/>
              </a:ext>
            </a:extLst>
          </p:cNvPr>
          <p:cNvSpPr/>
          <p:nvPr/>
        </p:nvSpPr>
        <p:spPr>
          <a:xfrm>
            <a:off x="0" y="0"/>
            <a:ext cx="12191999" cy="7117882"/>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E755934A-73AF-42B2-9818-C54DA0C26BD6}"/>
              </a:ext>
            </a:extLst>
          </p:cNvPr>
          <p:cNvSpPr/>
          <p:nvPr/>
        </p:nvSpPr>
        <p:spPr>
          <a:xfrm>
            <a:off x="0" y="5548222"/>
            <a:ext cx="12191409" cy="15696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51A64148-5C59-4B7B-B6B4-88C8AE16BA52}"/>
              </a:ext>
            </a:extLst>
          </p:cNvPr>
          <p:cNvSpPr txBox="1"/>
          <p:nvPr/>
        </p:nvSpPr>
        <p:spPr>
          <a:xfrm>
            <a:off x="7034210" y="5763665"/>
            <a:ext cx="5157199" cy="1138773"/>
          </a:xfrm>
          <a:prstGeom prst="rect">
            <a:avLst/>
          </a:prstGeom>
          <a:noFill/>
        </p:spPr>
        <p:txBody>
          <a:bodyPr wrap="square" rtlCol="0">
            <a:spAutoFit/>
          </a:bodyPr>
          <a:lstStyle/>
          <a:p>
            <a:pPr algn="ctr"/>
            <a:r>
              <a:rPr lang="en-IN" sz="3600" b="1" dirty="0">
                <a:solidFill>
                  <a:schemeClr val="bg1"/>
                </a:solidFill>
                <a:latin typeface="+mj-lt"/>
              </a:rPr>
              <a:t>Aasminpreet Singh Kainth</a:t>
            </a:r>
          </a:p>
          <a:p>
            <a:pPr algn="ctr"/>
            <a:r>
              <a:rPr lang="en-IN" sz="1600" dirty="0">
                <a:solidFill>
                  <a:schemeClr val="bg1"/>
                </a:solidFill>
                <a:latin typeface="+mj-lt"/>
              </a:rPr>
              <a:t>Department of Computer Science</a:t>
            </a:r>
          </a:p>
          <a:p>
            <a:pPr algn="ctr"/>
            <a:r>
              <a:rPr lang="en-IN" sz="1600" dirty="0">
                <a:solidFill>
                  <a:schemeClr val="bg1"/>
                </a:solidFill>
                <a:latin typeface="+mj-lt"/>
              </a:rPr>
              <a:t>Middlesex College, Western University</a:t>
            </a:r>
          </a:p>
        </p:txBody>
      </p:sp>
      <p:sp>
        <p:nvSpPr>
          <p:cNvPr id="10" name="TextBox 9">
            <a:extLst>
              <a:ext uri="{FF2B5EF4-FFF2-40B4-BE49-F238E27FC236}">
                <a16:creationId xmlns:a16="http://schemas.microsoft.com/office/drawing/2014/main" id="{BA919BD3-9D8C-43B6-881A-6822CAC8C796}"/>
              </a:ext>
            </a:extLst>
          </p:cNvPr>
          <p:cNvSpPr txBox="1"/>
          <p:nvPr/>
        </p:nvSpPr>
        <p:spPr>
          <a:xfrm>
            <a:off x="131167" y="1471129"/>
            <a:ext cx="11928482" cy="3570208"/>
          </a:xfrm>
          <a:prstGeom prst="rect">
            <a:avLst/>
          </a:prstGeom>
          <a:noFill/>
        </p:spPr>
        <p:txBody>
          <a:bodyPr wrap="square" rtlCol="0">
            <a:spAutoFit/>
          </a:bodyPr>
          <a:lstStyle/>
          <a:p>
            <a:pPr algn="ctr"/>
            <a:r>
              <a:rPr lang="en-IN" sz="5400" b="1" dirty="0">
                <a:solidFill>
                  <a:schemeClr val="bg1"/>
                </a:solidFill>
                <a:latin typeface="+mj-lt"/>
              </a:rPr>
              <a:t>Comparison of Automated </a:t>
            </a:r>
          </a:p>
          <a:p>
            <a:pPr algn="ctr"/>
            <a:r>
              <a:rPr lang="en-IN" sz="5400" b="1" dirty="0">
                <a:solidFill>
                  <a:schemeClr val="bg1"/>
                </a:solidFill>
                <a:latin typeface="+mj-lt"/>
              </a:rPr>
              <a:t>Unit Testing Tools</a:t>
            </a:r>
          </a:p>
          <a:p>
            <a:pPr algn="ctr"/>
            <a:r>
              <a:rPr lang="en-IN" sz="5400" b="1" dirty="0">
                <a:solidFill>
                  <a:schemeClr val="bg1"/>
                </a:solidFill>
                <a:latin typeface="+mj-lt"/>
              </a:rPr>
              <a:t> </a:t>
            </a:r>
          </a:p>
          <a:p>
            <a:pPr algn="ctr"/>
            <a:r>
              <a:rPr lang="en-IN" sz="2400" b="1" dirty="0">
                <a:solidFill>
                  <a:schemeClr val="bg1"/>
                </a:solidFill>
                <a:latin typeface="+mj-lt"/>
              </a:rPr>
              <a:t>Research Project Presentation</a:t>
            </a:r>
          </a:p>
          <a:p>
            <a:pPr algn="ctr"/>
            <a:r>
              <a:rPr lang="en-IN" sz="2000" b="1" dirty="0">
                <a:solidFill>
                  <a:schemeClr val="bg1"/>
                </a:solidFill>
                <a:latin typeface="+mj-lt"/>
              </a:rPr>
              <a:t>CS9550A: Specifications, Testing, and Quality Assurance</a:t>
            </a:r>
          </a:p>
          <a:p>
            <a:pPr algn="ctr"/>
            <a:r>
              <a:rPr lang="en-IN" sz="2000" b="1" dirty="0">
                <a:solidFill>
                  <a:schemeClr val="bg1"/>
                </a:solidFill>
                <a:latin typeface="+mj-lt"/>
              </a:rPr>
              <a:t>Instructor: Prof. Kostas Kontogiannis</a:t>
            </a:r>
          </a:p>
        </p:txBody>
      </p:sp>
    </p:spTree>
    <p:extLst>
      <p:ext uri="{BB962C8B-B14F-4D97-AF65-F5344CB8AC3E}">
        <p14:creationId xmlns:p14="http://schemas.microsoft.com/office/powerpoint/2010/main" val="3830958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5C7CB37-01FC-4769-9372-9A535A3A6D4E}"/>
              </a:ext>
            </a:extLst>
          </p:cNvPr>
          <p:cNvPicPr>
            <a:picLocks noChangeAspect="1"/>
          </p:cNvPicPr>
          <p:nvPr/>
        </p:nvPicPr>
        <p:blipFill rotWithShape="1">
          <a:blip r:embed="rId3"/>
          <a:srcRect r="15271"/>
          <a:stretch/>
        </p:blipFill>
        <p:spPr>
          <a:xfrm>
            <a:off x="3492198" y="0"/>
            <a:ext cx="5207604" cy="6241985"/>
          </a:xfrm>
          <a:prstGeom prst="rect">
            <a:avLst/>
          </a:prstGeom>
        </p:spPr>
      </p:pic>
      <p:sp>
        <p:nvSpPr>
          <p:cNvPr id="4" name="Rectangle 3">
            <a:extLst>
              <a:ext uri="{FF2B5EF4-FFF2-40B4-BE49-F238E27FC236}">
                <a16:creationId xmlns:a16="http://schemas.microsoft.com/office/drawing/2014/main" id="{8E59A02D-B2E6-4BD1-A127-D79CB7F19E51}"/>
              </a:ext>
            </a:extLst>
          </p:cNvPr>
          <p:cNvSpPr/>
          <p:nvPr/>
        </p:nvSpPr>
        <p:spPr>
          <a:xfrm>
            <a:off x="0" y="6337300"/>
            <a:ext cx="1219200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1309467" y="6334780"/>
            <a:ext cx="9860493" cy="461665"/>
          </a:xfrm>
          <a:prstGeom prst="rect">
            <a:avLst/>
          </a:prstGeom>
          <a:noFill/>
        </p:spPr>
        <p:txBody>
          <a:bodyPr wrap="square" rtlCol="0">
            <a:spAutoFit/>
          </a:bodyPr>
          <a:lstStyle/>
          <a:p>
            <a:pPr algn="ctr"/>
            <a:r>
              <a:rPr lang="en-IN" sz="2400" b="1" dirty="0">
                <a:solidFill>
                  <a:schemeClr val="bg1"/>
                </a:solidFill>
                <a:latin typeface="+mj-lt"/>
              </a:rPr>
              <a:t>CATEGORIZATION OF TOOLS</a:t>
            </a:r>
          </a:p>
        </p:txBody>
      </p:sp>
    </p:spTree>
    <p:extLst>
      <p:ext uri="{BB962C8B-B14F-4D97-AF65-F5344CB8AC3E}">
        <p14:creationId xmlns:p14="http://schemas.microsoft.com/office/powerpoint/2010/main" val="2202366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5C7CB37-01FC-4769-9372-9A535A3A6D4E}"/>
              </a:ext>
            </a:extLst>
          </p:cNvPr>
          <p:cNvPicPr>
            <a:picLocks noChangeAspect="1"/>
          </p:cNvPicPr>
          <p:nvPr/>
        </p:nvPicPr>
        <p:blipFill rotWithShape="1">
          <a:blip r:embed="rId3"/>
          <a:srcRect r="15271"/>
          <a:stretch/>
        </p:blipFill>
        <p:spPr>
          <a:xfrm>
            <a:off x="0" y="-1"/>
            <a:ext cx="5727700" cy="6865387"/>
          </a:xfrm>
          <a:prstGeom prst="rect">
            <a:avLst/>
          </a:prstGeom>
        </p:spPr>
      </p:pic>
      <p:sp>
        <p:nvSpPr>
          <p:cNvPr id="5" name="Rectangle 4">
            <a:extLst>
              <a:ext uri="{FF2B5EF4-FFF2-40B4-BE49-F238E27FC236}">
                <a16:creationId xmlns:a16="http://schemas.microsoft.com/office/drawing/2014/main" id="{69AC6A43-4008-43B2-9EC5-91A94F6AE5D7}"/>
              </a:ext>
            </a:extLst>
          </p:cNvPr>
          <p:cNvSpPr/>
          <p:nvPr/>
        </p:nvSpPr>
        <p:spPr>
          <a:xfrm>
            <a:off x="6997700" y="0"/>
            <a:ext cx="5194300" cy="6858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C0C2F6C7-C8AC-4F3E-B464-16DC5FA60AE1}"/>
              </a:ext>
            </a:extLst>
          </p:cNvPr>
          <p:cNvSpPr txBox="1"/>
          <p:nvPr/>
        </p:nvSpPr>
        <p:spPr>
          <a:xfrm>
            <a:off x="7334909" y="1026467"/>
            <a:ext cx="4584041" cy="2970044"/>
          </a:xfrm>
          <a:prstGeom prst="rect">
            <a:avLst/>
          </a:prstGeom>
          <a:noFill/>
        </p:spPr>
        <p:txBody>
          <a:bodyPr wrap="square" rtlCol="0">
            <a:spAutoFit/>
          </a:bodyPr>
          <a:lstStyle/>
          <a:p>
            <a:r>
              <a:rPr lang="en-IN" sz="2300" i="1" dirty="0">
                <a:solidFill>
                  <a:schemeClr val="bg1"/>
                </a:solidFill>
              </a:rPr>
              <a:t>Based on Domain</a:t>
            </a:r>
            <a:endParaRPr lang="en-IN" sz="2000" i="1" dirty="0">
              <a:solidFill>
                <a:schemeClr val="bg1"/>
              </a:solidFill>
            </a:endParaRPr>
          </a:p>
          <a:p>
            <a:endParaRPr lang="en-IN" sz="2000" dirty="0">
              <a:solidFill>
                <a:schemeClr val="bg1"/>
              </a:solidFill>
            </a:endParaRPr>
          </a:p>
          <a:p>
            <a:pPr lvl="1"/>
            <a:r>
              <a:rPr lang="en-IN" i="1" dirty="0">
                <a:solidFill>
                  <a:schemeClr val="bg1"/>
                </a:solidFill>
              </a:rPr>
              <a:t>Domain defines as the type of application that is possible to test with the tool. </a:t>
            </a:r>
          </a:p>
          <a:p>
            <a:pPr lvl="1"/>
            <a:endParaRPr lang="en-IN" dirty="0">
              <a:solidFill>
                <a:schemeClr val="bg1"/>
              </a:solidFill>
            </a:endParaRPr>
          </a:p>
          <a:p>
            <a:pPr lvl="1"/>
            <a:r>
              <a:rPr lang="en-IN" dirty="0">
                <a:solidFill>
                  <a:schemeClr val="bg1"/>
                </a:solidFill>
              </a:rPr>
              <a:t>The most common domains identified are Desktop and server based. </a:t>
            </a:r>
          </a:p>
          <a:p>
            <a:pPr lvl="1"/>
            <a:endParaRPr lang="en-IN" dirty="0">
              <a:solidFill>
                <a:schemeClr val="bg1"/>
              </a:solidFill>
            </a:endParaRPr>
          </a:p>
          <a:p>
            <a:pPr lvl="1"/>
            <a:r>
              <a:rPr lang="en-IN" dirty="0">
                <a:solidFill>
                  <a:schemeClr val="bg1"/>
                </a:solidFill>
              </a:rPr>
              <a:t>From table, most of the tools support only desktop-based applications.</a:t>
            </a:r>
          </a:p>
        </p:txBody>
      </p:sp>
      <p:sp>
        <p:nvSpPr>
          <p:cNvPr id="4" name="Rectangle 3">
            <a:extLst>
              <a:ext uri="{FF2B5EF4-FFF2-40B4-BE49-F238E27FC236}">
                <a16:creationId xmlns:a16="http://schemas.microsoft.com/office/drawing/2014/main" id="{8E59A02D-B2E6-4BD1-A127-D79CB7F19E51}"/>
              </a:ext>
            </a:extLst>
          </p:cNvPr>
          <p:cNvSpPr/>
          <p:nvPr/>
        </p:nvSpPr>
        <p:spPr>
          <a:xfrm>
            <a:off x="6614513" y="368300"/>
            <a:ext cx="5577487" cy="520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6317278" y="397817"/>
            <a:ext cx="5457200" cy="461665"/>
          </a:xfrm>
          <a:prstGeom prst="rect">
            <a:avLst/>
          </a:prstGeom>
          <a:noFill/>
        </p:spPr>
        <p:txBody>
          <a:bodyPr wrap="square" rtlCol="0">
            <a:spAutoFit/>
          </a:bodyPr>
          <a:lstStyle/>
          <a:p>
            <a:pPr algn="ctr"/>
            <a:r>
              <a:rPr lang="en-IN" sz="2400" b="1" dirty="0">
                <a:solidFill>
                  <a:schemeClr val="bg1"/>
                </a:solidFill>
                <a:latin typeface="+mj-lt"/>
              </a:rPr>
              <a:t>CATEGORIZATION OF TOOLS</a:t>
            </a:r>
          </a:p>
        </p:txBody>
      </p:sp>
      <p:sp>
        <p:nvSpPr>
          <p:cNvPr id="2" name="Rectangle 1">
            <a:extLst>
              <a:ext uri="{FF2B5EF4-FFF2-40B4-BE49-F238E27FC236}">
                <a16:creationId xmlns:a16="http://schemas.microsoft.com/office/drawing/2014/main" id="{15CFAA04-6E98-4637-9930-6A87F896BB3B}"/>
              </a:ext>
            </a:extLst>
          </p:cNvPr>
          <p:cNvSpPr/>
          <p:nvPr/>
        </p:nvSpPr>
        <p:spPr>
          <a:xfrm>
            <a:off x="977462" y="0"/>
            <a:ext cx="2543504" cy="6858000"/>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FA53CF2-4760-4798-A0B9-B576F0C08DCE}"/>
              </a:ext>
            </a:extLst>
          </p:cNvPr>
          <p:cNvSpPr/>
          <p:nvPr/>
        </p:nvSpPr>
        <p:spPr>
          <a:xfrm>
            <a:off x="4824248" y="7387"/>
            <a:ext cx="903452" cy="6858000"/>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3070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5C7CB37-01FC-4769-9372-9A535A3A6D4E}"/>
              </a:ext>
            </a:extLst>
          </p:cNvPr>
          <p:cNvPicPr>
            <a:picLocks noChangeAspect="1"/>
          </p:cNvPicPr>
          <p:nvPr/>
        </p:nvPicPr>
        <p:blipFill rotWithShape="1">
          <a:blip r:embed="rId3"/>
          <a:srcRect r="15271"/>
          <a:stretch/>
        </p:blipFill>
        <p:spPr>
          <a:xfrm>
            <a:off x="0" y="-1"/>
            <a:ext cx="5727700" cy="6865387"/>
          </a:xfrm>
          <a:prstGeom prst="rect">
            <a:avLst/>
          </a:prstGeom>
        </p:spPr>
      </p:pic>
      <p:sp>
        <p:nvSpPr>
          <p:cNvPr id="5" name="Rectangle 4">
            <a:extLst>
              <a:ext uri="{FF2B5EF4-FFF2-40B4-BE49-F238E27FC236}">
                <a16:creationId xmlns:a16="http://schemas.microsoft.com/office/drawing/2014/main" id="{69AC6A43-4008-43B2-9EC5-91A94F6AE5D7}"/>
              </a:ext>
            </a:extLst>
          </p:cNvPr>
          <p:cNvSpPr/>
          <p:nvPr/>
        </p:nvSpPr>
        <p:spPr>
          <a:xfrm>
            <a:off x="6997700" y="0"/>
            <a:ext cx="5194300" cy="6858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C0C2F6C7-C8AC-4F3E-B464-16DC5FA60AE1}"/>
              </a:ext>
            </a:extLst>
          </p:cNvPr>
          <p:cNvSpPr txBox="1"/>
          <p:nvPr/>
        </p:nvSpPr>
        <p:spPr>
          <a:xfrm>
            <a:off x="7334909" y="1026467"/>
            <a:ext cx="4584041" cy="4708981"/>
          </a:xfrm>
          <a:prstGeom prst="rect">
            <a:avLst/>
          </a:prstGeom>
          <a:noFill/>
        </p:spPr>
        <p:txBody>
          <a:bodyPr wrap="square" rtlCol="0">
            <a:spAutoFit/>
          </a:bodyPr>
          <a:lstStyle/>
          <a:p>
            <a:r>
              <a:rPr lang="en-IN" sz="2300" i="1" dirty="0">
                <a:solidFill>
                  <a:schemeClr val="bg1"/>
                </a:solidFill>
              </a:rPr>
              <a:t>Based on Programming Language Support</a:t>
            </a:r>
            <a:endParaRPr lang="en-IN" sz="2000" i="1" dirty="0">
              <a:solidFill>
                <a:schemeClr val="bg1"/>
              </a:solidFill>
            </a:endParaRPr>
          </a:p>
          <a:p>
            <a:endParaRPr lang="en-IN" sz="2000" dirty="0">
              <a:solidFill>
                <a:schemeClr val="bg1"/>
              </a:solidFill>
            </a:endParaRPr>
          </a:p>
          <a:p>
            <a:pPr lvl="1"/>
            <a:r>
              <a:rPr lang="en-IN" dirty="0">
                <a:solidFill>
                  <a:schemeClr val="bg1"/>
                </a:solidFill>
              </a:rPr>
              <a:t>Each tool has the support for at least one specific programming language.</a:t>
            </a:r>
          </a:p>
          <a:p>
            <a:pPr lvl="1"/>
            <a:endParaRPr lang="en-IN" dirty="0">
              <a:solidFill>
                <a:schemeClr val="bg1"/>
              </a:solidFill>
            </a:endParaRPr>
          </a:p>
          <a:p>
            <a:pPr lvl="1"/>
            <a:r>
              <a:rPr lang="en-IN" dirty="0">
                <a:solidFill>
                  <a:schemeClr val="bg1"/>
                </a:solidFill>
              </a:rPr>
              <a:t>The most common programming languages concluded form the table are Java and C.</a:t>
            </a:r>
          </a:p>
          <a:p>
            <a:pPr lvl="1"/>
            <a:r>
              <a:rPr lang="en-IN" dirty="0">
                <a:solidFill>
                  <a:schemeClr val="bg1"/>
                </a:solidFill>
              </a:rPr>
              <a:t> </a:t>
            </a:r>
          </a:p>
          <a:p>
            <a:pPr lvl="1"/>
            <a:r>
              <a:rPr lang="en-IN" dirty="0">
                <a:solidFill>
                  <a:schemeClr val="bg1"/>
                </a:solidFill>
              </a:rPr>
              <a:t>Only one tool PEX has the support for Microsoft C#. All other’s either support Java or C. </a:t>
            </a:r>
          </a:p>
          <a:p>
            <a:pPr lvl="1"/>
            <a:endParaRPr lang="en-IN" dirty="0">
              <a:solidFill>
                <a:schemeClr val="bg1"/>
              </a:solidFill>
            </a:endParaRPr>
          </a:p>
          <a:p>
            <a:pPr lvl="1"/>
            <a:r>
              <a:rPr lang="en-IN" dirty="0">
                <a:solidFill>
                  <a:schemeClr val="bg1"/>
                </a:solidFill>
              </a:rPr>
              <a:t>CUTE is only tool with the support of both C/C++.</a:t>
            </a:r>
          </a:p>
        </p:txBody>
      </p:sp>
      <p:sp>
        <p:nvSpPr>
          <p:cNvPr id="4" name="Rectangle 3">
            <a:extLst>
              <a:ext uri="{FF2B5EF4-FFF2-40B4-BE49-F238E27FC236}">
                <a16:creationId xmlns:a16="http://schemas.microsoft.com/office/drawing/2014/main" id="{8E59A02D-B2E6-4BD1-A127-D79CB7F19E51}"/>
              </a:ext>
            </a:extLst>
          </p:cNvPr>
          <p:cNvSpPr/>
          <p:nvPr/>
        </p:nvSpPr>
        <p:spPr>
          <a:xfrm>
            <a:off x="6614513" y="368300"/>
            <a:ext cx="5577487" cy="520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6317278" y="397817"/>
            <a:ext cx="5457200" cy="461665"/>
          </a:xfrm>
          <a:prstGeom prst="rect">
            <a:avLst/>
          </a:prstGeom>
          <a:noFill/>
        </p:spPr>
        <p:txBody>
          <a:bodyPr wrap="square" rtlCol="0">
            <a:spAutoFit/>
          </a:bodyPr>
          <a:lstStyle/>
          <a:p>
            <a:pPr algn="ctr"/>
            <a:r>
              <a:rPr lang="en-IN" sz="2400" b="1" dirty="0">
                <a:solidFill>
                  <a:schemeClr val="bg1"/>
                </a:solidFill>
                <a:latin typeface="+mj-lt"/>
              </a:rPr>
              <a:t>CATEGORIZATION OF TOOLS</a:t>
            </a:r>
          </a:p>
        </p:txBody>
      </p:sp>
      <p:sp>
        <p:nvSpPr>
          <p:cNvPr id="8" name="Rectangle 7">
            <a:extLst>
              <a:ext uri="{FF2B5EF4-FFF2-40B4-BE49-F238E27FC236}">
                <a16:creationId xmlns:a16="http://schemas.microsoft.com/office/drawing/2014/main" id="{8E6EB37E-C651-4CB9-9500-5996DD123FBC}"/>
              </a:ext>
            </a:extLst>
          </p:cNvPr>
          <p:cNvSpPr/>
          <p:nvPr/>
        </p:nvSpPr>
        <p:spPr>
          <a:xfrm>
            <a:off x="2238703" y="13633"/>
            <a:ext cx="2585545" cy="6858000"/>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BBFACA2-0711-4425-B485-D0B05AE2F809}"/>
              </a:ext>
            </a:extLst>
          </p:cNvPr>
          <p:cNvSpPr/>
          <p:nvPr/>
        </p:nvSpPr>
        <p:spPr>
          <a:xfrm>
            <a:off x="4824248" y="7387"/>
            <a:ext cx="903452" cy="6858000"/>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19516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5C7CB37-01FC-4769-9372-9A535A3A6D4E}"/>
              </a:ext>
            </a:extLst>
          </p:cNvPr>
          <p:cNvPicPr>
            <a:picLocks noChangeAspect="1"/>
          </p:cNvPicPr>
          <p:nvPr/>
        </p:nvPicPr>
        <p:blipFill rotWithShape="1">
          <a:blip r:embed="rId3"/>
          <a:srcRect r="15271"/>
          <a:stretch/>
        </p:blipFill>
        <p:spPr>
          <a:xfrm>
            <a:off x="0" y="-1"/>
            <a:ext cx="5727700" cy="6865387"/>
          </a:xfrm>
          <a:prstGeom prst="rect">
            <a:avLst/>
          </a:prstGeom>
        </p:spPr>
      </p:pic>
      <p:sp>
        <p:nvSpPr>
          <p:cNvPr id="5" name="Rectangle 4">
            <a:extLst>
              <a:ext uri="{FF2B5EF4-FFF2-40B4-BE49-F238E27FC236}">
                <a16:creationId xmlns:a16="http://schemas.microsoft.com/office/drawing/2014/main" id="{69AC6A43-4008-43B2-9EC5-91A94F6AE5D7}"/>
              </a:ext>
            </a:extLst>
          </p:cNvPr>
          <p:cNvSpPr/>
          <p:nvPr/>
        </p:nvSpPr>
        <p:spPr>
          <a:xfrm>
            <a:off x="6997700" y="0"/>
            <a:ext cx="5194300" cy="6858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C0C2F6C7-C8AC-4F3E-B464-16DC5FA60AE1}"/>
              </a:ext>
            </a:extLst>
          </p:cNvPr>
          <p:cNvSpPr txBox="1"/>
          <p:nvPr/>
        </p:nvSpPr>
        <p:spPr>
          <a:xfrm>
            <a:off x="7334909" y="1026467"/>
            <a:ext cx="4584041" cy="3247043"/>
          </a:xfrm>
          <a:prstGeom prst="rect">
            <a:avLst/>
          </a:prstGeom>
          <a:noFill/>
        </p:spPr>
        <p:txBody>
          <a:bodyPr wrap="square" rtlCol="0">
            <a:spAutoFit/>
          </a:bodyPr>
          <a:lstStyle/>
          <a:p>
            <a:r>
              <a:rPr lang="en-IN" sz="2300" i="1" dirty="0">
                <a:solidFill>
                  <a:schemeClr val="bg1"/>
                </a:solidFill>
              </a:rPr>
              <a:t>Based on Testing Technique</a:t>
            </a:r>
          </a:p>
          <a:p>
            <a:endParaRPr lang="en-IN" sz="2000" dirty="0">
              <a:solidFill>
                <a:schemeClr val="bg1"/>
              </a:solidFill>
            </a:endParaRPr>
          </a:p>
          <a:p>
            <a:pPr lvl="1"/>
            <a:r>
              <a:rPr lang="en-IN" dirty="0">
                <a:solidFill>
                  <a:schemeClr val="bg1"/>
                </a:solidFill>
              </a:rPr>
              <a:t>It is interesting to see in table, that tools are based on many different type of testing technique, there is not any one testing technique that has dominated the list of tools. </a:t>
            </a:r>
          </a:p>
          <a:p>
            <a:pPr lvl="1"/>
            <a:endParaRPr lang="en-IN" dirty="0">
              <a:solidFill>
                <a:schemeClr val="bg1"/>
              </a:solidFill>
            </a:endParaRPr>
          </a:p>
          <a:p>
            <a:pPr lvl="1"/>
            <a:r>
              <a:rPr lang="en-IN" dirty="0">
                <a:solidFill>
                  <a:schemeClr val="bg1"/>
                </a:solidFill>
              </a:rPr>
              <a:t>Some testing techniques were found to be used by few tools such as “concolic testing” and symbolic execution.</a:t>
            </a:r>
          </a:p>
        </p:txBody>
      </p:sp>
      <p:sp>
        <p:nvSpPr>
          <p:cNvPr id="4" name="Rectangle 3">
            <a:extLst>
              <a:ext uri="{FF2B5EF4-FFF2-40B4-BE49-F238E27FC236}">
                <a16:creationId xmlns:a16="http://schemas.microsoft.com/office/drawing/2014/main" id="{8E59A02D-B2E6-4BD1-A127-D79CB7F19E51}"/>
              </a:ext>
            </a:extLst>
          </p:cNvPr>
          <p:cNvSpPr/>
          <p:nvPr/>
        </p:nvSpPr>
        <p:spPr>
          <a:xfrm>
            <a:off x="6614513" y="368300"/>
            <a:ext cx="5577487" cy="520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6317278" y="397817"/>
            <a:ext cx="5457200" cy="461665"/>
          </a:xfrm>
          <a:prstGeom prst="rect">
            <a:avLst/>
          </a:prstGeom>
          <a:noFill/>
        </p:spPr>
        <p:txBody>
          <a:bodyPr wrap="square" rtlCol="0">
            <a:spAutoFit/>
          </a:bodyPr>
          <a:lstStyle/>
          <a:p>
            <a:pPr algn="ctr"/>
            <a:r>
              <a:rPr lang="en-IN" sz="2400" b="1" dirty="0">
                <a:solidFill>
                  <a:schemeClr val="bg1"/>
                </a:solidFill>
                <a:latin typeface="+mj-lt"/>
              </a:rPr>
              <a:t>CATEGORIZATION OF TOOLS</a:t>
            </a:r>
          </a:p>
        </p:txBody>
      </p:sp>
      <p:sp>
        <p:nvSpPr>
          <p:cNvPr id="8" name="Rectangle 7">
            <a:extLst>
              <a:ext uri="{FF2B5EF4-FFF2-40B4-BE49-F238E27FC236}">
                <a16:creationId xmlns:a16="http://schemas.microsoft.com/office/drawing/2014/main" id="{A3A4B272-7A14-4E86-AA0D-1217E72844CA}"/>
              </a:ext>
            </a:extLst>
          </p:cNvPr>
          <p:cNvSpPr/>
          <p:nvPr/>
        </p:nvSpPr>
        <p:spPr>
          <a:xfrm>
            <a:off x="977462" y="0"/>
            <a:ext cx="1250731" cy="6858000"/>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0779F9B-5A97-4D63-9FAA-97AC4BA8B52D}"/>
              </a:ext>
            </a:extLst>
          </p:cNvPr>
          <p:cNvSpPr/>
          <p:nvPr/>
        </p:nvSpPr>
        <p:spPr>
          <a:xfrm>
            <a:off x="3541713" y="7387"/>
            <a:ext cx="2185987" cy="6858000"/>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46955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5C7CB37-01FC-4769-9372-9A535A3A6D4E}"/>
              </a:ext>
            </a:extLst>
          </p:cNvPr>
          <p:cNvPicPr>
            <a:picLocks noChangeAspect="1"/>
          </p:cNvPicPr>
          <p:nvPr/>
        </p:nvPicPr>
        <p:blipFill rotWithShape="1">
          <a:blip r:embed="rId3"/>
          <a:srcRect r="15271"/>
          <a:stretch/>
        </p:blipFill>
        <p:spPr>
          <a:xfrm>
            <a:off x="0" y="-1"/>
            <a:ext cx="5727700" cy="6865387"/>
          </a:xfrm>
          <a:prstGeom prst="rect">
            <a:avLst/>
          </a:prstGeom>
        </p:spPr>
      </p:pic>
      <p:sp>
        <p:nvSpPr>
          <p:cNvPr id="5" name="Rectangle 4">
            <a:extLst>
              <a:ext uri="{FF2B5EF4-FFF2-40B4-BE49-F238E27FC236}">
                <a16:creationId xmlns:a16="http://schemas.microsoft.com/office/drawing/2014/main" id="{69AC6A43-4008-43B2-9EC5-91A94F6AE5D7}"/>
              </a:ext>
            </a:extLst>
          </p:cNvPr>
          <p:cNvSpPr/>
          <p:nvPr/>
        </p:nvSpPr>
        <p:spPr>
          <a:xfrm>
            <a:off x="6997700" y="0"/>
            <a:ext cx="5194300" cy="6858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C0C2F6C7-C8AC-4F3E-B464-16DC5FA60AE1}"/>
              </a:ext>
            </a:extLst>
          </p:cNvPr>
          <p:cNvSpPr txBox="1"/>
          <p:nvPr/>
        </p:nvSpPr>
        <p:spPr>
          <a:xfrm>
            <a:off x="7334909" y="1026467"/>
            <a:ext cx="4584041" cy="4355038"/>
          </a:xfrm>
          <a:prstGeom prst="rect">
            <a:avLst/>
          </a:prstGeom>
          <a:noFill/>
        </p:spPr>
        <p:txBody>
          <a:bodyPr wrap="square" rtlCol="0">
            <a:spAutoFit/>
          </a:bodyPr>
          <a:lstStyle/>
          <a:p>
            <a:r>
              <a:rPr lang="en-IN" sz="2300" i="1" dirty="0">
                <a:solidFill>
                  <a:schemeClr val="bg1"/>
                </a:solidFill>
              </a:rPr>
              <a:t>Based on Availability of Tools</a:t>
            </a:r>
          </a:p>
          <a:p>
            <a:endParaRPr lang="en-IN" sz="2000" dirty="0">
              <a:solidFill>
                <a:schemeClr val="bg1"/>
              </a:solidFill>
            </a:endParaRPr>
          </a:p>
          <a:p>
            <a:pPr lvl="1"/>
            <a:r>
              <a:rPr lang="en-IN" dirty="0">
                <a:solidFill>
                  <a:schemeClr val="bg1"/>
                </a:solidFill>
              </a:rPr>
              <a:t>Availability of tool makes big difference for someone who wants to use. </a:t>
            </a:r>
          </a:p>
          <a:p>
            <a:pPr lvl="1"/>
            <a:endParaRPr lang="en-IN" dirty="0">
              <a:solidFill>
                <a:schemeClr val="bg1"/>
              </a:solidFill>
            </a:endParaRPr>
          </a:p>
          <a:p>
            <a:pPr lvl="1"/>
            <a:r>
              <a:rPr lang="en-IN" dirty="0">
                <a:solidFill>
                  <a:schemeClr val="bg1"/>
                </a:solidFill>
              </a:rPr>
              <a:t>In the table, it can be seen that there are 2-3 commercial tools available such as </a:t>
            </a:r>
            <a:r>
              <a:rPr lang="en-IN" dirty="0" err="1">
                <a:solidFill>
                  <a:schemeClr val="bg1"/>
                </a:solidFill>
              </a:rPr>
              <a:t>Jtest</a:t>
            </a:r>
            <a:r>
              <a:rPr lang="en-IN" dirty="0">
                <a:solidFill>
                  <a:schemeClr val="bg1"/>
                </a:solidFill>
              </a:rPr>
              <a:t>, </a:t>
            </a:r>
            <a:r>
              <a:rPr lang="en-IN" dirty="0" err="1">
                <a:solidFill>
                  <a:schemeClr val="bg1"/>
                </a:solidFill>
              </a:rPr>
              <a:t>Agitar</a:t>
            </a:r>
            <a:r>
              <a:rPr lang="en-IN" dirty="0">
                <a:solidFill>
                  <a:schemeClr val="bg1"/>
                </a:solidFill>
              </a:rPr>
              <a:t>, etc. </a:t>
            </a:r>
          </a:p>
          <a:p>
            <a:pPr lvl="1"/>
            <a:endParaRPr lang="en-IN" dirty="0">
              <a:solidFill>
                <a:schemeClr val="bg1"/>
              </a:solidFill>
            </a:endParaRPr>
          </a:p>
          <a:p>
            <a:pPr lvl="1"/>
            <a:r>
              <a:rPr lang="en-IN" dirty="0">
                <a:solidFill>
                  <a:schemeClr val="bg1"/>
                </a:solidFill>
              </a:rPr>
              <a:t>Most of the tools are open source but unfortunately, some of them are not even available. </a:t>
            </a:r>
          </a:p>
          <a:p>
            <a:pPr lvl="1"/>
            <a:endParaRPr lang="en-IN" dirty="0">
              <a:solidFill>
                <a:schemeClr val="bg1"/>
              </a:solidFill>
            </a:endParaRPr>
          </a:p>
          <a:p>
            <a:pPr lvl="1"/>
            <a:r>
              <a:rPr lang="en-IN" dirty="0">
                <a:solidFill>
                  <a:schemeClr val="bg1"/>
                </a:solidFill>
              </a:rPr>
              <a:t>There are few examples of academic and licensed tools also like Eclat, PEX.</a:t>
            </a:r>
          </a:p>
        </p:txBody>
      </p:sp>
      <p:sp>
        <p:nvSpPr>
          <p:cNvPr id="4" name="Rectangle 3">
            <a:extLst>
              <a:ext uri="{FF2B5EF4-FFF2-40B4-BE49-F238E27FC236}">
                <a16:creationId xmlns:a16="http://schemas.microsoft.com/office/drawing/2014/main" id="{8E59A02D-B2E6-4BD1-A127-D79CB7F19E51}"/>
              </a:ext>
            </a:extLst>
          </p:cNvPr>
          <p:cNvSpPr/>
          <p:nvPr/>
        </p:nvSpPr>
        <p:spPr>
          <a:xfrm>
            <a:off x="6614513" y="368300"/>
            <a:ext cx="5577487" cy="520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6317278" y="397817"/>
            <a:ext cx="5457200" cy="461665"/>
          </a:xfrm>
          <a:prstGeom prst="rect">
            <a:avLst/>
          </a:prstGeom>
          <a:noFill/>
        </p:spPr>
        <p:txBody>
          <a:bodyPr wrap="square" rtlCol="0">
            <a:spAutoFit/>
          </a:bodyPr>
          <a:lstStyle/>
          <a:p>
            <a:pPr algn="ctr"/>
            <a:r>
              <a:rPr lang="en-IN" sz="2400" b="1" dirty="0">
                <a:solidFill>
                  <a:schemeClr val="bg1"/>
                </a:solidFill>
                <a:latin typeface="+mj-lt"/>
              </a:rPr>
              <a:t>CATEGORIZATION OF TOOLS</a:t>
            </a:r>
          </a:p>
        </p:txBody>
      </p:sp>
      <p:sp>
        <p:nvSpPr>
          <p:cNvPr id="8" name="Rectangle 7">
            <a:extLst>
              <a:ext uri="{FF2B5EF4-FFF2-40B4-BE49-F238E27FC236}">
                <a16:creationId xmlns:a16="http://schemas.microsoft.com/office/drawing/2014/main" id="{ECE29AE3-F601-43D4-AF0B-28F2AD81DD21}"/>
              </a:ext>
            </a:extLst>
          </p:cNvPr>
          <p:cNvSpPr/>
          <p:nvPr/>
        </p:nvSpPr>
        <p:spPr>
          <a:xfrm>
            <a:off x="977462" y="0"/>
            <a:ext cx="2543504" cy="6858000"/>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F517169-B786-4962-BBD9-862838E8D53C}"/>
              </a:ext>
            </a:extLst>
          </p:cNvPr>
          <p:cNvSpPr/>
          <p:nvPr/>
        </p:nvSpPr>
        <p:spPr>
          <a:xfrm>
            <a:off x="3520965" y="7387"/>
            <a:ext cx="1284397" cy="6858000"/>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60347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59A02D-B2E6-4BD1-A127-D79CB7F19E51}"/>
              </a:ext>
            </a:extLst>
          </p:cNvPr>
          <p:cNvSpPr/>
          <p:nvPr/>
        </p:nvSpPr>
        <p:spPr>
          <a:xfrm>
            <a:off x="0" y="467360"/>
            <a:ext cx="7995920"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764540" y="565185"/>
            <a:ext cx="6466840" cy="523220"/>
          </a:xfrm>
          <a:prstGeom prst="rect">
            <a:avLst/>
          </a:prstGeom>
          <a:noFill/>
        </p:spPr>
        <p:txBody>
          <a:bodyPr wrap="square" rtlCol="0">
            <a:spAutoFit/>
          </a:bodyPr>
          <a:lstStyle/>
          <a:p>
            <a:r>
              <a:rPr lang="en-IN" sz="2800" b="1" dirty="0">
                <a:solidFill>
                  <a:schemeClr val="bg1"/>
                </a:solidFill>
                <a:latin typeface="+mj-lt"/>
              </a:rPr>
              <a:t>Analysis: Phase 3</a:t>
            </a:r>
          </a:p>
        </p:txBody>
      </p:sp>
      <p:sp>
        <p:nvSpPr>
          <p:cNvPr id="7" name="TextBox 6">
            <a:extLst>
              <a:ext uri="{FF2B5EF4-FFF2-40B4-BE49-F238E27FC236}">
                <a16:creationId xmlns:a16="http://schemas.microsoft.com/office/drawing/2014/main" id="{3F782111-BC0B-48AE-B57C-59CD610F13D3}"/>
              </a:ext>
            </a:extLst>
          </p:cNvPr>
          <p:cNvSpPr txBox="1"/>
          <p:nvPr/>
        </p:nvSpPr>
        <p:spPr>
          <a:xfrm>
            <a:off x="764540" y="1531629"/>
            <a:ext cx="10655300" cy="4001095"/>
          </a:xfrm>
          <a:prstGeom prst="rect">
            <a:avLst/>
          </a:prstGeom>
          <a:noFill/>
        </p:spPr>
        <p:txBody>
          <a:bodyPr wrap="square" rtlCol="0">
            <a:spAutoFit/>
          </a:bodyPr>
          <a:lstStyle/>
          <a:p>
            <a:pPr algn="just"/>
            <a:r>
              <a:rPr lang="en-IN" sz="2300" dirty="0"/>
              <a:t>TYPE OF ERRORS</a:t>
            </a:r>
          </a:p>
          <a:p>
            <a:pPr algn="just"/>
            <a:endParaRPr lang="en-IN" sz="2300" dirty="0"/>
          </a:p>
          <a:p>
            <a:pPr lvl="1" algn="just"/>
            <a:r>
              <a:rPr lang="en-IN" sz="2400" dirty="0"/>
              <a:t>This phase dealt with finding the type of error(s) that each tool can find. </a:t>
            </a:r>
          </a:p>
          <a:p>
            <a:pPr lvl="1" algn="just"/>
            <a:endParaRPr lang="en-IN" sz="2400" dirty="0"/>
          </a:p>
          <a:p>
            <a:pPr lvl="1" algn="just"/>
            <a:r>
              <a:rPr lang="en-IN" sz="2400" dirty="0"/>
              <a:t>The aim was to find the type of error(s) for each tool by reading the research papers instead of by trying them on some source code. </a:t>
            </a:r>
          </a:p>
          <a:p>
            <a:pPr lvl="1" algn="just"/>
            <a:endParaRPr lang="en-IN" sz="2400" dirty="0"/>
          </a:p>
          <a:p>
            <a:pPr lvl="1" algn="just"/>
            <a:r>
              <a:rPr lang="en-IN" sz="2400" dirty="0"/>
              <a:t>The reason I could not find the type of errors for some tools was the lack of research papers read.</a:t>
            </a:r>
          </a:p>
          <a:p>
            <a:pPr lvl="1" algn="just"/>
            <a:endParaRPr lang="en-IN" sz="2000" dirty="0"/>
          </a:p>
          <a:p>
            <a:pPr lvl="1" algn="just"/>
            <a:endParaRPr lang="en-IN" sz="2000" dirty="0"/>
          </a:p>
        </p:txBody>
      </p:sp>
    </p:spTree>
    <p:extLst>
      <p:ext uri="{BB962C8B-B14F-4D97-AF65-F5344CB8AC3E}">
        <p14:creationId xmlns:p14="http://schemas.microsoft.com/office/powerpoint/2010/main" val="4235640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A744AB0-4F34-4062-AB0E-913BCE5C6CCA}"/>
              </a:ext>
            </a:extLst>
          </p:cNvPr>
          <p:cNvGraphicFramePr>
            <a:graphicFrameLocks noGrp="1"/>
          </p:cNvGraphicFramePr>
          <p:nvPr>
            <p:extLst>
              <p:ext uri="{D42A27DB-BD31-4B8C-83A1-F6EECF244321}">
                <p14:modId xmlns:p14="http://schemas.microsoft.com/office/powerpoint/2010/main" val="3064571754"/>
              </p:ext>
            </p:extLst>
          </p:nvPr>
        </p:nvGraphicFramePr>
        <p:xfrm>
          <a:off x="681789" y="61555"/>
          <a:ext cx="10828421" cy="6084340"/>
        </p:xfrm>
        <a:graphic>
          <a:graphicData uri="http://schemas.openxmlformats.org/drawingml/2006/table">
            <a:tbl>
              <a:tblPr firstRow="1" bandRow="1">
                <a:tableStyleId>{B301B821-A1FF-4177-AEE7-76D212191A09}</a:tableStyleId>
              </a:tblPr>
              <a:tblGrid>
                <a:gridCol w="1176246">
                  <a:extLst>
                    <a:ext uri="{9D8B030D-6E8A-4147-A177-3AD203B41FA5}">
                      <a16:colId xmlns:a16="http://schemas.microsoft.com/office/drawing/2014/main" val="1696897097"/>
                    </a:ext>
                  </a:extLst>
                </a:gridCol>
                <a:gridCol w="9652175">
                  <a:extLst>
                    <a:ext uri="{9D8B030D-6E8A-4147-A177-3AD203B41FA5}">
                      <a16:colId xmlns:a16="http://schemas.microsoft.com/office/drawing/2014/main" val="594458001"/>
                    </a:ext>
                  </a:extLst>
                </a:gridCol>
              </a:tblGrid>
              <a:tr h="289221">
                <a:tc>
                  <a:txBody>
                    <a:bodyPr/>
                    <a:lstStyle/>
                    <a:p>
                      <a:pPr algn="ctr"/>
                      <a:r>
                        <a:rPr lang="en-IN" sz="1400" b="1" dirty="0"/>
                        <a:t>Tool Name</a:t>
                      </a:r>
                    </a:p>
                  </a:txBody>
                  <a:tcPr/>
                </a:tc>
                <a:tc>
                  <a:txBody>
                    <a:bodyPr/>
                    <a:lstStyle/>
                    <a:p>
                      <a:pPr algn="ctr"/>
                      <a:r>
                        <a:rPr lang="en-IN" sz="1400" b="1" dirty="0"/>
                        <a:t>Type of Error(s)</a:t>
                      </a:r>
                    </a:p>
                  </a:txBody>
                  <a:tcPr/>
                </a:tc>
                <a:extLst>
                  <a:ext uri="{0D108BD9-81ED-4DB2-BD59-A6C34878D82A}">
                    <a16:rowId xmlns:a16="http://schemas.microsoft.com/office/drawing/2014/main" val="25781477"/>
                  </a:ext>
                </a:extLst>
              </a:tr>
              <a:tr h="694130">
                <a:tc>
                  <a:txBody>
                    <a:bodyPr/>
                    <a:lstStyle/>
                    <a:p>
                      <a:pPr algn="ctr"/>
                      <a:r>
                        <a:rPr lang="en-IN" sz="1600" b="1" dirty="0"/>
                        <a:t>CUTE </a:t>
                      </a:r>
                    </a:p>
                  </a:txBody>
                  <a:tcPr/>
                </a:tc>
                <a:tc>
                  <a:txBody>
                    <a:bodyPr/>
                    <a:lstStyle/>
                    <a:p>
                      <a:pPr algn="just"/>
                      <a:r>
                        <a:rPr lang="en-IN" sz="1400" dirty="0"/>
                        <a:t>Error in mathematical calculation even inside nested statements; Unnecessary calls of same method; Results comparison with expected values; Null point exception and out of bound in array; Unused code Specialized rules (J2EE); Formatting in the code</a:t>
                      </a:r>
                    </a:p>
                  </a:txBody>
                  <a:tcPr/>
                </a:tc>
                <a:extLst>
                  <a:ext uri="{0D108BD9-81ED-4DB2-BD59-A6C34878D82A}">
                    <a16:rowId xmlns:a16="http://schemas.microsoft.com/office/drawing/2014/main" val="3696034177"/>
                  </a:ext>
                </a:extLst>
              </a:tr>
              <a:tr h="491675">
                <a:tc>
                  <a:txBody>
                    <a:bodyPr/>
                    <a:lstStyle/>
                    <a:p>
                      <a:pPr algn="ctr"/>
                      <a:r>
                        <a:rPr lang="en-IN" sz="1600" b="1" dirty="0"/>
                        <a:t>DART </a:t>
                      </a:r>
                    </a:p>
                  </a:txBody>
                  <a:tcPr/>
                </a:tc>
                <a:tc>
                  <a:txBody>
                    <a:bodyPr/>
                    <a:lstStyle/>
                    <a:p>
                      <a:pPr algn="just"/>
                      <a:r>
                        <a:rPr lang="en-IN" sz="1400" dirty="0"/>
                        <a:t>Program crashes; Assertion violation; Non termination; Memory allocation detect with collaboration with other run time checking tool</a:t>
                      </a:r>
                    </a:p>
                  </a:txBody>
                  <a:tcPr/>
                </a:tc>
                <a:extLst>
                  <a:ext uri="{0D108BD9-81ED-4DB2-BD59-A6C34878D82A}">
                    <a16:rowId xmlns:a16="http://schemas.microsoft.com/office/drawing/2014/main" val="3055275430"/>
                  </a:ext>
                </a:extLst>
              </a:tr>
              <a:tr h="491675">
                <a:tc>
                  <a:txBody>
                    <a:bodyPr/>
                    <a:lstStyle/>
                    <a:p>
                      <a:pPr algn="ctr"/>
                      <a:r>
                        <a:rPr lang="en-IN" sz="1600" b="1" dirty="0"/>
                        <a:t>EXE</a:t>
                      </a:r>
                    </a:p>
                  </a:txBody>
                  <a:tcPr/>
                </a:tc>
                <a:tc>
                  <a:txBody>
                    <a:bodyPr/>
                    <a:lstStyle/>
                    <a:p>
                      <a:pPr algn="just"/>
                      <a:r>
                        <a:rPr lang="en-IN" sz="1400" dirty="0"/>
                        <a:t>Constraint Solving; Independent constraint optimization; Bit-victor arithmetic</a:t>
                      </a:r>
                    </a:p>
                  </a:txBody>
                  <a:tcPr/>
                </a:tc>
                <a:extLst>
                  <a:ext uri="{0D108BD9-81ED-4DB2-BD59-A6C34878D82A}">
                    <a16:rowId xmlns:a16="http://schemas.microsoft.com/office/drawing/2014/main" val="2710097820"/>
                  </a:ext>
                </a:extLst>
              </a:tr>
              <a:tr h="491675">
                <a:tc>
                  <a:txBody>
                    <a:bodyPr/>
                    <a:lstStyle/>
                    <a:p>
                      <a:pPr algn="ctr"/>
                      <a:r>
                        <a:rPr lang="en-IN" sz="1600" b="1" dirty="0"/>
                        <a:t>ECLAT</a:t>
                      </a:r>
                    </a:p>
                  </a:txBody>
                  <a:tcPr/>
                </a:tc>
                <a:tc>
                  <a:txBody>
                    <a:bodyPr/>
                    <a:lstStyle/>
                    <a:p>
                      <a:pPr algn="just"/>
                      <a:r>
                        <a:rPr lang="en-IN" sz="1400" dirty="0"/>
                        <a:t>Out of bound Exception; Pre/post condition violation; Illegal inputs</a:t>
                      </a:r>
                    </a:p>
                  </a:txBody>
                  <a:tcPr/>
                </a:tc>
                <a:extLst>
                  <a:ext uri="{0D108BD9-81ED-4DB2-BD59-A6C34878D82A}">
                    <a16:rowId xmlns:a16="http://schemas.microsoft.com/office/drawing/2014/main" val="3473347568"/>
                  </a:ext>
                </a:extLst>
              </a:tr>
              <a:tr h="491675">
                <a:tc>
                  <a:txBody>
                    <a:bodyPr/>
                    <a:lstStyle/>
                    <a:p>
                      <a:pPr algn="ctr"/>
                      <a:r>
                        <a:rPr lang="en-IN" sz="1600" b="1" dirty="0" err="1"/>
                        <a:t>Jcrasher</a:t>
                      </a:r>
                      <a:endParaRPr lang="en-IN" sz="1600" b="1" dirty="0"/>
                    </a:p>
                  </a:txBody>
                  <a:tcPr/>
                </a:tc>
                <a:tc>
                  <a:txBody>
                    <a:bodyPr/>
                    <a:lstStyle/>
                    <a:p>
                      <a:pPr algn="just"/>
                      <a:r>
                        <a:rPr lang="en-IN" sz="1400" dirty="0"/>
                        <a:t>Robustness failure; Undeclared run time exception; Pre/Post condition violation Out of memory error; Analysis of exception for error</a:t>
                      </a:r>
                    </a:p>
                  </a:txBody>
                  <a:tcPr/>
                </a:tc>
                <a:extLst>
                  <a:ext uri="{0D108BD9-81ED-4DB2-BD59-A6C34878D82A}">
                    <a16:rowId xmlns:a16="http://schemas.microsoft.com/office/drawing/2014/main" val="3522920263"/>
                  </a:ext>
                </a:extLst>
              </a:tr>
              <a:tr h="491675">
                <a:tc>
                  <a:txBody>
                    <a:bodyPr/>
                    <a:lstStyle/>
                    <a:p>
                      <a:pPr algn="ctr"/>
                      <a:r>
                        <a:rPr lang="en-IN" sz="1600" b="1" dirty="0" err="1"/>
                        <a:t>Jcute</a:t>
                      </a:r>
                      <a:endParaRPr lang="en-IN" sz="1600" b="1" dirty="0"/>
                    </a:p>
                  </a:txBody>
                  <a:tcPr/>
                </a:tc>
                <a:tc>
                  <a:txBody>
                    <a:bodyPr/>
                    <a:lstStyle/>
                    <a:p>
                      <a:pPr algn="just"/>
                      <a:r>
                        <a:rPr lang="en-IN" sz="1400" dirty="0"/>
                        <a:t>Deadlocks; Uncaught Exceptions; Infinite loop</a:t>
                      </a:r>
                    </a:p>
                  </a:txBody>
                  <a:tcPr/>
                </a:tc>
                <a:extLst>
                  <a:ext uri="{0D108BD9-81ED-4DB2-BD59-A6C34878D82A}">
                    <a16:rowId xmlns:a16="http://schemas.microsoft.com/office/drawing/2014/main" val="2673347440"/>
                  </a:ext>
                </a:extLst>
              </a:tr>
              <a:tr h="491675">
                <a:tc>
                  <a:txBody>
                    <a:bodyPr/>
                    <a:lstStyle/>
                    <a:p>
                      <a:pPr algn="ctr"/>
                      <a:r>
                        <a:rPr lang="en-IN" sz="1600" b="1" dirty="0" err="1"/>
                        <a:t>Jwalk</a:t>
                      </a:r>
                      <a:endParaRPr lang="en-IN" sz="1600" b="1" dirty="0"/>
                    </a:p>
                  </a:txBody>
                  <a:tcPr/>
                </a:tc>
                <a:tc>
                  <a:txBody>
                    <a:bodyPr/>
                    <a:lstStyle/>
                    <a:p>
                      <a:pPr algn="just"/>
                      <a:r>
                        <a:rPr lang="en-IN" sz="1400" dirty="0"/>
                        <a:t>Unexpected interaction among methods such as dead ends on the fly, broken pre condition; Interleaved constructor</a:t>
                      </a:r>
                    </a:p>
                  </a:txBody>
                  <a:tcPr/>
                </a:tc>
                <a:extLst>
                  <a:ext uri="{0D108BD9-81ED-4DB2-BD59-A6C34878D82A}">
                    <a16:rowId xmlns:a16="http://schemas.microsoft.com/office/drawing/2014/main" val="1606795251"/>
                  </a:ext>
                </a:extLst>
              </a:tr>
              <a:tr h="694130">
                <a:tc>
                  <a:txBody>
                    <a:bodyPr/>
                    <a:lstStyle/>
                    <a:p>
                      <a:pPr algn="ctr"/>
                      <a:r>
                        <a:rPr lang="en-IN" sz="1600" b="1" dirty="0"/>
                        <a:t>Path Crawler</a:t>
                      </a:r>
                    </a:p>
                  </a:txBody>
                  <a:tcPr/>
                </a:tc>
                <a:tc>
                  <a:txBody>
                    <a:bodyPr/>
                    <a:lstStyle/>
                    <a:p>
                      <a:pPr algn="just"/>
                      <a:r>
                        <a:rPr lang="en-IN" sz="1400" dirty="0"/>
                        <a:t>Infinite loop detection; Pre/Post condition violation; Handling floating point numbers and arithmetic operations; Aliasing and pointer arithmetic</a:t>
                      </a:r>
                    </a:p>
                  </a:txBody>
                  <a:tcPr/>
                </a:tc>
                <a:extLst>
                  <a:ext uri="{0D108BD9-81ED-4DB2-BD59-A6C34878D82A}">
                    <a16:rowId xmlns:a16="http://schemas.microsoft.com/office/drawing/2014/main" val="3784022476"/>
                  </a:ext>
                </a:extLst>
              </a:tr>
              <a:tr h="694130">
                <a:tc>
                  <a:txBody>
                    <a:bodyPr/>
                    <a:lstStyle/>
                    <a:p>
                      <a:pPr algn="ctr"/>
                      <a:r>
                        <a:rPr lang="en-IN" sz="1600" b="1" dirty="0"/>
                        <a:t>PEX</a:t>
                      </a:r>
                    </a:p>
                  </a:txBody>
                  <a:tcPr/>
                </a:tc>
                <a:tc>
                  <a:txBody>
                    <a:bodyPr/>
                    <a:lstStyle/>
                    <a:p>
                      <a:pPr algn="just"/>
                      <a:r>
                        <a:rPr lang="en-IN" sz="1400" dirty="0"/>
                        <a:t>Argument exceptions; Out of bound in array; Arithmetic specification; Missing pre/Post conditions; Buffer overflow or Resource leak; Syntactic programming error</a:t>
                      </a:r>
                    </a:p>
                  </a:txBody>
                  <a:tcPr/>
                </a:tc>
                <a:extLst>
                  <a:ext uri="{0D108BD9-81ED-4DB2-BD59-A6C34878D82A}">
                    <a16:rowId xmlns:a16="http://schemas.microsoft.com/office/drawing/2014/main" val="3243678896"/>
                  </a:ext>
                </a:extLst>
              </a:tr>
              <a:tr h="694130">
                <a:tc>
                  <a:txBody>
                    <a:bodyPr/>
                    <a:lstStyle/>
                    <a:p>
                      <a:pPr algn="ctr"/>
                      <a:r>
                        <a:rPr lang="en-IN" sz="1600" b="1" dirty="0" err="1"/>
                        <a:t>Randoop</a:t>
                      </a:r>
                      <a:endParaRPr lang="en-IN" sz="1600" b="1" dirty="0"/>
                    </a:p>
                  </a:txBody>
                  <a:tcPr/>
                </a:tc>
                <a:tc>
                  <a:txBody>
                    <a:bodyPr/>
                    <a:lstStyle/>
                    <a:p>
                      <a:pPr algn="just"/>
                      <a:r>
                        <a:rPr lang="en-IN" sz="1400" dirty="0"/>
                        <a:t>Run time assertion violation; Runtime access violation; Missing messages in resource file and state of resource file; Memory management errors; Concurrency error such that related to test input</a:t>
                      </a:r>
                    </a:p>
                  </a:txBody>
                  <a:tcPr/>
                </a:tc>
                <a:extLst>
                  <a:ext uri="{0D108BD9-81ED-4DB2-BD59-A6C34878D82A}">
                    <a16:rowId xmlns:a16="http://schemas.microsoft.com/office/drawing/2014/main" val="3893105293"/>
                  </a:ext>
                </a:extLst>
              </a:tr>
            </a:tbl>
          </a:graphicData>
        </a:graphic>
      </p:graphicFrame>
      <p:sp>
        <p:nvSpPr>
          <p:cNvPr id="4" name="Rectangle 3">
            <a:extLst>
              <a:ext uri="{FF2B5EF4-FFF2-40B4-BE49-F238E27FC236}">
                <a16:creationId xmlns:a16="http://schemas.microsoft.com/office/drawing/2014/main" id="{8E59A02D-B2E6-4BD1-A127-D79CB7F19E51}"/>
              </a:ext>
            </a:extLst>
          </p:cNvPr>
          <p:cNvSpPr/>
          <p:nvPr/>
        </p:nvSpPr>
        <p:spPr>
          <a:xfrm>
            <a:off x="0" y="6266046"/>
            <a:ext cx="12192000" cy="591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1309467" y="6334780"/>
            <a:ext cx="9860493" cy="461665"/>
          </a:xfrm>
          <a:prstGeom prst="rect">
            <a:avLst/>
          </a:prstGeom>
          <a:noFill/>
        </p:spPr>
        <p:txBody>
          <a:bodyPr wrap="square" rtlCol="0">
            <a:spAutoFit/>
          </a:bodyPr>
          <a:lstStyle/>
          <a:p>
            <a:pPr algn="ctr"/>
            <a:r>
              <a:rPr lang="en-IN" sz="2400" b="1" dirty="0">
                <a:solidFill>
                  <a:schemeClr val="bg1"/>
                </a:solidFill>
                <a:latin typeface="+mj-lt"/>
              </a:rPr>
              <a:t>TYPE OF ERRORS</a:t>
            </a:r>
          </a:p>
        </p:txBody>
      </p:sp>
    </p:spTree>
    <p:extLst>
      <p:ext uri="{BB962C8B-B14F-4D97-AF65-F5344CB8AC3E}">
        <p14:creationId xmlns:p14="http://schemas.microsoft.com/office/powerpoint/2010/main" val="3522690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A744AB0-4F34-4062-AB0E-913BCE5C6CCA}"/>
              </a:ext>
            </a:extLst>
          </p:cNvPr>
          <p:cNvGraphicFramePr>
            <a:graphicFrameLocks noGrp="1"/>
          </p:cNvGraphicFramePr>
          <p:nvPr>
            <p:extLst>
              <p:ext uri="{D42A27DB-BD31-4B8C-83A1-F6EECF244321}">
                <p14:modId xmlns:p14="http://schemas.microsoft.com/office/powerpoint/2010/main" val="836278308"/>
              </p:ext>
            </p:extLst>
          </p:nvPr>
        </p:nvGraphicFramePr>
        <p:xfrm>
          <a:off x="0" y="0"/>
          <a:ext cx="7526956" cy="6845765"/>
        </p:xfrm>
        <a:graphic>
          <a:graphicData uri="http://schemas.openxmlformats.org/drawingml/2006/table">
            <a:tbl>
              <a:tblPr firstRow="1" bandRow="1">
                <a:tableStyleId>{B301B821-A1FF-4177-AEE7-76D212191A09}</a:tableStyleId>
              </a:tblPr>
              <a:tblGrid>
                <a:gridCol w="852398">
                  <a:extLst>
                    <a:ext uri="{9D8B030D-6E8A-4147-A177-3AD203B41FA5}">
                      <a16:colId xmlns:a16="http://schemas.microsoft.com/office/drawing/2014/main" val="1696897097"/>
                    </a:ext>
                  </a:extLst>
                </a:gridCol>
                <a:gridCol w="6674558">
                  <a:extLst>
                    <a:ext uri="{9D8B030D-6E8A-4147-A177-3AD203B41FA5}">
                      <a16:colId xmlns:a16="http://schemas.microsoft.com/office/drawing/2014/main" val="594458001"/>
                    </a:ext>
                  </a:extLst>
                </a:gridCol>
              </a:tblGrid>
              <a:tr h="526828">
                <a:tc>
                  <a:txBody>
                    <a:bodyPr/>
                    <a:lstStyle/>
                    <a:p>
                      <a:pPr algn="ctr"/>
                      <a:r>
                        <a:rPr lang="en-IN" sz="1400" b="1" dirty="0"/>
                        <a:t>Tool Name</a:t>
                      </a:r>
                    </a:p>
                  </a:txBody>
                  <a:tcPr/>
                </a:tc>
                <a:tc>
                  <a:txBody>
                    <a:bodyPr/>
                    <a:lstStyle/>
                    <a:p>
                      <a:pPr algn="ctr"/>
                      <a:r>
                        <a:rPr lang="en-IN" sz="1400" b="1" dirty="0"/>
                        <a:t>Type of Error(s)</a:t>
                      </a:r>
                    </a:p>
                  </a:txBody>
                  <a:tcPr/>
                </a:tc>
                <a:extLst>
                  <a:ext uri="{0D108BD9-81ED-4DB2-BD59-A6C34878D82A}">
                    <a16:rowId xmlns:a16="http://schemas.microsoft.com/office/drawing/2014/main" val="25781477"/>
                  </a:ext>
                </a:extLst>
              </a:tr>
              <a:tr h="960686">
                <a:tc>
                  <a:txBody>
                    <a:bodyPr/>
                    <a:lstStyle/>
                    <a:p>
                      <a:pPr algn="ctr"/>
                      <a:r>
                        <a:rPr lang="en-IN" sz="1600" b="1" dirty="0"/>
                        <a:t>CUTE </a:t>
                      </a:r>
                    </a:p>
                  </a:txBody>
                  <a:tcPr/>
                </a:tc>
                <a:tc>
                  <a:txBody>
                    <a:bodyPr/>
                    <a:lstStyle/>
                    <a:p>
                      <a:pPr algn="just"/>
                      <a:r>
                        <a:rPr lang="en-IN" sz="1400" dirty="0"/>
                        <a:t>Error in mathematical calculation even inside nested statements; Unnecessary calls of same method; Results comparison with expected values; Null point exception and out of bound in array; Unused code Specialized rules (J2EE); Formatting in the code</a:t>
                      </a:r>
                    </a:p>
                  </a:txBody>
                  <a:tcPr/>
                </a:tc>
                <a:extLst>
                  <a:ext uri="{0D108BD9-81ED-4DB2-BD59-A6C34878D82A}">
                    <a16:rowId xmlns:a16="http://schemas.microsoft.com/office/drawing/2014/main" val="3696034177"/>
                  </a:ext>
                </a:extLst>
              </a:tr>
              <a:tr h="526828">
                <a:tc>
                  <a:txBody>
                    <a:bodyPr/>
                    <a:lstStyle/>
                    <a:p>
                      <a:pPr algn="ctr"/>
                      <a:r>
                        <a:rPr lang="en-IN" sz="1600" b="1" dirty="0"/>
                        <a:t>DART </a:t>
                      </a:r>
                    </a:p>
                  </a:txBody>
                  <a:tcPr/>
                </a:tc>
                <a:tc>
                  <a:txBody>
                    <a:bodyPr/>
                    <a:lstStyle/>
                    <a:p>
                      <a:pPr algn="just"/>
                      <a:r>
                        <a:rPr lang="en-IN" sz="1400" dirty="0"/>
                        <a:t>Program crashes; Assertion violation; Non termination; Memory allocation detect with collaboration with other run time checking tool</a:t>
                      </a:r>
                    </a:p>
                  </a:txBody>
                  <a:tcPr/>
                </a:tc>
                <a:extLst>
                  <a:ext uri="{0D108BD9-81ED-4DB2-BD59-A6C34878D82A}">
                    <a16:rowId xmlns:a16="http://schemas.microsoft.com/office/drawing/2014/main" val="3055275430"/>
                  </a:ext>
                </a:extLst>
              </a:tr>
              <a:tr h="467928">
                <a:tc>
                  <a:txBody>
                    <a:bodyPr/>
                    <a:lstStyle/>
                    <a:p>
                      <a:pPr algn="ctr"/>
                      <a:r>
                        <a:rPr lang="en-IN" sz="1600" b="1" dirty="0"/>
                        <a:t>EXE</a:t>
                      </a:r>
                    </a:p>
                  </a:txBody>
                  <a:tcPr/>
                </a:tc>
                <a:tc>
                  <a:txBody>
                    <a:bodyPr/>
                    <a:lstStyle/>
                    <a:p>
                      <a:pPr algn="just"/>
                      <a:r>
                        <a:rPr lang="en-IN" sz="1400" dirty="0"/>
                        <a:t>Constraint Solving; Independent constraint optimization; Bit-victor arithmetic</a:t>
                      </a:r>
                    </a:p>
                  </a:txBody>
                  <a:tcPr/>
                </a:tc>
                <a:extLst>
                  <a:ext uri="{0D108BD9-81ED-4DB2-BD59-A6C34878D82A}">
                    <a16:rowId xmlns:a16="http://schemas.microsoft.com/office/drawing/2014/main" val="2710097820"/>
                  </a:ext>
                </a:extLst>
              </a:tr>
              <a:tr h="467928">
                <a:tc>
                  <a:txBody>
                    <a:bodyPr/>
                    <a:lstStyle/>
                    <a:p>
                      <a:pPr algn="ctr"/>
                      <a:r>
                        <a:rPr lang="en-IN" sz="1600" b="1" dirty="0"/>
                        <a:t>ECLAT</a:t>
                      </a:r>
                    </a:p>
                  </a:txBody>
                  <a:tcPr/>
                </a:tc>
                <a:tc>
                  <a:txBody>
                    <a:bodyPr/>
                    <a:lstStyle/>
                    <a:p>
                      <a:pPr algn="just"/>
                      <a:r>
                        <a:rPr lang="en-IN" sz="1400" dirty="0"/>
                        <a:t>Out of bound Exception; Pre/post condition violation; Illegal inputs</a:t>
                      </a:r>
                    </a:p>
                  </a:txBody>
                  <a:tcPr/>
                </a:tc>
                <a:extLst>
                  <a:ext uri="{0D108BD9-81ED-4DB2-BD59-A6C34878D82A}">
                    <a16:rowId xmlns:a16="http://schemas.microsoft.com/office/drawing/2014/main" val="3473347568"/>
                  </a:ext>
                </a:extLst>
              </a:tr>
              <a:tr h="588808">
                <a:tc>
                  <a:txBody>
                    <a:bodyPr/>
                    <a:lstStyle/>
                    <a:p>
                      <a:pPr algn="ctr"/>
                      <a:r>
                        <a:rPr lang="en-IN" sz="1600" b="1" dirty="0" err="1"/>
                        <a:t>Jcrasher</a:t>
                      </a:r>
                      <a:endParaRPr lang="en-IN" sz="1600" b="1" dirty="0"/>
                    </a:p>
                  </a:txBody>
                  <a:tcPr/>
                </a:tc>
                <a:tc>
                  <a:txBody>
                    <a:bodyPr/>
                    <a:lstStyle/>
                    <a:p>
                      <a:pPr algn="just"/>
                      <a:r>
                        <a:rPr lang="en-IN" sz="1400" dirty="0"/>
                        <a:t>Robustness failure; Undeclared run time exception; Pre/Post condition violation Out of memory error; Analysis of exception for error</a:t>
                      </a:r>
                    </a:p>
                  </a:txBody>
                  <a:tcPr/>
                </a:tc>
                <a:extLst>
                  <a:ext uri="{0D108BD9-81ED-4DB2-BD59-A6C34878D82A}">
                    <a16:rowId xmlns:a16="http://schemas.microsoft.com/office/drawing/2014/main" val="3522920263"/>
                  </a:ext>
                </a:extLst>
              </a:tr>
              <a:tr h="467928">
                <a:tc>
                  <a:txBody>
                    <a:bodyPr/>
                    <a:lstStyle/>
                    <a:p>
                      <a:pPr algn="ctr"/>
                      <a:r>
                        <a:rPr lang="en-IN" sz="1600" b="1" dirty="0" err="1"/>
                        <a:t>Jcute</a:t>
                      </a:r>
                      <a:endParaRPr lang="en-IN" sz="1600" b="1" dirty="0"/>
                    </a:p>
                  </a:txBody>
                  <a:tcPr/>
                </a:tc>
                <a:tc>
                  <a:txBody>
                    <a:bodyPr/>
                    <a:lstStyle/>
                    <a:p>
                      <a:pPr algn="just"/>
                      <a:r>
                        <a:rPr lang="en-IN" sz="1400" dirty="0"/>
                        <a:t>Deadlocks; Uncaught Exceptions; Infinite loop</a:t>
                      </a:r>
                    </a:p>
                  </a:txBody>
                  <a:tcPr/>
                </a:tc>
                <a:extLst>
                  <a:ext uri="{0D108BD9-81ED-4DB2-BD59-A6C34878D82A}">
                    <a16:rowId xmlns:a16="http://schemas.microsoft.com/office/drawing/2014/main" val="2673347440"/>
                  </a:ext>
                </a:extLst>
              </a:tr>
              <a:tr h="526828">
                <a:tc>
                  <a:txBody>
                    <a:bodyPr/>
                    <a:lstStyle/>
                    <a:p>
                      <a:pPr algn="ctr"/>
                      <a:r>
                        <a:rPr lang="en-IN" sz="1600" b="1" dirty="0" err="1"/>
                        <a:t>Jwalk</a:t>
                      </a:r>
                      <a:endParaRPr lang="en-IN" sz="1600" b="1" dirty="0"/>
                    </a:p>
                  </a:txBody>
                  <a:tcPr/>
                </a:tc>
                <a:tc>
                  <a:txBody>
                    <a:bodyPr/>
                    <a:lstStyle/>
                    <a:p>
                      <a:pPr algn="just"/>
                      <a:r>
                        <a:rPr lang="en-IN" sz="1400" dirty="0"/>
                        <a:t>Unexpected interaction among methods such as dead ends on the fly, broken pre condition; Interleaved constructor</a:t>
                      </a:r>
                    </a:p>
                  </a:txBody>
                  <a:tcPr/>
                </a:tc>
                <a:extLst>
                  <a:ext uri="{0D108BD9-81ED-4DB2-BD59-A6C34878D82A}">
                    <a16:rowId xmlns:a16="http://schemas.microsoft.com/office/drawing/2014/main" val="1606795251"/>
                  </a:ext>
                </a:extLst>
              </a:tr>
              <a:tr h="836726">
                <a:tc>
                  <a:txBody>
                    <a:bodyPr/>
                    <a:lstStyle/>
                    <a:p>
                      <a:pPr algn="ctr"/>
                      <a:r>
                        <a:rPr lang="en-IN" sz="1600" b="1" dirty="0"/>
                        <a:t>Path Crawler</a:t>
                      </a:r>
                    </a:p>
                  </a:txBody>
                  <a:tcPr/>
                </a:tc>
                <a:tc>
                  <a:txBody>
                    <a:bodyPr/>
                    <a:lstStyle/>
                    <a:p>
                      <a:pPr algn="just"/>
                      <a:r>
                        <a:rPr lang="en-IN" sz="1400" dirty="0"/>
                        <a:t>Infinite loop detection; Pre/Post condition violation; Handling floating point numbers and arithmetic operations; Aliasing and pointer arithmetic</a:t>
                      </a:r>
                    </a:p>
                  </a:txBody>
                  <a:tcPr/>
                </a:tc>
                <a:extLst>
                  <a:ext uri="{0D108BD9-81ED-4DB2-BD59-A6C34878D82A}">
                    <a16:rowId xmlns:a16="http://schemas.microsoft.com/office/drawing/2014/main" val="3784022476"/>
                  </a:ext>
                </a:extLst>
              </a:tr>
              <a:tr h="743757">
                <a:tc>
                  <a:txBody>
                    <a:bodyPr/>
                    <a:lstStyle/>
                    <a:p>
                      <a:pPr algn="ctr"/>
                      <a:r>
                        <a:rPr lang="en-IN" sz="1600" b="1" dirty="0"/>
                        <a:t>PEX</a:t>
                      </a:r>
                    </a:p>
                  </a:txBody>
                  <a:tcPr/>
                </a:tc>
                <a:tc>
                  <a:txBody>
                    <a:bodyPr/>
                    <a:lstStyle/>
                    <a:p>
                      <a:pPr algn="just"/>
                      <a:r>
                        <a:rPr lang="en-IN" sz="1400" dirty="0"/>
                        <a:t>Argument exceptions; Out of bound in array; Arithmetic specification; Missing pre/Post conditions; Buffer overflow or Resource leak; Syntactic programming error</a:t>
                      </a:r>
                    </a:p>
                  </a:txBody>
                  <a:tcPr/>
                </a:tc>
                <a:extLst>
                  <a:ext uri="{0D108BD9-81ED-4DB2-BD59-A6C34878D82A}">
                    <a16:rowId xmlns:a16="http://schemas.microsoft.com/office/drawing/2014/main" val="3243678896"/>
                  </a:ext>
                </a:extLst>
              </a:tr>
              <a:tr h="671566">
                <a:tc>
                  <a:txBody>
                    <a:bodyPr/>
                    <a:lstStyle/>
                    <a:p>
                      <a:pPr algn="ctr"/>
                      <a:r>
                        <a:rPr lang="en-IN" sz="1600" b="1" dirty="0" err="1"/>
                        <a:t>Randoop</a:t>
                      </a:r>
                      <a:endParaRPr lang="en-IN" sz="1600" b="1" dirty="0"/>
                    </a:p>
                  </a:txBody>
                  <a:tcPr/>
                </a:tc>
                <a:tc>
                  <a:txBody>
                    <a:bodyPr/>
                    <a:lstStyle/>
                    <a:p>
                      <a:pPr algn="just"/>
                      <a:r>
                        <a:rPr lang="en-IN" sz="1400" dirty="0"/>
                        <a:t>Run time assertion violation; Runtime access violation; Missing messages in resource file and state of resource file; Memory management errors; Concurrency error such that related to test input</a:t>
                      </a:r>
                    </a:p>
                  </a:txBody>
                  <a:tcPr/>
                </a:tc>
                <a:extLst>
                  <a:ext uri="{0D108BD9-81ED-4DB2-BD59-A6C34878D82A}">
                    <a16:rowId xmlns:a16="http://schemas.microsoft.com/office/drawing/2014/main" val="3893105293"/>
                  </a:ext>
                </a:extLst>
              </a:tr>
            </a:tbl>
          </a:graphicData>
        </a:graphic>
      </p:graphicFrame>
      <p:sp>
        <p:nvSpPr>
          <p:cNvPr id="5" name="Rectangle 4">
            <a:extLst>
              <a:ext uri="{FF2B5EF4-FFF2-40B4-BE49-F238E27FC236}">
                <a16:creationId xmlns:a16="http://schemas.microsoft.com/office/drawing/2014/main" id="{BB86FE3F-5AAE-4F84-BB99-011355F2A686}"/>
              </a:ext>
            </a:extLst>
          </p:cNvPr>
          <p:cNvSpPr/>
          <p:nvPr/>
        </p:nvSpPr>
        <p:spPr>
          <a:xfrm>
            <a:off x="7902340" y="0"/>
            <a:ext cx="4289659" cy="6858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96DB5D95-4B75-43E9-BD12-0944678312EB}"/>
              </a:ext>
            </a:extLst>
          </p:cNvPr>
          <p:cNvSpPr txBox="1"/>
          <p:nvPr/>
        </p:nvSpPr>
        <p:spPr>
          <a:xfrm>
            <a:off x="8133267" y="1026467"/>
            <a:ext cx="3785683" cy="5016758"/>
          </a:xfrm>
          <a:prstGeom prst="rect">
            <a:avLst/>
          </a:prstGeom>
          <a:noFill/>
        </p:spPr>
        <p:txBody>
          <a:bodyPr wrap="square" rtlCol="0">
            <a:spAutoFit/>
          </a:bodyPr>
          <a:lstStyle/>
          <a:p>
            <a:r>
              <a:rPr lang="en-IN" sz="2000" dirty="0">
                <a:solidFill>
                  <a:schemeClr val="bg1"/>
                </a:solidFill>
              </a:rPr>
              <a:t>Most common errors that can be find by maximum tools are “out of bound” and “exception related errors”. </a:t>
            </a:r>
          </a:p>
          <a:p>
            <a:endParaRPr lang="en-IN" sz="2000" dirty="0">
              <a:solidFill>
                <a:schemeClr val="bg1"/>
              </a:solidFill>
            </a:endParaRPr>
          </a:p>
          <a:p>
            <a:endParaRPr lang="en-IN" sz="2000" dirty="0">
              <a:solidFill>
                <a:schemeClr val="bg1"/>
              </a:solidFill>
            </a:endParaRPr>
          </a:p>
          <a:p>
            <a:r>
              <a:rPr lang="en-IN" sz="2000" dirty="0">
                <a:solidFill>
                  <a:schemeClr val="bg1"/>
                </a:solidFill>
              </a:rPr>
              <a:t>The pre/post violation is another common error that most tools can find. </a:t>
            </a:r>
          </a:p>
          <a:p>
            <a:endParaRPr lang="en-IN" sz="2000" dirty="0">
              <a:solidFill>
                <a:schemeClr val="bg1"/>
              </a:solidFill>
            </a:endParaRPr>
          </a:p>
          <a:p>
            <a:endParaRPr lang="en-IN" sz="2000" dirty="0">
              <a:solidFill>
                <a:schemeClr val="bg1"/>
              </a:solidFill>
            </a:endParaRPr>
          </a:p>
          <a:p>
            <a:r>
              <a:rPr lang="en-IN" sz="2000" dirty="0">
                <a:solidFill>
                  <a:schemeClr val="bg1"/>
                </a:solidFill>
              </a:rPr>
              <a:t>PEX is the tool that can find maximum number of errors i.e. eight. </a:t>
            </a:r>
          </a:p>
          <a:p>
            <a:endParaRPr lang="en-IN" sz="2000" dirty="0">
              <a:solidFill>
                <a:schemeClr val="bg1"/>
              </a:solidFill>
            </a:endParaRPr>
          </a:p>
          <a:p>
            <a:endParaRPr lang="en-IN" sz="2000" dirty="0">
              <a:solidFill>
                <a:schemeClr val="bg1"/>
              </a:solidFill>
            </a:endParaRPr>
          </a:p>
        </p:txBody>
      </p:sp>
      <p:sp>
        <p:nvSpPr>
          <p:cNvPr id="8" name="Rectangle 7">
            <a:extLst>
              <a:ext uri="{FF2B5EF4-FFF2-40B4-BE49-F238E27FC236}">
                <a16:creationId xmlns:a16="http://schemas.microsoft.com/office/drawing/2014/main" id="{E755934A-73AF-42B2-9818-C54DA0C26BD6}"/>
              </a:ext>
            </a:extLst>
          </p:cNvPr>
          <p:cNvSpPr/>
          <p:nvPr/>
        </p:nvSpPr>
        <p:spPr>
          <a:xfrm>
            <a:off x="7585890" y="368300"/>
            <a:ext cx="4606110" cy="520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51A64148-5C59-4B7B-B6B4-88C8AE16BA52}"/>
              </a:ext>
            </a:extLst>
          </p:cNvPr>
          <p:cNvSpPr txBox="1"/>
          <p:nvPr/>
        </p:nvSpPr>
        <p:spPr>
          <a:xfrm>
            <a:off x="7267706" y="397817"/>
            <a:ext cx="4506772" cy="461665"/>
          </a:xfrm>
          <a:prstGeom prst="rect">
            <a:avLst/>
          </a:prstGeom>
          <a:noFill/>
        </p:spPr>
        <p:txBody>
          <a:bodyPr wrap="square" rtlCol="0">
            <a:spAutoFit/>
          </a:bodyPr>
          <a:lstStyle/>
          <a:p>
            <a:pPr algn="ctr"/>
            <a:r>
              <a:rPr lang="en-IN" sz="2400" b="1" dirty="0">
                <a:solidFill>
                  <a:schemeClr val="bg1"/>
                </a:solidFill>
                <a:latin typeface="+mj-lt"/>
              </a:rPr>
              <a:t>TYPE OF ERRORS</a:t>
            </a:r>
          </a:p>
        </p:txBody>
      </p:sp>
    </p:spTree>
    <p:extLst>
      <p:ext uri="{BB962C8B-B14F-4D97-AF65-F5344CB8AC3E}">
        <p14:creationId xmlns:p14="http://schemas.microsoft.com/office/powerpoint/2010/main" val="200984947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59A02D-B2E6-4BD1-A127-D79CB7F19E51}"/>
              </a:ext>
            </a:extLst>
          </p:cNvPr>
          <p:cNvSpPr/>
          <p:nvPr/>
        </p:nvSpPr>
        <p:spPr>
          <a:xfrm>
            <a:off x="0" y="467360"/>
            <a:ext cx="7995920"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764540" y="565185"/>
            <a:ext cx="6466840" cy="523220"/>
          </a:xfrm>
          <a:prstGeom prst="rect">
            <a:avLst/>
          </a:prstGeom>
          <a:noFill/>
        </p:spPr>
        <p:txBody>
          <a:bodyPr wrap="square" rtlCol="0">
            <a:spAutoFit/>
          </a:bodyPr>
          <a:lstStyle/>
          <a:p>
            <a:r>
              <a:rPr lang="en-IN" sz="2800" b="1" dirty="0">
                <a:solidFill>
                  <a:schemeClr val="bg1"/>
                </a:solidFill>
                <a:latin typeface="+mj-lt"/>
              </a:rPr>
              <a:t>Conclusion</a:t>
            </a:r>
          </a:p>
        </p:txBody>
      </p:sp>
      <p:sp>
        <p:nvSpPr>
          <p:cNvPr id="7" name="TextBox 6">
            <a:extLst>
              <a:ext uri="{FF2B5EF4-FFF2-40B4-BE49-F238E27FC236}">
                <a16:creationId xmlns:a16="http://schemas.microsoft.com/office/drawing/2014/main" id="{3F782111-BC0B-48AE-B57C-59CD610F13D3}"/>
              </a:ext>
            </a:extLst>
          </p:cNvPr>
          <p:cNvSpPr txBox="1"/>
          <p:nvPr/>
        </p:nvSpPr>
        <p:spPr>
          <a:xfrm>
            <a:off x="764540" y="1531629"/>
            <a:ext cx="10655300" cy="3631763"/>
          </a:xfrm>
          <a:prstGeom prst="rect">
            <a:avLst/>
          </a:prstGeom>
          <a:noFill/>
        </p:spPr>
        <p:txBody>
          <a:bodyPr wrap="square" rtlCol="0">
            <a:spAutoFit/>
          </a:bodyPr>
          <a:lstStyle/>
          <a:p>
            <a:pPr algn="just"/>
            <a:r>
              <a:rPr lang="en-IN" sz="2300" dirty="0"/>
              <a:t>Major contribution of the research work:</a:t>
            </a:r>
          </a:p>
          <a:p>
            <a:pPr marL="914400" lvl="1" indent="-457200" algn="just">
              <a:buFont typeface="+mj-lt"/>
              <a:buAutoNum type="arabicPeriod"/>
            </a:pPr>
            <a:endParaRPr lang="en-IN" sz="2300" dirty="0"/>
          </a:p>
          <a:p>
            <a:pPr marL="914400" lvl="1" indent="-457200" algn="just">
              <a:buFont typeface="+mj-lt"/>
              <a:buAutoNum type="arabicPeriod"/>
            </a:pPr>
            <a:r>
              <a:rPr lang="en-IN" sz="2300" dirty="0"/>
              <a:t>The list of tools and categorization table could be very useful for someone who wants to choose automated unit testing tool. </a:t>
            </a:r>
          </a:p>
          <a:p>
            <a:pPr marL="914400" lvl="1" indent="-457200" algn="just">
              <a:buFont typeface="+mj-lt"/>
              <a:buAutoNum type="arabicPeriod"/>
            </a:pPr>
            <a:endParaRPr lang="en-IN" sz="2300" dirty="0"/>
          </a:p>
          <a:p>
            <a:pPr marL="914400" lvl="1" indent="-457200" algn="just">
              <a:buFont typeface="+mj-lt"/>
              <a:buAutoNum type="arabicPeriod"/>
            </a:pPr>
            <a:r>
              <a:rPr lang="en-IN" sz="2300" dirty="0"/>
              <a:t>The categorization of all found tools explain the type of error(s) that can be found by some tools. </a:t>
            </a:r>
          </a:p>
          <a:p>
            <a:pPr marL="914400" lvl="1" indent="-457200" algn="just">
              <a:buFont typeface="+mj-lt"/>
              <a:buAutoNum type="arabicPeriod"/>
            </a:pPr>
            <a:endParaRPr lang="en-IN" sz="2300" dirty="0"/>
          </a:p>
          <a:p>
            <a:pPr marL="914400" lvl="1" indent="-457200" algn="just">
              <a:buFont typeface="+mj-lt"/>
              <a:buAutoNum type="arabicPeriod"/>
            </a:pPr>
            <a:r>
              <a:rPr lang="en-IN" sz="2300" dirty="0"/>
              <a:t>The table for categorization would be very useful in selecting the tool for industrial use. </a:t>
            </a:r>
          </a:p>
        </p:txBody>
      </p:sp>
    </p:spTree>
    <p:extLst>
      <p:ext uri="{BB962C8B-B14F-4D97-AF65-F5344CB8AC3E}">
        <p14:creationId xmlns:p14="http://schemas.microsoft.com/office/powerpoint/2010/main" val="420179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59A02D-B2E6-4BD1-A127-D79CB7F19E51}"/>
              </a:ext>
            </a:extLst>
          </p:cNvPr>
          <p:cNvSpPr/>
          <p:nvPr/>
        </p:nvSpPr>
        <p:spPr>
          <a:xfrm>
            <a:off x="0" y="467360"/>
            <a:ext cx="7995920"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764540" y="565185"/>
            <a:ext cx="6466840" cy="523220"/>
          </a:xfrm>
          <a:prstGeom prst="rect">
            <a:avLst/>
          </a:prstGeom>
          <a:noFill/>
        </p:spPr>
        <p:txBody>
          <a:bodyPr wrap="square" rtlCol="0">
            <a:spAutoFit/>
          </a:bodyPr>
          <a:lstStyle/>
          <a:p>
            <a:r>
              <a:rPr lang="en-IN" sz="2800" b="1" dirty="0">
                <a:solidFill>
                  <a:schemeClr val="bg1"/>
                </a:solidFill>
                <a:latin typeface="+mj-lt"/>
              </a:rPr>
              <a:t>LIMITATIONS AND FUTURE WORK</a:t>
            </a:r>
          </a:p>
        </p:txBody>
      </p:sp>
      <p:sp>
        <p:nvSpPr>
          <p:cNvPr id="7" name="TextBox 6">
            <a:extLst>
              <a:ext uri="{FF2B5EF4-FFF2-40B4-BE49-F238E27FC236}">
                <a16:creationId xmlns:a16="http://schemas.microsoft.com/office/drawing/2014/main" id="{3F782111-BC0B-48AE-B57C-59CD610F13D3}"/>
              </a:ext>
            </a:extLst>
          </p:cNvPr>
          <p:cNvSpPr txBox="1"/>
          <p:nvPr/>
        </p:nvSpPr>
        <p:spPr>
          <a:xfrm>
            <a:off x="764540" y="1531629"/>
            <a:ext cx="10655300" cy="3524042"/>
          </a:xfrm>
          <a:prstGeom prst="rect">
            <a:avLst/>
          </a:prstGeom>
          <a:noFill/>
        </p:spPr>
        <p:txBody>
          <a:bodyPr wrap="square" rtlCol="0">
            <a:spAutoFit/>
          </a:bodyPr>
          <a:lstStyle/>
          <a:p>
            <a:pPr algn="just"/>
            <a:r>
              <a:rPr lang="en-IN" sz="2300" dirty="0"/>
              <a:t>The following are the limitations and future work in the research:</a:t>
            </a:r>
          </a:p>
          <a:p>
            <a:pPr marL="914400" lvl="1" indent="-457200" algn="just">
              <a:buAutoNum type="arabicPeriod"/>
            </a:pPr>
            <a:endParaRPr lang="en-IN" sz="2000" dirty="0"/>
          </a:p>
          <a:p>
            <a:pPr marL="914400" lvl="1" indent="-457200" algn="just">
              <a:buFont typeface="+mj-lt"/>
              <a:buAutoNum type="arabicPeriod"/>
            </a:pPr>
            <a:r>
              <a:rPr lang="en-IN" sz="2000" dirty="0"/>
              <a:t>The table in the paper contains some commercial tools, because of accessibility problem to these tools I could not provide the detailed information about them and especially type of error(s) that they can find.</a:t>
            </a:r>
          </a:p>
          <a:p>
            <a:pPr marL="914400" lvl="1" indent="-457200" algn="just">
              <a:buFont typeface="+mj-lt"/>
              <a:buAutoNum type="arabicPeriod"/>
            </a:pPr>
            <a:endParaRPr lang="en-IN" sz="2000" dirty="0"/>
          </a:p>
          <a:p>
            <a:pPr marL="914400" lvl="1" indent="-457200" algn="just">
              <a:buFont typeface="+mj-lt"/>
              <a:buAutoNum type="arabicPeriod"/>
            </a:pPr>
            <a:r>
              <a:rPr lang="en-IN" sz="2000" dirty="0"/>
              <a:t>The aim to provide the detailed comparison of some selected tools by applying them on open source could not achieved because of time constraint.</a:t>
            </a:r>
          </a:p>
          <a:p>
            <a:pPr marL="914400" lvl="1" indent="-457200" algn="just">
              <a:buFont typeface="+mj-lt"/>
              <a:buAutoNum type="arabicPeriod"/>
            </a:pPr>
            <a:endParaRPr lang="en-IN" sz="2000" dirty="0"/>
          </a:p>
          <a:p>
            <a:pPr marL="914400" lvl="1" indent="-457200" algn="just">
              <a:buFont typeface="+mj-lt"/>
              <a:buAutoNum type="arabicPeriod"/>
            </a:pPr>
            <a:r>
              <a:rPr lang="en-IN" sz="2000" dirty="0"/>
              <a:t>The idea to develop new tool by merging two three tools of similar kind that can find more range of errors.</a:t>
            </a:r>
          </a:p>
        </p:txBody>
      </p:sp>
    </p:spTree>
    <p:extLst>
      <p:ext uri="{BB962C8B-B14F-4D97-AF65-F5344CB8AC3E}">
        <p14:creationId xmlns:p14="http://schemas.microsoft.com/office/powerpoint/2010/main" val="419797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59A02D-B2E6-4BD1-A127-D79CB7F19E51}"/>
              </a:ext>
            </a:extLst>
          </p:cNvPr>
          <p:cNvSpPr/>
          <p:nvPr/>
        </p:nvSpPr>
        <p:spPr>
          <a:xfrm>
            <a:off x="0" y="467360"/>
            <a:ext cx="7995920"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764540" y="565185"/>
            <a:ext cx="6466840" cy="523220"/>
          </a:xfrm>
          <a:prstGeom prst="rect">
            <a:avLst/>
          </a:prstGeom>
          <a:noFill/>
        </p:spPr>
        <p:txBody>
          <a:bodyPr wrap="square" rtlCol="0">
            <a:spAutoFit/>
          </a:bodyPr>
          <a:lstStyle/>
          <a:p>
            <a:r>
              <a:rPr lang="en-IN" sz="2800" dirty="0">
                <a:solidFill>
                  <a:schemeClr val="bg1"/>
                </a:solidFill>
              </a:rPr>
              <a:t>Agenda</a:t>
            </a:r>
          </a:p>
        </p:txBody>
      </p:sp>
      <p:sp>
        <p:nvSpPr>
          <p:cNvPr id="7" name="TextBox 6">
            <a:extLst>
              <a:ext uri="{FF2B5EF4-FFF2-40B4-BE49-F238E27FC236}">
                <a16:creationId xmlns:a16="http://schemas.microsoft.com/office/drawing/2014/main" id="{3F782111-BC0B-48AE-B57C-59CD610F13D3}"/>
              </a:ext>
            </a:extLst>
          </p:cNvPr>
          <p:cNvSpPr txBox="1"/>
          <p:nvPr/>
        </p:nvSpPr>
        <p:spPr>
          <a:xfrm>
            <a:off x="764540" y="1531630"/>
            <a:ext cx="9093200" cy="5836662"/>
          </a:xfrm>
          <a:prstGeom prst="rect">
            <a:avLst/>
          </a:prstGeom>
          <a:noFill/>
        </p:spPr>
        <p:txBody>
          <a:bodyPr wrap="square" rtlCol="0">
            <a:spAutoFit/>
          </a:bodyPr>
          <a:lstStyle/>
          <a:p>
            <a:pPr marL="971550" lvl="1" indent="-514350">
              <a:buFont typeface="+mj-lt"/>
              <a:buAutoNum type="arabicPeriod"/>
            </a:pPr>
            <a:r>
              <a:rPr lang="en-IN" sz="2400" b="1" dirty="0"/>
              <a:t>What is Unit Testing?</a:t>
            </a:r>
          </a:p>
          <a:p>
            <a:pPr marL="1428750" lvl="2" indent="-514350">
              <a:buFont typeface="+mj-lt"/>
              <a:buAutoNum type="alphaUcPeriod"/>
            </a:pPr>
            <a:r>
              <a:rPr lang="en-IN" sz="2000" b="1" dirty="0"/>
              <a:t>Why Bother Unit Testing? </a:t>
            </a:r>
          </a:p>
          <a:p>
            <a:pPr marL="971550" lvl="1" indent="-514350">
              <a:lnSpc>
                <a:spcPct val="200000"/>
              </a:lnSpc>
              <a:buFont typeface="+mj-lt"/>
              <a:buAutoNum type="arabicPeriod"/>
            </a:pPr>
            <a:r>
              <a:rPr lang="en-IN" sz="2400" b="1" dirty="0"/>
              <a:t>Problem Description?</a:t>
            </a:r>
          </a:p>
          <a:p>
            <a:pPr marL="971550" lvl="1" indent="-514350">
              <a:lnSpc>
                <a:spcPct val="200000"/>
              </a:lnSpc>
              <a:buFont typeface="+mj-lt"/>
              <a:buAutoNum type="arabicPeriod"/>
            </a:pPr>
            <a:r>
              <a:rPr lang="en-IN" sz="2400" b="1" dirty="0"/>
              <a:t>Motivation</a:t>
            </a:r>
          </a:p>
          <a:p>
            <a:pPr marL="971550" lvl="1" indent="-514350">
              <a:lnSpc>
                <a:spcPct val="200000"/>
              </a:lnSpc>
              <a:buFont typeface="+mj-lt"/>
              <a:buAutoNum type="arabicPeriod"/>
            </a:pPr>
            <a:r>
              <a:rPr lang="en-IN" sz="2400" b="1" dirty="0"/>
              <a:t>Importance</a:t>
            </a:r>
          </a:p>
          <a:p>
            <a:pPr marL="971550" lvl="1" indent="-514350">
              <a:lnSpc>
                <a:spcPct val="200000"/>
              </a:lnSpc>
              <a:buFont typeface="+mj-lt"/>
              <a:buAutoNum type="arabicPeriod"/>
            </a:pPr>
            <a:r>
              <a:rPr lang="en-IN" sz="2400" b="1" dirty="0"/>
              <a:t>Analysis Phases</a:t>
            </a:r>
          </a:p>
          <a:p>
            <a:pPr marL="971550" lvl="1" indent="-514350">
              <a:lnSpc>
                <a:spcPct val="200000"/>
              </a:lnSpc>
              <a:buFont typeface="+mj-lt"/>
              <a:buAutoNum type="arabicPeriod"/>
            </a:pPr>
            <a:r>
              <a:rPr lang="en-IN" sz="2400" b="1" dirty="0"/>
              <a:t>Conclusion</a:t>
            </a:r>
          </a:p>
          <a:p>
            <a:pPr marL="971550" lvl="1" indent="-514350">
              <a:lnSpc>
                <a:spcPct val="200000"/>
              </a:lnSpc>
              <a:buFont typeface="+mj-lt"/>
              <a:buAutoNum type="arabicPeriod"/>
            </a:pPr>
            <a:r>
              <a:rPr lang="en-IN" sz="2400" b="1" dirty="0"/>
              <a:t>LIMITATIONS AND FUTURE WORK</a:t>
            </a:r>
          </a:p>
          <a:p>
            <a:pPr marL="971550" lvl="1" indent="-514350">
              <a:lnSpc>
                <a:spcPct val="200000"/>
              </a:lnSpc>
              <a:buFont typeface="+mj-lt"/>
              <a:buAutoNum type="arabicPeriod"/>
            </a:pPr>
            <a:endParaRPr lang="en-IN" sz="2400" b="1" dirty="0"/>
          </a:p>
        </p:txBody>
      </p:sp>
    </p:spTree>
    <p:extLst>
      <p:ext uri="{BB962C8B-B14F-4D97-AF65-F5344CB8AC3E}">
        <p14:creationId xmlns:p14="http://schemas.microsoft.com/office/powerpoint/2010/main" val="67580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86FE3F-5AAE-4F84-BB99-011355F2A686}"/>
              </a:ext>
            </a:extLst>
          </p:cNvPr>
          <p:cNvSpPr/>
          <p:nvPr/>
        </p:nvSpPr>
        <p:spPr>
          <a:xfrm>
            <a:off x="0" y="259882"/>
            <a:ext cx="12191999" cy="627710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E755934A-73AF-42B2-9818-C54DA0C26BD6}"/>
              </a:ext>
            </a:extLst>
          </p:cNvPr>
          <p:cNvSpPr/>
          <p:nvPr/>
        </p:nvSpPr>
        <p:spPr>
          <a:xfrm>
            <a:off x="0" y="3544636"/>
            <a:ext cx="12191409" cy="520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51A64148-5C59-4B7B-B6B4-88C8AE16BA52}"/>
              </a:ext>
            </a:extLst>
          </p:cNvPr>
          <p:cNvSpPr txBox="1"/>
          <p:nvPr/>
        </p:nvSpPr>
        <p:spPr>
          <a:xfrm>
            <a:off x="131758" y="3574154"/>
            <a:ext cx="11928482" cy="461665"/>
          </a:xfrm>
          <a:prstGeom prst="rect">
            <a:avLst/>
          </a:prstGeom>
          <a:noFill/>
        </p:spPr>
        <p:txBody>
          <a:bodyPr wrap="square" rtlCol="0">
            <a:spAutoFit/>
          </a:bodyPr>
          <a:lstStyle/>
          <a:p>
            <a:pPr algn="ctr"/>
            <a:r>
              <a:rPr lang="en-IN" sz="2400" b="1" dirty="0">
                <a:solidFill>
                  <a:schemeClr val="bg1"/>
                </a:solidFill>
                <a:latin typeface="+mj-lt"/>
              </a:rPr>
              <a:t>Questions?</a:t>
            </a:r>
          </a:p>
        </p:txBody>
      </p:sp>
    </p:spTree>
    <p:extLst>
      <p:ext uri="{BB962C8B-B14F-4D97-AF65-F5344CB8AC3E}">
        <p14:creationId xmlns:p14="http://schemas.microsoft.com/office/powerpoint/2010/main" val="2982371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86FE3F-5AAE-4F84-BB99-011355F2A686}"/>
              </a:ext>
            </a:extLst>
          </p:cNvPr>
          <p:cNvSpPr/>
          <p:nvPr/>
        </p:nvSpPr>
        <p:spPr>
          <a:xfrm>
            <a:off x="0" y="0"/>
            <a:ext cx="12191999" cy="7117882"/>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E755934A-73AF-42B2-9818-C54DA0C26BD6}"/>
              </a:ext>
            </a:extLst>
          </p:cNvPr>
          <p:cNvSpPr/>
          <p:nvPr/>
        </p:nvSpPr>
        <p:spPr>
          <a:xfrm>
            <a:off x="591" y="2495349"/>
            <a:ext cx="12191409" cy="186730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51A64148-5C59-4B7B-B6B4-88C8AE16BA52}"/>
              </a:ext>
            </a:extLst>
          </p:cNvPr>
          <p:cNvSpPr txBox="1"/>
          <p:nvPr/>
        </p:nvSpPr>
        <p:spPr>
          <a:xfrm>
            <a:off x="131758" y="3174220"/>
            <a:ext cx="11928482" cy="769441"/>
          </a:xfrm>
          <a:prstGeom prst="rect">
            <a:avLst/>
          </a:prstGeom>
          <a:noFill/>
        </p:spPr>
        <p:txBody>
          <a:bodyPr wrap="square" rtlCol="0">
            <a:spAutoFit/>
          </a:bodyPr>
          <a:lstStyle/>
          <a:p>
            <a:pPr algn="ctr"/>
            <a:r>
              <a:rPr lang="en-IN" sz="4400" b="1" dirty="0">
                <a:solidFill>
                  <a:schemeClr val="bg1"/>
                </a:solidFill>
                <a:latin typeface="+mj-lt"/>
              </a:rPr>
              <a:t>Thank You.</a:t>
            </a:r>
          </a:p>
        </p:txBody>
      </p:sp>
    </p:spTree>
    <p:extLst>
      <p:ext uri="{BB962C8B-B14F-4D97-AF65-F5344CB8AC3E}">
        <p14:creationId xmlns:p14="http://schemas.microsoft.com/office/powerpoint/2010/main" val="2690003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59A02D-B2E6-4BD1-A127-D79CB7F19E51}"/>
              </a:ext>
            </a:extLst>
          </p:cNvPr>
          <p:cNvSpPr/>
          <p:nvPr/>
        </p:nvSpPr>
        <p:spPr>
          <a:xfrm>
            <a:off x="0" y="467360"/>
            <a:ext cx="7995920"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764540" y="565185"/>
            <a:ext cx="6466840" cy="523220"/>
          </a:xfrm>
          <a:prstGeom prst="rect">
            <a:avLst/>
          </a:prstGeom>
          <a:noFill/>
        </p:spPr>
        <p:txBody>
          <a:bodyPr wrap="square" rtlCol="0">
            <a:spAutoFit/>
          </a:bodyPr>
          <a:lstStyle/>
          <a:p>
            <a:r>
              <a:rPr lang="en-IN" sz="2800" b="1" dirty="0">
                <a:solidFill>
                  <a:schemeClr val="bg1"/>
                </a:solidFill>
                <a:latin typeface="+mj-lt"/>
              </a:rPr>
              <a:t>Unit Testing</a:t>
            </a:r>
          </a:p>
        </p:txBody>
      </p:sp>
      <p:sp>
        <p:nvSpPr>
          <p:cNvPr id="7" name="TextBox 6">
            <a:extLst>
              <a:ext uri="{FF2B5EF4-FFF2-40B4-BE49-F238E27FC236}">
                <a16:creationId xmlns:a16="http://schemas.microsoft.com/office/drawing/2014/main" id="{3F782111-BC0B-48AE-B57C-59CD610F13D3}"/>
              </a:ext>
            </a:extLst>
          </p:cNvPr>
          <p:cNvSpPr txBox="1"/>
          <p:nvPr/>
        </p:nvSpPr>
        <p:spPr>
          <a:xfrm>
            <a:off x="764540" y="1531629"/>
            <a:ext cx="10655300" cy="4339650"/>
          </a:xfrm>
          <a:prstGeom prst="rect">
            <a:avLst/>
          </a:prstGeom>
          <a:noFill/>
        </p:spPr>
        <p:txBody>
          <a:bodyPr wrap="square" rtlCol="0">
            <a:spAutoFit/>
          </a:bodyPr>
          <a:lstStyle/>
          <a:p>
            <a:pPr algn="just"/>
            <a:r>
              <a:rPr lang="en-IN" sz="2300" dirty="0"/>
              <a:t>a level of software testing where individual units/components of a software are tested. </a:t>
            </a:r>
          </a:p>
          <a:p>
            <a:pPr algn="just"/>
            <a:endParaRPr lang="en-IN" sz="2300" dirty="0"/>
          </a:p>
          <a:p>
            <a:pPr algn="just"/>
            <a:r>
              <a:rPr lang="en-IN" sz="2300" dirty="0"/>
              <a:t>The purpose is to validate that each </a:t>
            </a:r>
            <a:r>
              <a:rPr lang="en-IN" sz="2300" i="1" dirty="0"/>
              <a:t>unit</a:t>
            </a:r>
            <a:r>
              <a:rPr lang="en-IN" sz="2300" dirty="0"/>
              <a:t> of the software performs as designed. </a:t>
            </a:r>
          </a:p>
          <a:p>
            <a:pPr algn="just"/>
            <a:endParaRPr lang="en-IN" sz="2300" dirty="0"/>
          </a:p>
          <a:p>
            <a:pPr algn="just"/>
            <a:r>
              <a:rPr lang="en-IN" sz="2300" dirty="0"/>
              <a:t>A </a:t>
            </a:r>
            <a:r>
              <a:rPr lang="en-IN" sz="2300" i="1" dirty="0"/>
              <a:t>unit</a:t>
            </a:r>
            <a:r>
              <a:rPr lang="en-IN" sz="2300" dirty="0"/>
              <a:t> is the smallest testable part of any software. It usually has one or a few inputs and usually a single output. </a:t>
            </a:r>
          </a:p>
          <a:p>
            <a:pPr algn="just"/>
            <a:endParaRPr lang="en-IN" sz="2300" dirty="0"/>
          </a:p>
          <a:p>
            <a:pPr algn="just"/>
            <a:r>
              <a:rPr lang="en-IN" sz="2300" dirty="0"/>
              <a:t>In procedural programming, a </a:t>
            </a:r>
            <a:r>
              <a:rPr lang="en-IN" sz="2300" i="1" dirty="0"/>
              <a:t>unit</a:t>
            </a:r>
            <a:r>
              <a:rPr lang="en-IN" sz="2300" dirty="0"/>
              <a:t> may be an individual program, function, procedure, etc. </a:t>
            </a:r>
          </a:p>
          <a:p>
            <a:pPr algn="just"/>
            <a:endParaRPr lang="en-IN" sz="2300" dirty="0"/>
          </a:p>
          <a:p>
            <a:pPr algn="just"/>
            <a:r>
              <a:rPr lang="en-IN" sz="2300" dirty="0"/>
              <a:t>In object-oriented programming, the smallest </a:t>
            </a:r>
            <a:r>
              <a:rPr lang="en-IN" sz="2300" i="1" dirty="0"/>
              <a:t>unit</a:t>
            </a:r>
            <a:r>
              <a:rPr lang="en-IN" sz="2300" dirty="0"/>
              <a:t> is a method, which may belong to a base/ super class, abstract class or derived/ child class.</a:t>
            </a:r>
          </a:p>
        </p:txBody>
      </p:sp>
    </p:spTree>
    <p:extLst>
      <p:ext uri="{BB962C8B-B14F-4D97-AF65-F5344CB8AC3E}">
        <p14:creationId xmlns:p14="http://schemas.microsoft.com/office/powerpoint/2010/main" val="902121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59A02D-B2E6-4BD1-A127-D79CB7F19E51}"/>
              </a:ext>
            </a:extLst>
          </p:cNvPr>
          <p:cNvSpPr/>
          <p:nvPr/>
        </p:nvSpPr>
        <p:spPr>
          <a:xfrm>
            <a:off x="0" y="467360"/>
            <a:ext cx="7995920"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764540" y="565185"/>
            <a:ext cx="6466840" cy="523220"/>
          </a:xfrm>
          <a:prstGeom prst="rect">
            <a:avLst/>
          </a:prstGeom>
          <a:noFill/>
        </p:spPr>
        <p:txBody>
          <a:bodyPr wrap="square" rtlCol="0">
            <a:spAutoFit/>
          </a:bodyPr>
          <a:lstStyle/>
          <a:p>
            <a:r>
              <a:rPr lang="en-IN" sz="2800" b="1" dirty="0">
                <a:solidFill>
                  <a:schemeClr val="bg1"/>
                </a:solidFill>
                <a:latin typeface="+mj-lt"/>
              </a:rPr>
              <a:t>Why Bother Unit Testing? </a:t>
            </a:r>
          </a:p>
        </p:txBody>
      </p:sp>
      <p:sp>
        <p:nvSpPr>
          <p:cNvPr id="7" name="TextBox 6">
            <a:extLst>
              <a:ext uri="{FF2B5EF4-FFF2-40B4-BE49-F238E27FC236}">
                <a16:creationId xmlns:a16="http://schemas.microsoft.com/office/drawing/2014/main" id="{3F782111-BC0B-48AE-B57C-59CD610F13D3}"/>
              </a:ext>
            </a:extLst>
          </p:cNvPr>
          <p:cNvSpPr txBox="1"/>
          <p:nvPr/>
        </p:nvSpPr>
        <p:spPr>
          <a:xfrm>
            <a:off x="764540" y="1531629"/>
            <a:ext cx="10655300" cy="4555093"/>
          </a:xfrm>
          <a:prstGeom prst="rect">
            <a:avLst/>
          </a:prstGeom>
          <a:noFill/>
        </p:spPr>
        <p:txBody>
          <a:bodyPr wrap="square" rtlCol="0">
            <a:spAutoFit/>
          </a:bodyPr>
          <a:lstStyle/>
          <a:p>
            <a:pPr algn="just"/>
            <a:r>
              <a:rPr lang="en-IN" sz="2300" dirty="0"/>
              <a:t>There are many reasons why unit testing should be adopted for any software engineering project. These reasons include: </a:t>
            </a:r>
          </a:p>
          <a:p>
            <a:pPr algn="just"/>
            <a:endParaRPr lang="en-IN" sz="2300" dirty="0"/>
          </a:p>
          <a:p>
            <a:pPr marL="914400" lvl="1" indent="-457200" algn="just">
              <a:buFont typeface="+mj-lt"/>
              <a:buAutoNum type="arabicPeriod"/>
            </a:pPr>
            <a:r>
              <a:rPr lang="en-IN" b="1" dirty="0"/>
              <a:t>Faster Debugging </a:t>
            </a:r>
            <a:r>
              <a:rPr lang="en-IN" dirty="0"/>
              <a:t>– Without unit testing, the time it takes to debug or resolve a functional test that may have failed takes a long time to track down. </a:t>
            </a:r>
          </a:p>
          <a:p>
            <a:pPr marL="914400" lvl="1" indent="-457200" algn="just">
              <a:buFont typeface="+mj-lt"/>
              <a:buAutoNum type="arabicPeriod"/>
            </a:pPr>
            <a:r>
              <a:rPr lang="en-IN" b="1" dirty="0"/>
              <a:t>Better Design and Documentation </a:t>
            </a:r>
            <a:r>
              <a:rPr lang="en-IN" dirty="0"/>
              <a:t>– Writing unit tests forces developers into thinking how their code is going to be used and has generally resulted in better design and even better documentation. </a:t>
            </a:r>
          </a:p>
          <a:p>
            <a:pPr marL="914400" lvl="1" indent="-457200" algn="just">
              <a:buFont typeface="+mj-lt"/>
              <a:buAutoNum type="arabicPeriod"/>
            </a:pPr>
            <a:endParaRPr lang="en-IN" b="1" dirty="0"/>
          </a:p>
          <a:p>
            <a:pPr marL="914400" lvl="1" indent="-457200" algn="just">
              <a:buFont typeface="+mj-lt"/>
              <a:buAutoNum type="arabicPeriod"/>
            </a:pPr>
            <a:r>
              <a:rPr lang="en-IN" b="1" dirty="0"/>
              <a:t>Better Feedback Mechanism </a:t>
            </a:r>
            <a:r>
              <a:rPr lang="en-IN" dirty="0"/>
              <a:t>– When all unit tests for a system are run as a whole, the state of the system as a whole can be measured. </a:t>
            </a:r>
          </a:p>
          <a:p>
            <a:pPr marL="914400" lvl="1" indent="-457200" algn="just">
              <a:buFont typeface="+mj-lt"/>
              <a:buAutoNum type="arabicPeriod"/>
            </a:pPr>
            <a:endParaRPr lang="en-IN" b="1" dirty="0"/>
          </a:p>
          <a:p>
            <a:pPr marL="914400" lvl="1" indent="-457200" algn="just">
              <a:buFont typeface="+mj-lt"/>
              <a:buAutoNum type="arabicPeriod"/>
            </a:pPr>
            <a:r>
              <a:rPr lang="en-IN" b="1" dirty="0"/>
              <a:t>Reduce Future Cost </a:t>
            </a:r>
            <a:r>
              <a:rPr lang="en-IN" dirty="0"/>
              <a:t>– Many studies have proved that it costs significantly more money to fix a bug found later in the release than earlier in the development. A good unit test suite will uncover basic bugs early on in the development cycle</a:t>
            </a:r>
          </a:p>
          <a:p>
            <a:pPr marL="971550" lvl="1" indent="-514350" algn="just">
              <a:buFont typeface="+mj-lt"/>
              <a:buAutoNum type="arabicPeriod"/>
            </a:pPr>
            <a:endParaRPr lang="en-IN" sz="2300" dirty="0"/>
          </a:p>
        </p:txBody>
      </p:sp>
    </p:spTree>
    <p:extLst>
      <p:ext uri="{BB962C8B-B14F-4D97-AF65-F5344CB8AC3E}">
        <p14:creationId xmlns:p14="http://schemas.microsoft.com/office/powerpoint/2010/main" val="342508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59A02D-B2E6-4BD1-A127-D79CB7F19E51}"/>
              </a:ext>
            </a:extLst>
          </p:cNvPr>
          <p:cNvSpPr/>
          <p:nvPr/>
        </p:nvSpPr>
        <p:spPr>
          <a:xfrm>
            <a:off x="0" y="467360"/>
            <a:ext cx="7995920"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764540" y="565185"/>
            <a:ext cx="6466840" cy="523220"/>
          </a:xfrm>
          <a:prstGeom prst="rect">
            <a:avLst/>
          </a:prstGeom>
          <a:noFill/>
        </p:spPr>
        <p:txBody>
          <a:bodyPr wrap="square" rtlCol="0">
            <a:spAutoFit/>
          </a:bodyPr>
          <a:lstStyle/>
          <a:p>
            <a:r>
              <a:rPr lang="en-IN" sz="2800" b="1" dirty="0">
                <a:solidFill>
                  <a:schemeClr val="bg1"/>
                </a:solidFill>
                <a:latin typeface="+mj-lt"/>
              </a:rPr>
              <a:t>Problem Description</a:t>
            </a:r>
          </a:p>
        </p:txBody>
      </p:sp>
      <p:sp>
        <p:nvSpPr>
          <p:cNvPr id="7" name="TextBox 6">
            <a:extLst>
              <a:ext uri="{FF2B5EF4-FFF2-40B4-BE49-F238E27FC236}">
                <a16:creationId xmlns:a16="http://schemas.microsoft.com/office/drawing/2014/main" id="{3F782111-BC0B-48AE-B57C-59CD610F13D3}"/>
              </a:ext>
            </a:extLst>
          </p:cNvPr>
          <p:cNvSpPr txBox="1"/>
          <p:nvPr/>
        </p:nvSpPr>
        <p:spPr>
          <a:xfrm>
            <a:off x="764540" y="1531629"/>
            <a:ext cx="10655300" cy="2646878"/>
          </a:xfrm>
          <a:prstGeom prst="rect">
            <a:avLst/>
          </a:prstGeom>
          <a:noFill/>
        </p:spPr>
        <p:txBody>
          <a:bodyPr wrap="square" rtlCol="0">
            <a:spAutoFit/>
          </a:bodyPr>
          <a:lstStyle/>
          <a:p>
            <a:pPr algn="just"/>
            <a:r>
              <a:rPr lang="en-IN" sz="2300" dirty="0"/>
              <a:t>Some developers still do not do much unit testing. The possible reasons are:</a:t>
            </a:r>
          </a:p>
          <a:p>
            <a:pPr algn="just"/>
            <a:endParaRPr lang="en-IN" sz="2300" dirty="0"/>
          </a:p>
          <a:p>
            <a:pPr marL="914400" lvl="1" indent="-457200" algn="just">
              <a:buFont typeface="+mj-lt"/>
              <a:buAutoNum type="arabicPeriod"/>
            </a:pPr>
            <a:r>
              <a:rPr lang="en-IN" sz="2000" dirty="0"/>
              <a:t>Some developers do not think the time and effort will be worthwhile. </a:t>
            </a:r>
          </a:p>
          <a:p>
            <a:pPr marL="914400" lvl="1" indent="-457200" algn="just">
              <a:buFont typeface="+mj-lt"/>
              <a:buAutoNum type="arabicPeriod"/>
            </a:pPr>
            <a:endParaRPr lang="en-IN" sz="2000" dirty="0"/>
          </a:p>
          <a:p>
            <a:pPr marL="914400" lvl="1" indent="-457200" algn="just">
              <a:buFont typeface="+mj-lt"/>
              <a:buAutoNum type="arabicPeriod"/>
            </a:pPr>
            <a:r>
              <a:rPr lang="en-IN" sz="2000" dirty="0"/>
              <a:t>Unit tests must be maintained, and maintenance for unit tests is often not budgeted.</a:t>
            </a:r>
          </a:p>
          <a:p>
            <a:pPr marL="914400" lvl="1" indent="-457200" algn="just">
              <a:buFont typeface="+mj-lt"/>
              <a:buAutoNum type="arabicPeriod"/>
            </a:pPr>
            <a:endParaRPr lang="en-IN" sz="2000" dirty="0"/>
          </a:p>
          <a:p>
            <a:pPr marL="914400" lvl="1" indent="-457200" algn="just">
              <a:buFont typeface="+mj-lt"/>
              <a:buAutoNum type="arabicPeriod"/>
            </a:pPr>
            <a:r>
              <a:rPr lang="en-IN" sz="2000" dirty="0"/>
              <a:t>A third possibility is that developers may not know how to design and implement high quality unit tests.</a:t>
            </a:r>
          </a:p>
        </p:txBody>
      </p:sp>
    </p:spTree>
    <p:extLst>
      <p:ext uri="{BB962C8B-B14F-4D97-AF65-F5344CB8AC3E}">
        <p14:creationId xmlns:p14="http://schemas.microsoft.com/office/powerpoint/2010/main" val="572466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59A02D-B2E6-4BD1-A127-D79CB7F19E51}"/>
              </a:ext>
            </a:extLst>
          </p:cNvPr>
          <p:cNvSpPr/>
          <p:nvPr/>
        </p:nvSpPr>
        <p:spPr>
          <a:xfrm>
            <a:off x="0" y="467360"/>
            <a:ext cx="7995920"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764540" y="565185"/>
            <a:ext cx="6466840" cy="523220"/>
          </a:xfrm>
          <a:prstGeom prst="rect">
            <a:avLst/>
          </a:prstGeom>
          <a:noFill/>
        </p:spPr>
        <p:txBody>
          <a:bodyPr wrap="square" rtlCol="0">
            <a:spAutoFit/>
          </a:bodyPr>
          <a:lstStyle/>
          <a:p>
            <a:r>
              <a:rPr lang="en-IN" sz="2800" b="1" dirty="0">
                <a:solidFill>
                  <a:schemeClr val="bg1"/>
                </a:solidFill>
                <a:latin typeface="+mj-lt"/>
              </a:rPr>
              <a:t>Importance</a:t>
            </a:r>
          </a:p>
        </p:txBody>
      </p:sp>
      <p:sp>
        <p:nvSpPr>
          <p:cNvPr id="7" name="TextBox 6">
            <a:extLst>
              <a:ext uri="{FF2B5EF4-FFF2-40B4-BE49-F238E27FC236}">
                <a16:creationId xmlns:a16="http://schemas.microsoft.com/office/drawing/2014/main" id="{3F782111-BC0B-48AE-B57C-59CD610F13D3}"/>
              </a:ext>
            </a:extLst>
          </p:cNvPr>
          <p:cNvSpPr txBox="1"/>
          <p:nvPr/>
        </p:nvSpPr>
        <p:spPr>
          <a:xfrm>
            <a:off x="764540" y="1531629"/>
            <a:ext cx="10655300" cy="3985706"/>
          </a:xfrm>
          <a:prstGeom prst="rect">
            <a:avLst/>
          </a:prstGeom>
          <a:noFill/>
        </p:spPr>
        <p:txBody>
          <a:bodyPr wrap="square" rtlCol="0">
            <a:spAutoFit/>
          </a:bodyPr>
          <a:lstStyle/>
          <a:p>
            <a:pPr algn="just"/>
            <a:r>
              <a:rPr lang="en-IN" sz="2300" dirty="0"/>
              <a:t>Using automated unit test tools instead of manual testing can help with all three problems. </a:t>
            </a:r>
          </a:p>
          <a:p>
            <a:pPr algn="just"/>
            <a:endParaRPr lang="en-IN" sz="2300" dirty="0"/>
          </a:p>
          <a:p>
            <a:pPr marL="914400" lvl="1" indent="-457200" algn="just">
              <a:buFont typeface="+mj-lt"/>
              <a:buAutoNum type="arabicPeriod"/>
            </a:pPr>
            <a:r>
              <a:rPr lang="en-IN" sz="2000" dirty="0"/>
              <a:t>Automated unit test tools can reduce the time and effort needed to design and implement unit tests</a:t>
            </a:r>
          </a:p>
          <a:p>
            <a:pPr marL="914400" lvl="1" indent="-457200" algn="just">
              <a:buFont typeface="+mj-lt"/>
              <a:buAutoNum type="arabicPeriod"/>
            </a:pPr>
            <a:endParaRPr lang="en-IN" sz="2000" dirty="0"/>
          </a:p>
          <a:p>
            <a:pPr marL="914400" lvl="1" indent="-457200" algn="just">
              <a:buFont typeface="+mj-lt"/>
              <a:buAutoNum type="arabicPeriod"/>
            </a:pPr>
            <a:r>
              <a:rPr lang="en-IN" sz="2000" dirty="0"/>
              <a:t>These tools can make it easier to maintain tests as the program changes</a:t>
            </a:r>
          </a:p>
          <a:p>
            <a:pPr marL="914400" lvl="1" indent="-457200" algn="just">
              <a:buFont typeface="+mj-lt"/>
              <a:buAutoNum type="arabicPeriod"/>
            </a:pPr>
            <a:endParaRPr lang="en-IN" sz="2000" dirty="0"/>
          </a:p>
          <a:p>
            <a:pPr marL="914400" lvl="1" indent="-457200" algn="just">
              <a:buFont typeface="+mj-lt"/>
              <a:buAutoNum type="arabicPeriod"/>
            </a:pPr>
            <a:r>
              <a:rPr lang="en-IN" sz="2000" dirty="0"/>
              <a:t>Tools can encapsulate knowledge of how to design and implement high quality tests so that developers do not need to know as much. </a:t>
            </a:r>
          </a:p>
          <a:p>
            <a:pPr marL="914400" lvl="1" indent="-457200" algn="just">
              <a:buFont typeface="+mj-lt"/>
              <a:buAutoNum type="arabicPeriod"/>
            </a:pPr>
            <a:endParaRPr lang="en-IN" sz="2000" dirty="0"/>
          </a:p>
          <a:p>
            <a:pPr algn="just"/>
            <a:r>
              <a:rPr lang="en-IN" sz="2300" dirty="0"/>
              <a:t>But an important question that developers must answer is </a:t>
            </a:r>
            <a:r>
              <a:rPr lang="en-IN" sz="2400" b="1" dirty="0"/>
              <a:t>“which tool should I use?”</a:t>
            </a:r>
            <a:endParaRPr lang="en-IN" sz="2300" b="1" dirty="0"/>
          </a:p>
        </p:txBody>
      </p:sp>
    </p:spTree>
    <p:extLst>
      <p:ext uri="{BB962C8B-B14F-4D97-AF65-F5344CB8AC3E}">
        <p14:creationId xmlns:p14="http://schemas.microsoft.com/office/powerpoint/2010/main" val="3239112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59A02D-B2E6-4BD1-A127-D79CB7F19E51}"/>
              </a:ext>
            </a:extLst>
          </p:cNvPr>
          <p:cNvSpPr/>
          <p:nvPr/>
        </p:nvSpPr>
        <p:spPr>
          <a:xfrm>
            <a:off x="0" y="467360"/>
            <a:ext cx="7995920"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764540" y="565185"/>
            <a:ext cx="6466840" cy="523220"/>
          </a:xfrm>
          <a:prstGeom prst="rect">
            <a:avLst/>
          </a:prstGeom>
          <a:noFill/>
        </p:spPr>
        <p:txBody>
          <a:bodyPr wrap="square" rtlCol="0">
            <a:spAutoFit/>
          </a:bodyPr>
          <a:lstStyle/>
          <a:p>
            <a:r>
              <a:rPr lang="en-IN" sz="2800" b="1" dirty="0">
                <a:solidFill>
                  <a:schemeClr val="bg1"/>
                </a:solidFill>
                <a:latin typeface="+mj-lt"/>
              </a:rPr>
              <a:t>Motivation</a:t>
            </a:r>
          </a:p>
        </p:txBody>
      </p:sp>
      <p:sp>
        <p:nvSpPr>
          <p:cNvPr id="7" name="TextBox 6">
            <a:extLst>
              <a:ext uri="{FF2B5EF4-FFF2-40B4-BE49-F238E27FC236}">
                <a16:creationId xmlns:a16="http://schemas.microsoft.com/office/drawing/2014/main" id="{3F782111-BC0B-48AE-B57C-59CD610F13D3}"/>
              </a:ext>
            </a:extLst>
          </p:cNvPr>
          <p:cNvSpPr txBox="1"/>
          <p:nvPr/>
        </p:nvSpPr>
        <p:spPr>
          <a:xfrm>
            <a:off x="764540" y="1531629"/>
            <a:ext cx="10655300" cy="3801041"/>
          </a:xfrm>
          <a:prstGeom prst="rect">
            <a:avLst/>
          </a:prstGeom>
          <a:noFill/>
        </p:spPr>
        <p:txBody>
          <a:bodyPr wrap="square" rtlCol="0">
            <a:spAutoFit/>
          </a:bodyPr>
          <a:lstStyle/>
          <a:p>
            <a:pPr algn="just"/>
            <a:r>
              <a:rPr lang="en-IN" sz="2300" dirty="0"/>
              <a:t>Automation support for unit testing, in the form of various automation tools, could significantly lower the cost of performing unit testing phase as well as decrease the time developer involved in the actual testing. </a:t>
            </a:r>
          </a:p>
          <a:p>
            <a:pPr algn="just"/>
            <a:endParaRPr lang="en-IN" sz="2300" dirty="0"/>
          </a:p>
          <a:p>
            <a:pPr algn="just"/>
            <a:r>
              <a:rPr lang="en-IN" sz="2300" dirty="0"/>
              <a:t>The problem is how to choose the most appropriate tool that will suit developer requirements consisting:</a:t>
            </a:r>
          </a:p>
          <a:p>
            <a:pPr algn="just"/>
            <a:r>
              <a:rPr lang="en-IN" sz="2300" dirty="0"/>
              <a:t>	</a:t>
            </a:r>
          </a:p>
          <a:p>
            <a:pPr marL="1828800" lvl="3" indent="-457200" algn="just">
              <a:buFont typeface="+mj-lt"/>
              <a:buAutoNum type="arabicPeriod"/>
            </a:pPr>
            <a:r>
              <a:rPr lang="en-IN" sz="2000" dirty="0"/>
              <a:t>cost involved, </a:t>
            </a:r>
          </a:p>
          <a:p>
            <a:pPr marL="1828800" lvl="3" indent="-457200" algn="just">
              <a:buFont typeface="+mj-lt"/>
              <a:buAutoNum type="arabicPeriod"/>
            </a:pPr>
            <a:r>
              <a:rPr lang="en-IN" sz="2000" dirty="0"/>
              <a:t>effort needed, </a:t>
            </a:r>
          </a:p>
          <a:p>
            <a:pPr marL="1828800" lvl="3" indent="-457200" algn="just">
              <a:buFont typeface="+mj-lt"/>
              <a:buAutoNum type="arabicPeriod"/>
            </a:pPr>
            <a:r>
              <a:rPr lang="en-IN" sz="2000" dirty="0"/>
              <a:t>level of automation provided, </a:t>
            </a:r>
          </a:p>
          <a:p>
            <a:pPr marL="1828800" lvl="3" indent="-457200" algn="just">
              <a:buFont typeface="+mj-lt"/>
              <a:buAutoNum type="arabicPeriod"/>
            </a:pPr>
            <a:r>
              <a:rPr lang="en-IN" sz="2000" dirty="0"/>
              <a:t>language support, etc.</a:t>
            </a:r>
            <a:endParaRPr lang="en-IN" dirty="0"/>
          </a:p>
        </p:txBody>
      </p:sp>
    </p:spTree>
    <p:extLst>
      <p:ext uri="{BB962C8B-B14F-4D97-AF65-F5344CB8AC3E}">
        <p14:creationId xmlns:p14="http://schemas.microsoft.com/office/powerpoint/2010/main" val="3647828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59A02D-B2E6-4BD1-A127-D79CB7F19E51}"/>
              </a:ext>
            </a:extLst>
          </p:cNvPr>
          <p:cNvSpPr/>
          <p:nvPr/>
        </p:nvSpPr>
        <p:spPr>
          <a:xfrm>
            <a:off x="0" y="467360"/>
            <a:ext cx="7995920"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764540" y="565185"/>
            <a:ext cx="6466840" cy="523220"/>
          </a:xfrm>
          <a:prstGeom prst="rect">
            <a:avLst/>
          </a:prstGeom>
          <a:noFill/>
        </p:spPr>
        <p:txBody>
          <a:bodyPr wrap="square" rtlCol="0">
            <a:spAutoFit/>
          </a:bodyPr>
          <a:lstStyle/>
          <a:p>
            <a:r>
              <a:rPr lang="en-IN" sz="2800" b="1" dirty="0">
                <a:solidFill>
                  <a:schemeClr val="bg1"/>
                </a:solidFill>
                <a:latin typeface="+mj-lt"/>
              </a:rPr>
              <a:t>Analysis: Phase 1</a:t>
            </a:r>
          </a:p>
        </p:txBody>
      </p:sp>
      <p:sp>
        <p:nvSpPr>
          <p:cNvPr id="7" name="TextBox 6">
            <a:extLst>
              <a:ext uri="{FF2B5EF4-FFF2-40B4-BE49-F238E27FC236}">
                <a16:creationId xmlns:a16="http://schemas.microsoft.com/office/drawing/2014/main" id="{3F782111-BC0B-48AE-B57C-59CD610F13D3}"/>
              </a:ext>
            </a:extLst>
          </p:cNvPr>
          <p:cNvSpPr txBox="1"/>
          <p:nvPr/>
        </p:nvSpPr>
        <p:spPr>
          <a:xfrm>
            <a:off x="764540" y="1531629"/>
            <a:ext cx="10655300" cy="4739759"/>
          </a:xfrm>
          <a:prstGeom prst="rect">
            <a:avLst/>
          </a:prstGeom>
          <a:noFill/>
        </p:spPr>
        <p:txBody>
          <a:bodyPr wrap="square" rtlCol="0">
            <a:spAutoFit/>
          </a:bodyPr>
          <a:lstStyle/>
          <a:p>
            <a:pPr algn="just"/>
            <a:r>
              <a:rPr lang="en-IN" sz="2300" dirty="0"/>
              <a:t>The total number of tools found is 22, which includes all the domain, type of availability, etc. Out of 22 tools, I found 4 prototype tools.</a:t>
            </a:r>
          </a:p>
          <a:p>
            <a:pPr marL="4114800" lvl="8" indent="-457200" algn="just">
              <a:buFont typeface="+mj-lt"/>
              <a:buAutoNum type="arabicPeriod"/>
            </a:pPr>
            <a:r>
              <a:rPr lang="en-IN" dirty="0" err="1"/>
              <a:t>AutoGen</a:t>
            </a:r>
            <a:endParaRPr lang="en-IN" dirty="0"/>
          </a:p>
          <a:p>
            <a:pPr marL="4114800" lvl="8" indent="-457200" algn="just">
              <a:buFont typeface="+mj-lt"/>
              <a:buAutoNum type="arabicPeriod"/>
            </a:pPr>
            <a:r>
              <a:rPr lang="en-IN" dirty="0"/>
              <a:t>Godzilla</a:t>
            </a:r>
          </a:p>
          <a:p>
            <a:pPr marL="4114800" lvl="8" indent="-457200" algn="just">
              <a:buFont typeface="+mj-lt"/>
              <a:buAutoNum type="arabicPeriod"/>
            </a:pPr>
            <a:r>
              <a:rPr lang="en-IN" dirty="0" err="1"/>
              <a:t>SimC</a:t>
            </a:r>
            <a:r>
              <a:rPr lang="en-IN" dirty="0"/>
              <a:t> </a:t>
            </a:r>
          </a:p>
          <a:p>
            <a:pPr marL="4114800" lvl="8" indent="-457200" algn="just">
              <a:buFont typeface="+mj-lt"/>
              <a:buAutoNum type="arabicPeriod"/>
            </a:pPr>
            <a:r>
              <a:rPr lang="en-IN" dirty="0" err="1"/>
              <a:t>Symclat</a:t>
            </a:r>
            <a:endParaRPr lang="en-IN" dirty="0"/>
          </a:p>
          <a:p>
            <a:pPr algn="just"/>
            <a:endParaRPr lang="en-IN" sz="2300" dirty="0"/>
          </a:p>
          <a:p>
            <a:pPr algn="just"/>
            <a:endParaRPr lang="en-IN" sz="2300" dirty="0"/>
          </a:p>
          <a:p>
            <a:pPr algn="just"/>
            <a:r>
              <a:rPr lang="en-IN" sz="2300" b="1" dirty="0"/>
              <a:t>Prototype tools</a:t>
            </a:r>
            <a:r>
              <a:rPr lang="en-IN" sz="2300" dirty="0"/>
              <a:t> are developed by some educational group or researchers. </a:t>
            </a:r>
          </a:p>
          <a:p>
            <a:pPr algn="just"/>
            <a:endParaRPr lang="en-IN" sz="2300" dirty="0"/>
          </a:p>
          <a:p>
            <a:pPr algn="just"/>
            <a:endParaRPr lang="en-IN" sz="2300" dirty="0"/>
          </a:p>
          <a:p>
            <a:pPr algn="just"/>
            <a:r>
              <a:rPr lang="en-IN" sz="2300" dirty="0"/>
              <a:t>Most of them are not available for public use; because these tools are not completely developed to launch in the market. </a:t>
            </a:r>
          </a:p>
          <a:p>
            <a:pPr algn="just"/>
            <a:endParaRPr lang="en-IN" sz="2300" dirty="0"/>
          </a:p>
        </p:txBody>
      </p:sp>
    </p:spTree>
    <p:extLst>
      <p:ext uri="{BB962C8B-B14F-4D97-AF65-F5344CB8AC3E}">
        <p14:creationId xmlns:p14="http://schemas.microsoft.com/office/powerpoint/2010/main" val="1846487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59A02D-B2E6-4BD1-A127-D79CB7F19E51}"/>
              </a:ext>
            </a:extLst>
          </p:cNvPr>
          <p:cNvSpPr/>
          <p:nvPr/>
        </p:nvSpPr>
        <p:spPr>
          <a:xfrm>
            <a:off x="0" y="467360"/>
            <a:ext cx="7995920"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930B70C-29F8-424B-87DB-F3343B818646}"/>
              </a:ext>
            </a:extLst>
          </p:cNvPr>
          <p:cNvSpPr txBox="1"/>
          <p:nvPr/>
        </p:nvSpPr>
        <p:spPr>
          <a:xfrm>
            <a:off x="764540" y="565185"/>
            <a:ext cx="6466840" cy="523220"/>
          </a:xfrm>
          <a:prstGeom prst="rect">
            <a:avLst/>
          </a:prstGeom>
          <a:noFill/>
        </p:spPr>
        <p:txBody>
          <a:bodyPr wrap="square" rtlCol="0">
            <a:spAutoFit/>
          </a:bodyPr>
          <a:lstStyle/>
          <a:p>
            <a:r>
              <a:rPr lang="en-IN" sz="2800" b="1" dirty="0">
                <a:solidFill>
                  <a:schemeClr val="bg1"/>
                </a:solidFill>
                <a:latin typeface="+mj-lt"/>
              </a:rPr>
              <a:t>Analysis: Phase 2</a:t>
            </a:r>
          </a:p>
        </p:txBody>
      </p:sp>
      <p:sp>
        <p:nvSpPr>
          <p:cNvPr id="7" name="TextBox 6">
            <a:extLst>
              <a:ext uri="{FF2B5EF4-FFF2-40B4-BE49-F238E27FC236}">
                <a16:creationId xmlns:a16="http://schemas.microsoft.com/office/drawing/2014/main" id="{3F782111-BC0B-48AE-B57C-59CD610F13D3}"/>
              </a:ext>
            </a:extLst>
          </p:cNvPr>
          <p:cNvSpPr txBox="1"/>
          <p:nvPr/>
        </p:nvSpPr>
        <p:spPr>
          <a:xfrm>
            <a:off x="764540" y="1531629"/>
            <a:ext cx="10655300" cy="3930820"/>
          </a:xfrm>
          <a:prstGeom prst="rect">
            <a:avLst/>
          </a:prstGeom>
          <a:noFill/>
        </p:spPr>
        <p:txBody>
          <a:bodyPr wrap="square" rtlCol="0">
            <a:spAutoFit/>
          </a:bodyPr>
          <a:lstStyle/>
          <a:p>
            <a:pPr algn="just"/>
            <a:r>
              <a:rPr lang="en-IN" sz="2400" dirty="0"/>
              <a:t>CATEGORIZATION OF TOOLS</a:t>
            </a:r>
          </a:p>
          <a:p>
            <a:pPr algn="just"/>
            <a:endParaRPr lang="en-IN" sz="2300" dirty="0"/>
          </a:p>
          <a:p>
            <a:pPr lvl="1" algn="just"/>
            <a:r>
              <a:rPr lang="en-IN" sz="2300" dirty="0"/>
              <a:t>Once I collected all the automation supported unit-testing tools. It is time to categorize them and put them into groups. </a:t>
            </a:r>
          </a:p>
          <a:p>
            <a:pPr lvl="1" algn="just"/>
            <a:endParaRPr lang="en-IN" sz="2300" dirty="0"/>
          </a:p>
          <a:p>
            <a:pPr marL="1371600" lvl="2" indent="-457200" algn="just">
              <a:lnSpc>
                <a:spcPct val="150000"/>
              </a:lnSpc>
              <a:buFont typeface="+mj-lt"/>
              <a:buAutoNum type="alphaUcPeriod"/>
            </a:pPr>
            <a:r>
              <a:rPr lang="en-IN" sz="2300" dirty="0"/>
              <a:t>Based on Domain</a:t>
            </a:r>
          </a:p>
          <a:p>
            <a:pPr marL="1371600" lvl="2" indent="-457200" algn="just">
              <a:lnSpc>
                <a:spcPct val="150000"/>
              </a:lnSpc>
              <a:buFont typeface="+mj-lt"/>
              <a:buAutoNum type="alphaUcPeriod"/>
            </a:pPr>
            <a:r>
              <a:rPr lang="en-IN" sz="2300" dirty="0"/>
              <a:t>Programming Language Support</a:t>
            </a:r>
          </a:p>
          <a:p>
            <a:pPr marL="1371600" lvl="2" indent="-457200" algn="just">
              <a:lnSpc>
                <a:spcPct val="150000"/>
              </a:lnSpc>
              <a:buFont typeface="+mj-lt"/>
              <a:buAutoNum type="alphaUcPeriod"/>
            </a:pPr>
            <a:r>
              <a:rPr lang="en-IN" sz="2300" dirty="0"/>
              <a:t>Testing Technique</a:t>
            </a:r>
          </a:p>
          <a:p>
            <a:pPr marL="1371600" lvl="2" indent="-457200" algn="just">
              <a:lnSpc>
                <a:spcPct val="150000"/>
              </a:lnSpc>
              <a:buFont typeface="+mj-lt"/>
              <a:buAutoNum type="alphaUcPeriod"/>
            </a:pPr>
            <a:r>
              <a:rPr lang="en-IN" sz="2300" dirty="0"/>
              <a:t>Availability of Tools</a:t>
            </a:r>
          </a:p>
        </p:txBody>
      </p:sp>
    </p:spTree>
    <p:extLst>
      <p:ext uri="{BB962C8B-B14F-4D97-AF65-F5344CB8AC3E}">
        <p14:creationId xmlns:p14="http://schemas.microsoft.com/office/powerpoint/2010/main" val="2249213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TotalTime>
  <Words>2045</Words>
  <Application>Microsoft Macintosh PowerPoint</Application>
  <PresentationFormat>Widescreen</PresentationFormat>
  <Paragraphs>231</Paragraphs>
  <Slides>21</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Aasmin Kainth</dc:creator>
  <cp:lastModifiedBy>Aasminpreet Singh Kainth</cp:lastModifiedBy>
  <cp:revision>47</cp:revision>
  <dcterms:created xsi:type="dcterms:W3CDTF">2019-12-18T18:51:11Z</dcterms:created>
  <dcterms:modified xsi:type="dcterms:W3CDTF">2020-03-28T03:05:21Z</dcterms:modified>
</cp:coreProperties>
</file>