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sldIdLst>
    <p:sldId id="256" r:id="rId2"/>
    <p:sldId id="257" r:id="rId3"/>
    <p:sldId id="259" r:id="rId4"/>
    <p:sldId id="260" r:id="rId5"/>
    <p:sldId id="271" r:id="rId6"/>
    <p:sldId id="261" r:id="rId7"/>
    <p:sldId id="268" r:id="rId8"/>
    <p:sldId id="262" r:id="rId9"/>
    <p:sldId id="263" r:id="rId10"/>
    <p:sldId id="272" r:id="rId11"/>
    <p:sldId id="270"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D55F9-11A3-4523-8F38-6BA37933791A}" type="datetime1">
              <a:rPr lang="en-US" smtClean="0"/>
              <a:t>5/5/2024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62649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3BAB95-8DA7-460B-B00A-7037C8394FB0}" type="datetime1">
              <a:rPr lang="en-US" smtClean="0"/>
              <a:pPr/>
              <a:t>5/5/2024</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solidFill>
                <a:srgbClr val="FFFFFF"/>
              </a:solidFill>
            </a:endParaRPr>
          </a:p>
        </p:txBody>
      </p:sp>
      <p:sp>
        <p:nvSpPr>
          <p:cNvPr id="7" name="Slide Number Placeholder 6"/>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909527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9478779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365012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6195794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67941986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3BAB95-8DA7-460B-B00A-7037C8394FB0}" type="datetime1">
              <a:rPr lang="en-US" smtClean="0"/>
              <a:pPr/>
              <a:t>5/5/2024</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solidFill>
                <a:srgbClr val="FFFFFF"/>
              </a:solidFill>
            </a:endParaRPr>
          </a:p>
        </p:txBody>
      </p:sp>
      <p:sp>
        <p:nvSpPr>
          <p:cNvPr id="6" name="Slide Number Placeholder 5"/>
          <p:cNvSpPr>
            <a:spLocks noGrp="1"/>
          </p:cNvSpPr>
          <p:nvPr>
            <p:ph type="sldNum" sz="quarter" idx="12"/>
          </p:nvPr>
        </p:nvSpPr>
        <p:spPr/>
        <p:txBody>
          <a:body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60515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757A-3EC2-4683-9080-1A460C37C843}" type="datetime1">
              <a:rPr lang="en-US" smtClean="0"/>
              <a:t>5/5/2024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83280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8096C-64ED-4153-A483-5C02E44AD5C3}" type="datetime1">
              <a:rPr lang="en-US" smtClean="0"/>
              <a:t>5/5/2024</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881378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B9D56B-6EBE-4E5F-99D9-2A3DBDF37D0A}" type="datetime1">
              <a:rPr lang="en-US" smtClean="0"/>
              <a:t>5/5/2024</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a:xfrm>
            <a:off x="10951856" y="5867131"/>
            <a:ext cx="551167" cy="365125"/>
          </a:xfrm>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93462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3F3CA-C7E3-432D-9282-18F13836509A}" type="datetime1">
              <a:rPr lang="en-US" smtClean="0"/>
              <a:t>5/5/2024</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139494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E9C62-1337-40B8-BA50-E9F4861DB4BC}" type="datetime1">
              <a:rPr lang="en-US" smtClean="0"/>
              <a:t>5/5/2024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7669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195EB-2DA3-4B24-8725-19BC22A7BE50}" type="datetime1">
              <a:rPr lang="en-US" smtClean="0"/>
              <a:t>5/5/2024</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52201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E237E6-0076-4915-A5A8-B7C11FA4F374}" type="datetime1">
              <a:rPr lang="en-US" smtClean="0"/>
              <a:t>5/5/2024</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3730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05F58F-C0B5-422A-8E5A-6B99E5D80F0A}" type="datetime1">
              <a:rPr lang="en-US" smtClean="0"/>
              <a:t>5/5/2024</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832152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5E655-9687-48DF-A33F-F8824CCCB5D1}" type="datetime1">
              <a:rPr lang="en-US" smtClean="0"/>
              <a:t>5/5/2024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0975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7FD56A-AAB8-4544-A495-D0645413C9E3}" type="datetime1">
              <a:rPr lang="en-US" smtClean="0"/>
              <a:t>5/5/2024</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53223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3BAB95-8DA7-460B-B00A-7037C8394FB0}" type="datetime1">
              <a:rPr lang="en-US" smtClean="0"/>
              <a:pPr/>
              <a:t>5/5/2024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 Text</a:t>
            </a:r>
            <a:endParaRPr lang="en-US" dirty="0">
              <a:solidFill>
                <a:srgbClr val="FFFFFF"/>
              </a:solidFill>
            </a:endParaRP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807110948"/>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Blue and pink paint mixture">
            <a:extLst>
              <a:ext uri="{FF2B5EF4-FFF2-40B4-BE49-F238E27FC236}">
                <a16:creationId xmlns:a16="http://schemas.microsoft.com/office/drawing/2014/main" id="{EA69E936-FBAE-0494-2198-8AE933BA96F3}"/>
              </a:ext>
            </a:extLst>
          </p:cNvPr>
          <p:cNvPicPr>
            <a:picLocks noChangeAspect="1"/>
          </p:cNvPicPr>
          <p:nvPr/>
        </p:nvPicPr>
        <p:blipFill rotWithShape="1">
          <a:blip r:embed="rId2">
            <a:alphaModFix amt="30000"/>
          </a:blip>
          <a:srcRect t="15709" r="-1" b="-1"/>
          <a:stretch/>
        </p:blipFill>
        <p:spPr>
          <a:xfrm>
            <a:off x="20" y="10"/>
            <a:ext cx="12188932" cy="6857990"/>
          </a:xfrm>
          <a:prstGeom prst="rect">
            <a:avLst/>
          </a:prstGeom>
        </p:spPr>
      </p:pic>
      <p:sp>
        <p:nvSpPr>
          <p:cNvPr id="2" name="Title 1">
            <a:extLst>
              <a:ext uri="{FF2B5EF4-FFF2-40B4-BE49-F238E27FC236}">
                <a16:creationId xmlns:a16="http://schemas.microsoft.com/office/drawing/2014/main" id="{9829F200-4391-D82D-AC54-40B9C12CBF40}"/>
              </a:ext>
            </a:extLst>
          </p:cNvPr>
          <p:cNvSpPr>
            <a:spLocks noGrp="1"/>
          </p:cNvSpPr>
          <p:nvPr>
            <p:ph type="ctrTitle"/>
          </p:nvPr>
        </p:nvSpPr>
        <p:spPr>
          <a:xfrm>
            <a:off x="8939778" y="4385187"/>
            <a:ext cx="3033819" cy="2532463"/>
          </a:xfrm>
        </p:spPr>
        <p:txBody>
          <a:bodyPr anchor="t">
            <a:normAutofit/>
          </a:bodyPr>
          <a:lstStyle/>
          <a:p>
            <a:pPr algn="l"/>
            <a:r>
              <a:rPr lang="en-US" sz="2000" dirty="0">
                <a:solidFill>
                  <a:schemeClr val="tx2"/>
                </a:solidFill>
                <a:latin typeface="Times New Roman" panose="02020603050405020304" pitchFamily="18" charset="0"/>
                <a:cs typeface="Times New Roman" panose="02020603050405020304" pitchFamily="18" charset="0"/>
              </a:rPr>
              <a:t>Team</a:t>
            </a:r>
            <a:br>
              <a:rPr lang="en-US" sz="2000" dirty="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Aasritha </a:t>
            </a:r>
            <a:r>
              <a:rPr lang="en-US" sz="2000" dirty="0" err="1">
                <a:solidFill>
                  <a:schemeClr val="tx2"/>
                </a:solidFill>
                <a:latin typeface="Times New Roman" panose="02020603050405020304" pitchFamily="18" charset="0"/>
                <a:cs typeface="Times New Roman" panose="02020603050405020304" pitchFamily="18" charset="0"/>
              </a:rPr>
              <a:t>Bhimisetty</a:t>
            </a:r>
            <a:br>
              <a:rPr lang="en-US" sz="2000" dirty="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Divya Mahesha</a:t>
            </a:r>
            <a:br>
              <a:rPr lang="en-US" sz="2000" dirty="0">
                <a:solidFill>
                  <a:schemeClr val="tx2"/>
                </a:solidFill>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Sowmya </a:t>
            </a:r>
            <a:r>
              <a:rPr lang="en-US" sz="2000" dirty="0" err="1">
                <a:solidFill>
                  <a:schemeClr val="tx2"/>
                </a:solidFill>
                <a:latin typeface="Times New Roman" panose="02020603050405020304" pitchFamily="18" charset="0"/>
                <a:cs typeface="Times New Roman" panose="02020603050405020304" pitchFamily="18" charset="0"/>
              </a:rPr>
              <a:t>Kollipara</a:t>
            </a:r>
            <a:br>
              <a:rPr lang="en-US" sz="2000" dirty="0">
                <a:solidFill>
                  <a:schemeClr val="tx2"/>
                </a:solidFill>
                <a:latin typeface="Times New Roman" panose="02020603050405020304" pitchFamily="18" charset="0"/>
                <a:cs typeface="Times New Roman" panose="02020603050405020304" pitchFamily="18" charset="0"/>
              </a:rPr>
            </a:br>
            <a:r>
              <a:rPr lang="en-US" sz="2000" dirty="0" err="1">
                <a:solidFill>
                  <a:schemeClr val="tx2"/>
                </a:solidFill>
                <a:latin typeface="Times New Roman" panose="02020603050405020304" pitchFamily="18" charset="0"/>
                <a:cs typeface="Times New Roman" panose="02020603050405020304" pitchFamily="18" charset="0"/>
              </a:rPr>
              <a:t>Spandana</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Atagalla</a:t>
            </a:r>
            <a:endParaRPr lang="en-IN" sz="2000" dirty="0">
              <a:solidFill>
                <a:schemeClr val="tx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952E53-52B6-2EEE-8500-F55EFE90B586}"/>
              </a:ext>
            </a:extLst>
          </p:cNvPr>
          <p:cNvSpPr>
            <a:spLocks noGrp="1"/>
          </p:cNvSpPr>
          <p:nvPr>
            <p:ph type="subTitle" idx="1"/>
          </p:nvPr>
        </p:nvSpPr>
        <p:spPr>
          <a:xfrm>
            <a:off x="-689656" y="1806029"/>
            <a:ext cx="7974719" cy="1174063"/>
          </a:xfrm>
        </p:spPr>
        <p:txBody>
          <a:bodyPr anchor="b">
            <a:normAutofit/>
          </a:bodyPr>
          <a:lstStyle/>
          <a:p>
            <a:r>
              <a:rPr lang="en-US" sz="4800" b="1" dirty="0">
                <a:solidFill>
                  <a:schemeClr val="tx2"/>
                </a:solidFill>
                <a:latin typeface="Times New Roman" panose="02020603050405020304" pitchFamily="18" charset="0"/>
                <a:cs typeface="Times New Roman" panose="02020603050405020304" pitchFamily="18" charset="0"/>
              </a:rPr>
              <a:t>AERO INSIGHT</a:t>
            </a:r>
            <a:endParaRPr lang="en-IN" sz="4800" b="1" dirty="0">
              <a:solidFill>
                <a:schemeClr val="tx2"/>
              </a:solidFill>
              <a:latin typeface="Times New Roman" panose="02020603050405020304" pitchFamily="18" charset="0"/>
              <a:cs typeface="Times New Roman" panose="02020603050405020304" pitchFamily="18" charset="0"/>
            </a:endParaRPr>
          </a:p>
        </p:txBody>
      </p:sp>
      <p:pic>
        <p:nvPicPr>
          <p:cNvPr id="5" name="Picture 2" descr="Flight Fare Prediction — Time Series ML Project | by Skillcate AI | Medium">
            <a:extLst>
              <a:ext uri="{FF2B5EF4-FFF2-40B4-BE49-F238E27FC236}">
                <a16:creationId xmlns:a16="http://schemas.microsoft.com/office/drawing/2014/main" id="{1AC7303D-47C5-1C34-A435-F91C1DFC5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832" r="22832"/>
          <a:stretch>
            <a:fillRect/>
          </a:stretch>
        </p:blipFill>
        <p:spPr bwMode="auto">
          <a:xfrm>
            <a:off x="9396907" y="186167"/>
            <a:ext cx="2502650" cy="24106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523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8AB3CF50-83FA-1921-389E-6CB023226D39}"/>
              </a:ext>
            </a:extLst>
          </p:cNvPr>
          <p:cNvPicPr>
            <a:picLocks noGrp="1" noChangeAspect="1"/>
          </p:cNvPicPr>
          <p:nvPr>
            <p:ph idx="1"/>
          </p:nvPr>
        </p:nvPicPr>
        <p:blipFill>
          <a:blip r:embed="rId2"/>
          <a:stretch>
            <a:fillRect/>
          </a:stretch>
        </p:blipFill>
        <p:spPr>
          <a:xfrm>
            <a:off x="2005173" y="1687010"/>
            <a:ext cx="10018712" cy="4201610"/>
          </a:xfrm>
          <a:prstGeom prst="rect">
            <a:avLst/>
          </a:prstGeom>
        </p:spPr>
      </p:pic>
      <p:sp>
        <p:nvSpPr>
          <p:cNvPr id="13" name="TextBox 12">
            <a:extLst>
              <a:ext uri="{FF2B5EF4-FFF2-40B4-BE49-F238E27FC236}">
                <a16:creationId xmlns:a16="http://schemas.microsoft.com/office/drawing/2014/main" id="{8F568B0F-DD1B-8C9A-A7F8-623D599A27B5}"/>
              </a:ext>
            </a:extLst>
          </p:cNvPr>
          <p:cNvSpPr txBox="1"/>
          <p:nvPr/>
        </p:nvSpPr>
        <p:spPr>
          <a:xfrm>
            <a:off x="2662177" y="763929"/>
            <a:ext cx="4653023"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 </a:t>
            </a:r>
          </a:p>
        </p:txBody>
      </p:sp>
    </p:spTree>
    <p:extLst>
      <p:ext uri="{BB962C8B-B14F-4D97-AF65-F5344CB8AC3E}">
        <p14:creationId xmlns:p14="http://schemas.microsoft.com/office/powerpoint/2010/main" val="58690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a normal distribution&#10;&#10;Description automatically generated">
            <a:extLst>
              <a:ext uri="{FF2B5EF4-FFF2-40B4-BE49-F238E27FC236}">
                <a16:creationId xmlns:a16="http://schemas.microsoft.com/office/drawing/2014/main" id="{96CD6775-25D3-4EC6-6F10-3DF2D92DF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1" y="143805"/>
            <a:ext cx="5717618" cy="4124687"/>
          </a:xfrm>
          <a:prstGeom prst="rect">
            <a:avLst/>
          </a:prstGeom>
        </p:spPr>
      </p:pic>
      <p:pic>
        <p:nvPicPr>
          <p:cNvPr id="9" name="Content Placeholder 8" descr="A red line with a blue line&#10;&#10;Description automatically generated">
            <a:extLst>
              <a:ext uri="{FF2B5EF4-FFF2-40B4-BE49-F238E27FC236}">
                <a16:creationId xmlns:a16="http://schemas.microsoft.com/office/drawing/2014/main" id="{EA1EBC41-95C6-823C-68EE-D1506EA776BF}"/>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6344989" y="143805"/>
            <a:ext cx="4646710" cy="4351338"/>
          </a:xfrm>
          <a:prstGeom prst="rect">
            <a:avLst/>
          </a:prstGeom>
        </p:spPr>
      </p:pic>
      <p:sp>
        <p:nvSpPr>
          <p:cNvPr id="17" name="TextBox 16">
            <a:extLst>
              <a:ext uri="{FF2B5EF4-FFF2-40B4-BE49-F238E27FC236}">
                <a16:creationId xmlns:a16="http://schemas.microsoft.com/office/drawing/2014/main" id="{6685D177-2989-41C4-F94D-68ABA9A61272}"/>
              </a:ext>
            </a:extLst>
          </p:cNvPr>
          <p:cNvSpPr txBox="1"/>
          <p:nvPr/>
        </p:nvSpPr>
        <p:spPr>
          <a:xfrm rot="10800000" flipV="1">
            <a:off x="268617" y="4624609"/>
            <a:ext cx="5290366" cy="92333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Plot 4: shows the probability distribution of actual error in test-data i.e. the difference between predicted values and true values of test data</a:t>
            </a:r>
          </a:p>
        </p:txBody>
      </p:sp>
      <p:sp>
        <p:nvSpPr>
          <p:cNvPr id="19" name="TextBox 18">
            <a:extLst>
              <a:ext uri="{FF2B5EF4-FFF2-40B4-BE49-F238E27FC236}">
                <a16:creationId xmlns:a16="http://schemas.microsoft.com/office/drawing/2014/main" id="{1E9E24C0-51B8-46B4-148B-01E799331FA6}"/>
              </a:ext>
            </a:extLst>
          </p:cNvPr>
          <p:cNvSpPr txBox="1"/>
          <p:nvPr/>
        </p:nvSpPr>
        <p:spPr>
          <a:xfrm>
            <a:off x="6344989" y="4716005"/>
            <a:ext cx="4984695" cy="1477328"/>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Plot 5: A scatter plot between the true values and predicted values of test data. The closer the dots to the line the less is the difference between predicted and true price values indicating more accurate is the predicted value.</a:t>
            </a:r>
          </a:p>
        </p:txBody>
      </p:sp>
    </p:spTree>
    <p:extLst>
      <p:ext uri="{BB962C8B-B14F-4D97-AF65-F5344CB8AC3E}">
        <p14:creationId xmlns:p14="http://schemas.microsoft.com/office/powerpoint/2010/main" val="427764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8A53-6A83-CB25-A0B2-38DFFD0C97EE}"/>
              </a:ext>
            </a:extLst>
          </p:cNvPr>
          <p:cNvSpPr>
            <a:spLocks noGrp="1"/>
          </p:cNvSpPr>
          <p:nvPr>
            <p:ph type="title"/>
          </p:nvPr>
        </p:nvSpPr>
        <p:spPr/>
        <p:txBody>
          <a:bodyPr/>
          <a:lstStyle/>
          <a:p>
            <a:r>
              <a:rPr lang="en-US" dirty="0"/>
              <a:t>Insights and Findings </a:t>
            </a:r>
            <a:endParaRPr lang="en-IN" dirty="0"/>
          </a:p>
        </p:txBody>
      </p:sp>
      <p:sp>
        <p:nvSpPr>
          <p:cNvPr id="3" name="Content Placeholder 2">
            <a:extLst>
              <a:ext uri="{FF2B5EF4-FFF2-40B4-BE49-F238E27FC236}">
                <a16:creationId xmlns:a16="http://schemas.microsoft.com/office/drawing/2014/main" id="{EBEB73FA-156A-0D3D-F320-4FF73B30776E}"/>
              </a:ext>
            </a:extLst>
          </p:cNvPr>
          <p:cNvSpPr>
            <a:spLocks noGrp="1"/>
          </p:cNvSpPr>
          <p:nvPr>
            <p:ph idx="1"/>
          </p:nvPr>
        </p:nvSpPr>
        <p:spPr>
          <a:xfrm>
            <a:off x="2222090" y="1815793"/>
            <a:ext cx="8958042" cy="3277317"/>
          </a:xfrm>
        </p:spPr>
        <p:txBody>
          <a:bodyPr>
            <a:normAutofit/>
          </a:bodyPr>
          <a:lstStyle/>
          <a:p>
            <a:pPr algn="just"/>
            <a:r>
              <a:rPr lang="en-US" sz="1600" dirty="0">
                <a:latin typeface="Times New Roman" panose="02020603050405020304" pitchFamily="18" charset="0"/>
                <a:cs typeface="Times New Roman" panose="02020603050405020304" pitchFamily="18" charset="0"/>
              </a:rPr>
              <a:t>Findings on how different flight routes, layover durations, or specific airlines influence variations in pricing.</a:t>
            </a:r>
          </a:p>
          <a:p>
            <a:pPr algn="just"/>
            <a:r>
              <a:rPr lang="en-US" sz="1600" dirty="0">
                <a:latin typeface="Times New Roman" panose="02020603050405020304" pitchFamily="18" charset="0"/>
                <a:cs typeface="Times New Roman" panose="02020603050405020304" pitchFamily="18" charset="0"/>
              </a:rPr>
              <a:t>Identification of the most effective machine learning algorithms or regression techniques for predicting flight prices.</a:t>
            </a:r>
          </a:p>
          <a:p>
            <a:pPr algn="just"/>
            <a:r>
              <a:rPr lang="en-US" sz="1600" dirty="0">
                <a:latin typeface="Times New Roman" panose="02020603050405020304" pitchFamily="18" charset="0"/>
                <a:cs typeface="Times New Roman" panose="02020603050405020304" pitchFamily="18" charset="0"/>
              </a:rPr>
              <a:t>Insights into the overall precision and dependability of the predictive models in estimating flight ticket prices.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41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08C35-7DA6-DF47-D6AD-1C818AC18FD6}"/>
              </a:ext>
            </a:extLst>
          </p:cNvPr>
          <p:cNvSpPr>
            <a:spLocks noGrp="1"/>
          </p:cNvSpPr>
          <p:nvPr>
            <p:ph type="title"/>
          </p:nvPr>
        </p:nvSpPr>
        <p:spPr>
          <a:xfrm>
            <a:off x="1194944" y="0"/>
            <a:ext cx="10018713" cy="1752599"/>
          </a:xfrm>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BA68FC3B-D294-0C7E-276D-54D072563E38}"/>
              </a:ext>
            </a:extLst>
          </p:cNvPr>
          <p:cNvSpPr>
            <a:spLocks noGrp="1"/>
          </p:cNvSpPr>
          <p:nvPr>
            <p:ph idx="1"/>
          </p:nvPr>
        </p:nvSpPr>
        <p:spPr>
          <a:xfrm>
            <a:off x="1565333" y="1752599"/>
            <a:ext cx="10018713" cy="3124201"/>
          </a:xfrm>
        </p:spPr>
        <p:txBody>
          <a:bodyPr>
            <a:normAutofit lnSpcReduction="10000"/>
          </a:bodyPr>
          <a:lstStyle/>
          <a:p>
            <a:pPr marL="0" indent="0">
              <a:buNone/>
            </a:pPr>
            <a:r>
              <a:rPr lang="en-US" sz="1600" dirty="0">
                <a:latin typeface="Times New Roman" panose="02020603050405020304" pitchFamily="18" charset="0"/>
                <a:cs typeface="Times New Roman" panose="02020603050405020304" pitchFamily="18" charset="0"/>
              </a:rPr>
              <a:t>Future Scope and Findings </a:t>
            </a:r>
          </a:p>
          <a:p>
            <a:r>
              <a:rPr lang="en-US" sz="1600" dirty="0">
                <a:latin typeface="Times New Roman" panose="02020603050405020304" pitchFamily="18" charset="0"/>
                <a:cs typeface="Times New Roman" panose="02020603050405020304" pitchFamily="18" charset="0"/>
              </a:rPr>
              <a:t>Incorporating economic indicators such as fuel prices, exchange rates, or GDP into the analysis to understand their potential impact on ticket prices.</a:t>
            </a:r>
          </a:p>
          <a:p>
            <a:r>
              <a:rPr lang="en-US" sz="1600" dirty="0">
                <a:latin typeface="Times New Roman" panose="02020603050405020304" pitchFamily="18" charset="0"/>
                <a:cs typeface="Times New Roman" panose="02020603050405020304" pitchFamily="18" charset="0"/>
              </a:rPr>
              <a:t>Exploring the use of deep learning models to capture nonlinear patterns within the dataset.</a:t>
            </a:r>
          </a:p>
          <a:p>
            <a:r>
              <a:rPr lang="en-US" sz="1600" dirty="0">
                <a:latin typeface="Times New Roman" panose="02020603050405020304" pitchFamily="18" charset="0"/>
                <a:cs typeface="Times New Roman" panose="02020603050405020304" pitchFamily="18" charset="0"/>
              </a:rPr>
              <a:t> Experiment with advanced ensemble models or stacking techniques that combine multiple algorithms to enhance prediction accuracy.</a:t>
            </a:r>
          </a:p>
          <a:p>
            <a:r>
              <a:rPr lang="en-US" sz="1600" dirty="0">
                <a:latin typeface="Times New Roman" panose="02020603050405020304" pitchFamily="18" charset="0"/>
                <a:cs typeface="Times New Roman" panose="02020603050405020304" pitchFamily="18" charset="0"/>
              </a:rPr>
              <a:t>Integrating weather data, including temperature and precipitation at departure and arrival locations, to assess its influence on pricing dynamics.</a:t>
            </a:r>
          </a:p>
          <a:p>
            <a:r>
              <a:rPr lang="en-US" sz="1600" dirty="0">
                <a:latin typeface="Times New Roman" panose="02020603050405020304" pitchFamily="18" charset="0"/>
                <a:cs typeface="Times New Roman" panose="02020603050405020304" pitchFamily="18" charset="0"/>
              </a:rPr>
              <a:t>Transitioning the project to a cloud-based infrastructure for enhanced scalability, enabling the handling of larger datasets and greater computational capabilities.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170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D3E4-D3BC-33FF-C175-08BA394485EA}"/>
              </a:ext>
            </a:extLst>
          </p:cNvPr>
          <p:cNvSpPr>
            <a:spLocks noGrp="1"/>
          </p:cNvSpPr>
          <p:nvPr>
            <p:ph type="title"/>
          </p:nvPr>
        </p:nvSpPr>
        <p:spPr>
          <a:xfrm>
            <a:off x="734534" y="2557719"/>
            <a:ext cx="10722932" cy="1325563"/>
          </a:xfrm>
        </p:spPr>
        <p:txBody>
          <a:bodyPr/>
          <a:lstStyle/>
          <a:p>
            <a:pPr algn="ctr"/>
            <a:r>
              <a:rPr lang="en-US" dirty="0"/>
              <a:t>THANK YOU</a:t>
            </a:r>
            <a:endParaRPr lang="en-IN" dirty="0"/>
          </a:p>
        </p:txBody>
      </p:sp>
    </p:spTree>
    <p:extLst>
      <p:ext uri="{BB962C8B-B14F-4D97-AF65-F5344CB8AC3E}">
        <p14:creationId xmlns:p14="http://schemas.microsoft.com/office/powerpoint/2010/main" val="192309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8664-B870-219A-5F84-8D06EE42EEE1}"/>
              </a:ext>
            </a:extLst>
          </p:cNvPr>
          <p:cNvSpPr>
            <a:spLocks noGrp="1"/>
          </p:cNvSpPr>
          <p:nvPr>
            <p:ph type="title"/>
          </p:nvPr>
        </p:nvSpPr>
        <p:spPr>
          <a:xfrm>
            <a:off x="1376157" y="0"/>
            <a:ext cx="10018713" cy="1752599"/>
          </a:xfrm>
        </p:spPr>
        <p:txBody>
          <a:bodyPr>
            <a:normAutofit/>
          </a:bodyPr>
          <a:lstStyle/>
          <a:p>
            <a:pPr algn="ctr"/>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632D53-C5A9-D983-146D-D01948757641}"/>
              </a:ext>
            </a:extLst>
          </p:cNvPr>
          <p:cNvSpPr>
            <a:spLocks noGrp="1"/>
          </p:cNvSpPr>
          <p:nvPr>
            <p:ph idx="1"/>
          </p:nvPr>
        </p:nvSpPr>
        <p:spPr>
          <a:xfrm>
            <a:off x="1553136" y="1465008"/>
            <a:ext cx="10018713" cy="4178708"/>
          </a:xfrm>
        </p:spPr>
        <p:txBody>
          <a:bodyPr>
            <a:normAutofit/>
          </a:bodyPr>
          <a:lstStyle/>
          <a:p>
            <a:pPr marL="285750" indent="-285750" algn="just">
              <a:buFont typeface="Arial" panose="020B0604020202020204" pitchFamily="34" charset="0"/>
              <a:buChar char="•"/>
            </a:pPr>
            <a:r>
              <a:rPr lang="en-IN" sz="1600" b="0" i="0" dirty="0">
                <a:effectLst/>
                <a:latin typeface="Times New Roman" panose="02020603050405020304" pitchFamily="18" charset="0"/>
                <a:cs typeface="Times New Roman" panose="02020603050405020304" pitchFamily="18" charset="0"/>
              </a:rPr>
              <a:t>Planning air travel involves uncertainty in ticket pricing, leading to difficulty in budgeting and decision-making for travellers.</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This project aims to build a machine-learning model that predicts flight ticket prices depending on different variables that possibly impact the fare.</a:t>
            </a:r>
            <a:endParaRPr lang="en-IN" sz="1600" b="0" i="0" dirty="0">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Our</a:t>
            </a:r>
            <a:r>
              <a:rPr lang="en-IN" sz="1600" b="0" i="0"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approach is to utilize </a:t>
            </a:r>
            <a:r>
              <a:rPr lang="en-IN" sz="1600" b="0" i="0" dirty="0">
                <a:effectLst/>
                <a:latin typeface="Times New Roman" panose="02020603050405020304" pitchFamily="18" charset="0"/>
                <a:cs typeface="Times New Roman" panose="02020603050405020304" pitchFamily="18" charset="0"/>
              </a:rPr>
              <a:t>historical flight data and machine learning algorithms to predict future prices and Identify key determinants impacting flight costs.</a:t>
            </a:r>
          </a:p>
          <a:p>
            <a:endParaRPr lang="en-IN" dirty="0"/>
          </a:p>
        </p:txBody>
      </p:sp>
    </p:spTree>
    <p:extLst>
      <p:ext uri="{BB962C8B-B14F-4D97-AF65-F5344CB8AC3E}">
        <p14:creationId xmlns:p14="http://schemas.microsoft.com/office/powerpoint/2010/main" val="238190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0C68-B64E-444B-219F-CD7637B4D1F3}"/>
              </a:ext>
            </a:extLst>
          </p:cNvPr>
          <p:cNvSpPr>
            <a:spLocks noGrp="1"/>
          </p:cNvSpPr>
          <p:nvPr>
            <p:ph type="title"/>
          </p:nvPr>
        </p:nvSpPr>
        <p:spPr>
          <a:xfrm>
            <a:off x="1248336" y="0"/>
            <a:ext cx="10018713" cy="1752599"/>
          </a:xfrm>
        </p:spPr>
        <p:txBody>
          <a:bodyPr>
            <a:normAutofit/>
          </a:bodyPr>
          <a:lstStyle/>
          <a:p>
            <a:pPr algn="ctr"/>
            <a:r>
              <a:rPr lang="en-US" sz="2800" dirty="0">
                <a:latin typeface="Times New Roman" panose="02020603050405020304" pitchFamily="18" charset="0"/>
                <a:cs typeface="Times New Roman" panose="02020603050405020304" pitchFamily="18" charset="0"/>
              </a:rPr>
              <a:t>Data Collection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022A34-D4DD-6D99-E98F-B39E416C38EE}"/>
              </a:ext>
            </a:extLst>
          </p:cNvPr>
          <p:cNvSpPr>
            <a:spLocks noGrp="1"/>
          </p:cNvSpPr>
          <p:nvPr>
            <p:ph idx="1"/>
          </p:nvPr>
        </p:nvSpPr>
        <p:spPr>
          <a:xfrm>
            <a:off x="1621962" y="1258529"/>
            <a:ext cx="10018713" cy="3687097"/>
          </a:xfrm>
        </p:spPr>
        <p:txBody>
          <a:bodyPr>
            <a:noAutofit/>
          </a:bodyPr>
          <a:lstStyle/>
          <a:p>
            <a:pPr algn="just"/>
            <a:r>
              <a:rPr lang="en-US" sz="1600" dirty="0">
                <a:latin typeface="Times New Roman" panose="02020603050405020304" pitchFamily="18" charset="0"/>
                <a:cs typeface="Times New Roman" panose="02020603050405020304" pitchFamily="18" charset="0"/>
              </a:rPr>
              <a:t>Source: Kaggle.com, obtained from the "Ease my Trip" website.</a:t>
            </a:r>
          </a:p>
          <a:p>
            <a:pPr algn="just"/>
            <a:r>
              <a:rPr lang="en-US" sz="1600" dirty="0">
                <a:latin typeface="Times New Roman" panose="02020603050405020304" pitchFamily="18" charset="0"/>
                <a:cs typeface="Times New Roman" panose="02020603050405020304" pitchFamily="18" charset="0"/>
              </a:rPr>
              <a:t>Data Description:</a:t>
            </a:r>
          </a:p>
          <a:p>
            <a:pPr algn="just"/>
            <a:r>
              <a:rPr lang="en-US" sz="1600" dirty="0">
                <a:latin typeface="Times New Roman" panose="02020603050405020304" pitchFamily="18" charset="0"/>
                <a:cs typeface="Times New Roman" panose="02020603050405020304" pitchFamily="18" charset="0"/>
              </a:rPr>
              <a:t>-Variables: The dataset includes various features such as Airline, departure/arrival city, route, number of stops, duration, departure/arrival time, etc.</a:t>
            </a:r>
          </a:p>
          <a:p>
            <a:pPr algn="just"/>
            <a:r>
              <a:rPr lang="en-US" sz="1600" dirty="0">
                <a:latin typeface="Times New Roman" panose="02020603050405020304" pitchFamily="18" charset="0"/>
                <a:cs typeface="Times New Roman" panose="02020603050405020304" pitchFamily="18" charset="0"/>
              </a:rPr>
              <a:t>-Data Types: All input variables mentioned above are of object data type in the source data.</a:t>
            </a:r>
          </a:p>
          <a:p>
            <a:pPr algn="just"/>
            <a:r>
              <a:rPr lang="en-US" sz="1600" dirty="0">
                <a:latin typeface="Times New Roman" panose="02020603050405020304" pitchFamily="18" charset="0"/>
                <a:cs typeface="Times New Roman" panose="02020603050405020304" pitchFamily="18" charset="0"/>
              </a:rPr>
              <a:t>-Target Variable: The target variable is "price", with a data type of int64.</a:t>
            </a:r>
          </a:p>
          <a:p>
            <a:pPr algn="just"/>
            <a:r>
              <a:rPr lang="en-US" sz="1600" dirty="0">
                <a:latin typeface="Times New Roman" panose="02020603050405020304" pitchFamily="18" charset="0"/>
                <a:cs typeface="Times New Roman" panose="02020603050405020304" pitchFamily="18" charset="0"/>
              </a:rPr>
              <a:t>This comprehensive dataset from Ease My Trip provides a rich source of information for our predictive modeling project, allowing us to explore the relationships between various flight parameters and ticket prices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511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824F7-154F-9B80-5F90-2F4A658E6A04}"/>
              </a:ext>
            </a:extLst>
          </p:cNvPr>
          <p:cNvSpPr>
            <a:spLocks noGrp="1"/>
          </p:cNvSpPr>
          <p:nvPr>
            <p:ph type="title"/>
          </p:nvPr>
        </p:nvSpPr>
        <p:spPr>
          <a:xfrm>
            <a:off x="1484309" y="0"/>
            <a:ext cx="10018713" cy="1752599"/>
          </a:xfrm>
        </p:spPr>
        <p:txBody>
          <a:bodyPr>
            <a:normAutofit/>
          </a:bodyPr>
          <a:lstStyle/>
          <a:p>
            <a:pPr algn="ctr"/>
            <a:r>
              <a:rPr lang="en-US" sz="2800" dirty="0">
                <a:latin typeface="Times New Roman" panose="02020603050405020304" pitchFamily="18" charset="0"/>
                <a:cs typeface="Times New Roman" panose="02020603050405020304" pitchFamily="18" charset="0"/>
              </a:rPr>
              <a:t>Pre-processing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7CB3F2-AA10-A9E3-E455-7A39EF0D8932}"/>
              </a:ext>
            </a:extLst>
          </p:cNvPr>
          <p:cNvSpPr>
            <a:spLocks noGrp="1"/>
          </p:cNvSpPr>
          <p:nvPr>
            <p:ph idx="1"/>
          </p:nvPr>
        </p:nvSpPr>
        <p:spPr>
          <a:xfrm>
            <a:off x="1798942" y="1595283"/>
            <a:ext cx="10018713" cy="4038601"/>
          </a:xfrm>
        </p:spPr>
        <p:txBody>
          <a:bodyPr>
            <a:normAutofit fontScale="25000" lnSpcReduction="20000"/>
          </a:bodyPr>
          <a:lstStyle/>
          <a:p>
            <a:pPr algn="just"/>
            <a:r>
              <a:rPr lang="en-US" sz="6400" dirty="0">
                <a:latin typeface="Times New Roman" panose="02020603050405020304" pitchFamily="18" charset="0"/>
                <a:cs typeface="Times New Roman" panose="02020603050405020304" pitchFamily="18" charset="0"/>
              </a:rPr>
              <a:t>Data Cleaning and Preprocessing:</a:t>
            </a:r>
          </a:p>
          <a:p>
            <a:pPr algn="just"/>
            <a:r>
              <a:rPr lang="en-US" sz="6400" dirty="0">
                <a:latin typeface="Times New Roman" panose="02020603050405020304" pitchFamily="18" charset="0"/>
                <a:cs typeface="Times New Roman" panose="02020603050405020304" pitchFamily="18" charset="0"/>
              </a:rPr>
              <a:t>1. Handling Missing Values and Duplicates:</a:t>
            </a:r>
          </a:p>
          <a:p>
            <a:pPr marL="0" indent="0" algn="just">
              <a:buNone/>
            </a:pPr>
            <a:r>
              <a:rPr lang="en-US" sz="6400" dirty="0">
                <a:latin typeface="Times New Roman" panose="02020603050405020304" pitchFamily="18" charset="0"/>
                <a:cs typeface="Times New Roman" panose="02020603050405020304" pitchFamily="18" charset="0"/>
              </a:rPr>
              <a:t>       - Rows containing missing values were dropped using Pandas to ensure data completeness.</a:t>
            </a:r>
          </a:p>
          <a:p>
            <a:pPr marL="0" indent="0" algn="just">
              <a:buNone/>
            </a:pPr>
            <a:r>
              <a:rPr lang="en-US" sz="6400" dirty="0">
                <a:latin typeface="Times New Roman" panose="02020603050405020304" pitchFamily="18" charset="0"/>
                <a:cs typeface="Times New Roman" panose="02020603050405020304" pitchFamily="18" charset="0"/>
              </a:rPr>
              <a:t>       - Duplicate rows were identified and removed, retaining only the first occurrence.</a:t>
            </a:r>
          </a:p>
          <a:p>
            <a:pPr algn="just"/>
            <a:endParaRPr lang="en-US" sz="6400" dirty="0">
              <a:latin typeface="Times New Roman" panose="02020603050405020304" pitchFamily="18" charset="0"/>
              <a:cs typeface="Times New Roman" panose="02020603050405020304" pitchFamily="18" charset="0"/>
            </a:endParaRPr>
          </a:p>
          <a:p>
            <a:pPr algn="just"/>
            <a:r>
              <a:rPr lang="en-US" sz="6400" dirty="0">
                <a:latin typeface="Times New Roman" panose="02020603050405020304" pitchFamily="18" charset="0"/>
                <a:cs typeface="Times New Roman" panose="02020603050405020304" pitchFamily="18" charset="0"/>
              </a:rPr>
              <a:t>2. Outliers:</a:t>
            </a:r>
          </a:p>
          <a:p>
            <a:pPr marL="0" indent="0" algn="just">
              <a:buNone/>
            </a:pPr>
            <a:r>
              <a:rPr lang="en-US" sz="6400" dirty="0">
                <a:latin typeface="Times New Roman" panose="02020603050405020304" pitchFamily="18" charset="0"/>
                <a:cs typeface="Times New Roman" panose="02020603050405020304" pitchFamily="18" charset="0"/>
              </a:rPr>
              <a:t>      - Outliers in the "price" feature were identified and replaced with median values, ensuring robustness in the dataset.</a:t>
            </a:r>
          </a:p>
          <a:p>
            <a:pPr algn="just"/>
            <a:endParaRPr lang="en-US" sz="6400" dirty="0">
              <a:latin typeface="Times New Roman" panose="02020603050405020304" pitchFamily="18" charset="0"/>
              <a:cs typeface="Times New Roman" panose="02020603050405020304" pitchFamily="18" charset="0"/>
            </a:endParaRPr>
          </a:p>
          <a:p>
            <a:pPr algn="just"/>
            <a:r>
              <a:rPr lang="en-US" sz="6400" dirty="0">
                <a:latin typeface="Times New Roman" panose="02020603050405020304" pitchFamily="18" charset="0"/>
                <a:cs typeface="Times New Roman" panose="02020603050405020304" pitchFamily="18" charset="0"/>
              </a:rPr>
              <a:t>3. Handling Categorical Data:</a:t>
            </a:r>
          </a:p>
          <a:p>
            <a:pPr marL="0" indent="0" algn="just">
              <a:buNone/>
            </a:pPr>
            <a:r>
              <a:rPr lang="en-US" sz="6400" dirty="0">
                <a:latin typeface="Times New Roman" panose="02020603050405020304" pitchFamily="18" charset="0"/>
                <a:cs typeface="Times New Roman" panose="02020603050405020304" pitchFamily="18" charset="0"/>
              </a:rPr>
              <a:t>       - Nominal categorical data columns were processed using "one-hot encoding", allowing for efficient handling of 	non-ordinal categorical variables.</a:t>
            </a:r>
          </a:p>
          <a:p>
            <a:pPr marL="0" indent="0" algn="just">
              <a:buNone/>
            </a:pPr>
            <a:r>
              <a:rPr lang="en-US" sz="6400" dirty="0">
                <a:latin typeface="Times New Roman" panose="02020603050405020304" pitchFamily="18" charset="0"/>
                <a:cs typeface="Times New Roman" panose="02020603050405020304" pitchFamily="18" charset="0"/>
              </a:rPr>
              <a:t>       - Ordinal categorical data columns were transformed using "label encoding", facilitating numerical representation 	while preserving the ordinal relationship between categories.</a:t>
            </a:r>
          </a:p>
          <a:p>
            <a:endParaRPr lang="en-US" dirty="0"/>
          </a:p>
        </p:txBody>
      </p:sp>
    </p:spTree>
    <p:extLst>
      <p:ext uri="{BB962C8B-B14F-4D97-AF65-F5344CB8AC3E}">
        <p14:creationId xmlns:p14="http://schemas.microsoft.com/office/powerpoint/2010/main" val="130460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6C6044-0CF5-57A4-45BB-57C575DE49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21734" y="88409"/>
            <a:ext cx="3717435" cy="3193181"/>
          </a:xfrm>
        </p:spPr>
      </p:pic>
      <p:pic>
        <p:nvPicPr>
          <p:cNvPr id="7" name="Picture 6">
            <a:extLst>
              <a:ext uri="{FF2B5EF4-FFF2-40B4-BE49-F238E27FC236}">
                <a16:creationId xmlns:a16="http://schemas.microsoft.com/office/drawing/2014/main" id="{1514E9C8-5CB1-EE41-0AA5-D5ED6B431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570" y="88408"/>
            <a:ext cx="4801482" cy="3193181"/>
          </a:xfrm>
          <a:prstGeom prst="rect">
            <a:avLst/>
          </a:prstGeom>
        </p:spPr>
      </p:pic>
      <p:pic>
        <p:nvPicPr>
          <p:cNvPr id="9" name="Picture 8">
            <a:extLst>
              <a:ext uri="{FF2B5EF4-FFF2-40B4-BE49-F238E27FC236}">
                <a16:creationId xmlns:a16="http://schemas.microsoft.com/office/drawing/2014/main" id="{72D5483C-D431-72C1-9F31-F8DA4EB57C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4918" y="3840578"/>
            <a:ext cx="4058268" cy="2634045"/>
          </a:xfrm>
          <a:prstGeom prst="rect">
            <a:avLst/>
          </a:prstGeom>
        </p:spPr>
      </p:pic>
    </p:spTree>
    <p:extLst>
      <p:ext uri="{BB962C8B-B14F-4D97-AF65-F5344CB8AC3E}">
        <p14:creationId xmlns:p14="http://schemas.microsoft.com/office/powerpoint/2010/main" val="186578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2F66-8EA7-7B98-0179-292598EAC81A}"/>
              </a:ext>
            </a:extLst>
          </p:cNvPr>
          <p:cNvSpPr>
            <a:spLocks noGrp="1"/>
          </p:cNvSpPr>
          <p:nvPr>
            <p:ph type="title"/>
          </p:nvPr>
        </p:nvSpPr>
        <p:spPr>
          <a:xfrm>
            <a:off x="1484309" y="190500"/>
            <a:ext cx="10018713" cy="1752599"/>
          </a:xfrm>
        </p:spPr>
        <p:txBody>
          <a:bodyPr>
            <a:normAutofit/>
          </a:bodyPr>
          <a:lstStyle/>
          <a:p>
            <a:r>
              <a:rPr lang="en-US" sz="2800" dirty="0">
                <a:latin typeface="Times New Roman" panose="02020603050405020304" pitchFamily="18" charset="0"/>
                <a:cs typeface="Times New Roman" panose="02020603050405020304" pitchFamily="18" charset="0"/>
              </a:rPr>
              <a:t>Data Exploration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C38249-1C86-8BFD-B620-95B7A0E87043}"/>
              </a:ext>
            </a:extLst>
          </p:cNvPr>
          <p:cNvSpPr>
            <a:spLocks noGrp="1"/>
          </p:cNvSpPr>
          <p:nvPr>
            <p:ph idx="1"/>
          </p:nvPr>
        </p:nvSpPr>
        <p:spPr>
          <a:xfrm>
            <a:off x="1484308" y="1339645"/>
            <a:ext cx="10018713" cy="3124201"/>
          </a:xfrm>
        </p:spPr>
        <p:txBody>
          <a:bodyPr>
            <a:normAutofit/>
          </a:bodyPr>
          <a:lstStyle/>
          <a:p>
            <a:pPr algn="l"/>
            <a:r>
              <a:rPr lang="en-US" sz="1600" b="0" i="0" dirty="0">
                <a:solidFill>
                  <a:srgbClr val="0D0D0D"/>
                </a:solidFill>
                <a:effectLst/>
                <a:latin typeface="Times New Roman" panose="02020603050405020304" pitchFamily="18" charset="0"/>
                <a:cs typeface="Times New Roman" panose="02020603050405020304" pitchFamily="18" charset="0"/>
              </a:rPr>
              <a:t>Python libraries Matplotlib and Seaborn were instrumental in exploring data distributions, correlations, and trends.</a:t>
            </a:r>
          </a:p>
          <a:p>
            <a:pPr algn="l"/>
            <a:r>
              <a:rPr lang="en-US" sz="1600" b="0" i="0" dirty="0">
                <a:solidFill>
                  <a:srgbClr val="0D0D0D"/>
                </a:solidFill>
                <a:effectLst/>
                <a:latin typeface="Times New Roman" panose="02020603050405020304" pitchFamily="18" charset="0"/>
                <a:cs typeface="Times New Roman" panose="02020603050405020304" pitchFamily="18" charset="0"/>
              </a:rPr>
              <a:t>Key Observations:</a:t>
            </a:r>
          </a:p>
          <a:p>
            <a:pPr algn="l">
              <a:buFont typeface="Wingdings" panose="05000000000000000000" pitchFamily="2" charset="2"/>
              <a:buChar char="Ø"/>
            </a:pPr>
            <a:r>
              <a:rPr lang="en-US" sz="1600" b="1" i="0" dirty="0">
                <a:solidFill>
                  <a:srgbClr val="0D0D0D"/>
                </a:solidFill>
                <a:effectLst/>
                <a:latin typeface="Times New Roman" panose="02020603050405020304" pitchFamily="18" charset="0"/>
                <a:cs typeface="Times New Roman" panose="02020603050405020304" pitchFamily="18" charset="0"/>
              </a:rPr>
              <a:t>Jet Airways Dominates</a:t>
            </a:r>
            <a:r>
              <a:rPr lang="en-US" sz="1600" b="0" i="0" dirty="0">
                <a:solidFill>
                  <a:srgbClr val="0D0D0D"/>
                </a:solidFill>
                <a:effectLst/>
                <a:latin typeface="Times New Roman" panose="02020603050405020304" pitchFamily="18" charset="0"/>
                <a:cs typeface="Times New Roman" panose="02020603050405020304" pitchFamily="18" charset="0"/>
              </a:rPr>
              <a:t>: Jet Airways emerges with the highest median price among airlines.</a:t>
            </a:r>
          </a:p>
          <a:p>
            <a:pPr algn="l">
              <a:buFont typeface="Wingdings" panose="05000000000000000000" pitchFamily="2" charset="2"/>
              <a:buChar char="Ø"/>
            </a:pPr>
            <a:r>
              <a:rPr lang="en-US" sz="1600" dirty="0">
                <a:solidFill>
                  <a:srgbClr val="0D0D0D"/>
                </a:solidFill>
                <a:latin typeface="Times New Roman" panose="02020603050405020304" pitchFamily="18" charset="0"/>
                <a:cs typeface="Times New Roman" panose="02020603050405020304" pitchFamily="18" charset="0"/>
              </a:rPr>
              <a:t> </a:t>
            </a:r>
            <a:r>
              <a:rPr lang="en-US" sz="1600" b="1" i="0" dirty="0">
                <a:solidFill>
                  <a:srgbClr val="0D0D0D"/>
                </a:solidFill>
                <a:effectLst/>
                <a:latin typeface="Times New Roman" panose="02020603050405020304" pitchFamily="18" charset="0"/>
                <a:cs typeface="Times New Roman" panose="02020603050405020304" pitchFamily="18" charset="0"/>
              </a:rPr>
              <a:t>Price Escalation with Stops</a:t>
            </a:r>
            <a:r>
              <a:rPr lang="en-US" sz="1600" b="0" i="0" dirty="0">
                <a:solidFill>
                  <a:srgbClr val="0D0D0D"/>
                </a:solidFill>
                <a:effectLst/>
                <a:latin typeface="Times New Roman" panose="02020603050405020304" pitchFamily="18" charset="0"/>
                <a:cs typeface="Times New Roman" panose="02020603050405020304" pitchFamily="18" charset="0"/>
              </a:rPr>
              <a:t>: A clear trend is observed where the median price of flights increases with an increase in the number of stops.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52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fferent colored squares&#10;&#10;Description automatically generated">
            <a:extLst>
              <a:ext uri="{FF2B5EF4-FFF2-40B4-BE49-F238E27FC236}">
                <a16:creationId xmlns:a16="http://schemas.microsoft.com/office/drawing/2014/main" id="{43A12863-4870-E4CB-6F33-EB7C4C8976F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5182" y="367807"/>
            <a:ext cx="4864343" cy="2796835"/>
          </a:xfrm>
          <a:prstGeom prst="rect">
            <a:avLst/>
          </a:prstGeom>
        </p:spPr>
      </p:pic>
      <p:pic>
        <p:nvPicPr>
          <p:cNvPr id="5" name="Picture 4">
            <a:extLst>
              <a:ext uri="{FF2B5EF4-FFF2-40B4-BE49-F238E27FC236}">
                <a16:creationId xmlns:a16="http://schemas.microsoft.com/office/drawing/2014/main" id="{B5A2C829-9AAE-2E8B-AE5C-C717D2C0A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558" y="367807"/>
            <a:ext cx="5581883" cy="2707886"/>
          </a:xfrm>
          <a:prstGeom prst="rect">
            <a:avLst/>
          </a:prstGeom>
        </p:spPr>
      </p:pic>
      <p:pic>
        <p:nvPicPr>
          <p:cNvPr id="6" name="Picture 5">
            <a:extLst>
              <a:ext uri="{FF2B5EF4-FFF2-40B4-BE49-F238E27FC236}">
                <a16:creationId xmlns:a16="http://schemas.microsoft.com/office/drawing/2014/main" id="{9C415586-6906-E9BF-3932-A6A7F7FF32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8224" y="3724693"/>
            <a:ext cx="6562601" cy="2678849"/>
          </a:xfrm>
          <a:prstGeom prst="rect">
            <a:avLst/>
          </a:prstGeom>
        </p:spPr>
      </p:pic>
      <p:sp>
        <p:nvSpPr>
          <p:cNvPr id="7" name="TextBox 6">
            <a:extLst>
              <a:ext uri="{FF2B5EF4-FFF2-40B4-BE49-F238E27FC236}">
                <a16:creationId xmlns:a16="http://schemas.microsoft.com/office/drawing/2014/main" id="{96B89D15-6545-7DC9-ACC0-AD44BF51D071}"/>
              </a:ext>
            </a:extLst>
          </p:cNvPr>
          <p:cNvSpPr txBox="1"/>
          <p:nvPr/>
        </p:nvSpPr>
        <p:spPr>
          <a:xfrm>
            <a:off x="1860247" y="3269388"/>
            <a:ext cx="4551311"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Plot 1: Indicates the Total flight counts for each of the airlines</a:t>
            </a:r>
          </a:p>
        </p:txBody>
      </p:sp>
      <p:sp>
        <p:nvSpPr>
          <p:cNvPr id="16" name="TextBox 15">
            <a:extLst>
              <a:ext uri="{FF2B5EF4-FFF2-40B4-BE49-F238E27FC236}">
                <a16:creationId xmlns:a16="http://schemas.microsoft.com/office/drawing/2014/main" id="{3DA4C600-E65B-AD21-E609-6C52029AA807}"/>
              </a:ext>
            </a:extLst>
          </p:cNvPr>
          <p:cNvSpPr txBox="1"/>
          <p:nvPr/>
        </p:nvSpPr>
        <p:spPr>
          <a:xfrm>
            <a:off x="6928850" y="3167390"/>
            <a:ext cx="4913527"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Plot2: Shows the boxplot of total stops versus price of a flight ticket</a:t>
            </a:r>
          </a:p>
        </p:txBody>
      </p:sp>
      <p:sp>
        <p:nvSpPr>
          <p:cNvPr id="22" name="TextBox 21">
            <a:extLst>
              <a:ext uri="{FF2B5EF4-FFF2-40B4-BE49-F238E27FC236}">
                <a16:creationId xmlns:a16="http://schemas.microsoft.com/office/drawing/2014/main" id="{0FB5F0F2-D8C7-AFE1-CE21-1E703E84033F}"/>
              </a:ext>
            </a:extLst>
          </p:cNvPr>
          <p:cNvSpPr txBox="1"/>
          <p:nvPr/>
        </p:nvSpPr>
        <p:spPr>
          <a:xfrm>
            <a:off x="3908900" y="6466432"/>
            <a:ext cx="8283100"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Plot3: shows total flights count/ frequency depending on the departure city</a:t>
            </a:r>
          </a:p>
        </p:txBody>
      </p:sp>
    </p:spTree>
    <p:extLst>
      <p:ext uri="{BB962C8B-B14F-4D97-AF65-F5344CB8AC3E}">
        <p14:creationId xmlns:p14="http://schemas.microsoft.com/office/powerpoint/2010/main" val="1535839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7B13-7BDD-E952-D7E1-B3AB56D48D7E}"/>
              </a:ext>
            </a:extLst>
          </p:cNvPr>
          <p:cNvSpPr>
            <a:spLocks noGrp="1"/>
          </p:cNvSpPr>
          <p:nvPr>
            <p:ph type="title"/>
          </p:nvPr>
        </p:nvSpPr>
        <p:spPr>
          <a:xfrm>
            <a:off x="1368564" y="0"/>
            <a:ext cx="10018713" cy="1752599"/>
          </a:xfrm>
        </p:spPr>
        <p:txBody>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963AC205-E137-FE39-26D7-9513E03C3650}"/>
              </a:ext>
            </a:extLst>
          </p:cNvPr>
          <p:cNvSpPr>
            <a:spLocks noGrp="1"/>
          </p:cNvSpPr>
          <p:nvPr>
            <p:ph idx="1"/>
          </p:nvPr>
        </p:nvSpPr>
        <p:spPr>
          <a:xfrm>
            <a:off x="1484310" y="1365813"/>
            <a:ext cx="10018713" cy="3483979"/>
          </a:xfrm>
        </p:spPr>
        <p:txBody>
          <a:bodyPr>
            <a:normAutofit/>
          </a:bodyPr>
          <a:lstStyle/>
          <a:p>
            <a:pPr algn="just"/>
            <a:r>
              <a:rPr lang="en-US" sz="1600" dirty="0">
                <a:latin typeface="Times New Roman" panose="02020603050405020304" pitchFamily="18" charset="0"/>
                <a:cs typeface="Times New Roman" panose="02020603050405020304" pitchFamily="18" charset="0"/>
              </a:rPr>
              <a:t>Identified features strongly correlated with the independent variable "price" to address dimensionality issues and improve model performance.</a:t>
            </a:r>
          </a:p>
          <a:p>
            <a:pPr algn="just"/>
            <a:r>
              <a:rPr lang="en-US" sz="1600" dirty="0">
                <a:latin typeface="Times New Roman" panose="02020603050405020304" pitchFamily="18" charset="0"/>
                <a:cs typeface="Times New Roman" panose="02020603050405020304" pitchFamily="18" charset="0"/>
              </a:rPr>
              <a:t>Employed the `mutual_info_classif` function from sklearn to analyze the dependency of feature variables on "price".</a:t>
            </a:r>
          </a:p>
          <a:p>
            <a:pPr algn="just"/>
            <a:r>
              <a:rPr lang="en-US" sz="1600" dirty="0">
                <a:latin typeface="Times New Roman" panose="02020603050405020304" pitchFamily="18" charset="0"/>
                <a:cs typeface="Times New Roman" panose="02020603050405020304" pitchFamily="18" charset="0"/>
              </a:rPr>
              <a:t>Utilized the seaborn library to generate a heatmap, visually illustrating the correlation between variables.</a:t>
            </a:r>
          </a:p>
          <a:p>
            <a:pPr algn="just"/>
            <a:r>
              <a:rPr lang="en-US" sz="1600" dirty="0">
                <a:latin typeface="Times New Roman" panose="02020603050405020304" pitchFamily="18" charset="0"/>
                <a:cs typeface="Times New Roman" panose="02020603050405020304" pitchFamily="18" charset="0"/>
              </a:rPr>
              <a:t>Enhanced model efficiency by focusing on features with significant relationships to flight prices.</a:t>
            </a:r>
          </a:p>
          <a:p>
            <a:pPr algn="just"/>
            <a:r>
              <a:rPr lang="en-US" sz="1600" dirty="0">
                <a:latin typeface="Times New Roman" panose="02020603050405020304" pitchFamily="18" charset="0"/>
                <a:cs typeface="Times New Roman" panose="02020603050405020304" pitchFamily="18" charset="0"/>
              </a:rPr>
              <a:t>Reduced dimensionality while preserving predictive power, ensuring optimized model performance in predicting flight ticket prices.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041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ACD48-FFFA-AE34-C0AD-07993EC110C2}"/>
              </a:ext>
            </a:extLst>
          </p:cNvPr>
          <p:cNvSpPr>
            <a:spLocks noGrp="1"/>
          </p:cNvSpPr>
          <p:nvPr>
            <p:ph type="title"/>
          </p:nvPr>
        </p:nvSpPr>
        <p:spPr>
          <a:xfrm>
            <a:off x="1391714" y="0"/>
            <a:ext cx="10018713" cy="1752599"/>
          </a:xfrm>
        </p:spPr>
        <p:txBody>
          <a:bodyPr/>
          <a:lstStyle/>
          <a:p>
            <a:r>
              <a:rPr lang="en-US" dirty="0"/>
              <a:t>Model Selection and Training  </a:t>
            </a:r>
            <a:endParaRPr lang="en-IN" dirty="0"/>
          </a:p>
        </p:txBody>
      </p:sp>
      <p:sp>
        <p:nvSpPr>
          <p:cNvPr id="3" name="Content Placeholder 2">
            <a:extLst>
              <a:ext uri="{FF2B5EF4-FFF2-40B4-BE49-F238E27FC236}">
                <a16:creationId xmlns:a16="http://schemas.microsoft.com/office/drawing/2014/main" id="{C00B5D97-87CF-CF7E-35D1-77A7D774AD96}"/>
              </a:ext>
            </a:extLst>
          </p:cNvPr>
          <p:cNvSpPr>
            <a:spLocks noGrp="1"/>
          </p:cNvSpPr>
          <p:nvPr>
            <p:ph idx="1"/>
          </p:nvPr>
        </p:nvSpPr>
        <p:spPr>
          <a:xfrm>
            <a:off x="1713053" y="1752599"/>
            <a:ext cx="9789970" cy="4196788"/>
          </a:xfrm>
        </p:spPr>
        <p:txBody>
          <a:bodyPr>
            <a:noAutofit/>
          </a:bodyPr>
          <a:lstStyle/>
          <a:p>
            <a:r>
              <a:rPr lang="en-US" sz="1600" dirty="0">
                <a:latin typeface="Times New Roman" panose="02020603050405020304" pitchFamily="18" charset="0"/>
                <a:cs typeface="Times New Roman" panose="02020603050405020304" pitchFamily="18" charset="0"/>
              </a:rPr>
              <a:t> Utilized train_test_split from sklearn to partition the dataset into training and testing subsets.</a:t>
            </a:r>
          </a:p>
          <a:p>
            <a:r>
              <a:rPr lang="en-US" sz="1600" dirty="0">
                <a:latin typeface="Times New Roman" panose="02020603050405020304" pitchFamily="18" charset="0"/>
                <a:cs typeface="Times New Roman" panose="02020603050405020304" pitchFamily="18" charset="0"/>
              </a:rPr>
              <a:t> Experimented with multiple machine learning algorithms to evaluate their performance on the data.</a:t>
            </a:r>
          </a:p>
          <a:p>
            <a:r>
              <a:rPr lang="en-US" sz="1600" dirty="0">
                <a:latin typeface="Times New Roman" panose="02020603050405020304" pitchFamily="18" charset="0"/>
                <a:cs typeface="Times New Roman" panose="02020603050405020304" pitchFamily="18" charset="0"/>
              </a:rPr>
              <a:t> Performance Metrics: R2-score, MAE (Mean Absolute Error), MSE (Mean Squared Error), and RMSE (Root Mean Squared Error) were used to validate and compare the models.</a:t>
            </a:r>
          </a:p>
          <a:p>
            <a:pPr marL="0" indent="0">
              <a:buNone/>
            </a:pPr>
            <a:r>
              <a:rPr lang="en-US" sz="1600" dirty="0">
                <a:latin typeface="Times New Roman" panose="02020603050405020304" pitchFamily="18" charset="0"/>
                <a:cs typeface="Times New Roman" panose="02020603050405020304" pitchFamily="18" charset="0"/>
              </a:rPr>
              <a:t>Algorithms Explored:</a:t>
            </a:r>
          </a:p>
          <a:p>
            <a:r>
              <a:rPr lang="en-US" sz="1600" dirty="0">
                <a:latin typeface="Times New Roman" panose="02020603050405020304" pitchFamily="18" charset="0"/>
                <a:cs typeface="Times New Roman" panose="02020603050405020304" pitchFamily="18" charset="0"/>
              </a:rPr>
              <a:t>   Logistic Regression</a:t>
            </a:r>
          </a:p>
          <a:p>
            <a:r>
              <a:rPr lang="en-US" sz="1600" dirty="0">
                <a:latin typeface="Times New Roman" panose="02020603050405020304" pitchFamily="18" charset="0"/>
                <a:cs typeface="Times New Roman" panose="02020603050405020304" pitchFamily="18" charset="0"/>
              </a:rPr>
              <a:t>   KNN (K-Nearest Neighbors)</a:t>
            </a:r>
          </a:p>
          <a:p>
            <a:r>
              <a:rPr lang="en-US" sz="1600" dirty="0">
                <a:latin typeface="Times New Roman" panose="02020603050405020304" pitchFamily="18" charset="0"/>
                <a:cs typeface="Times New Roman" panose="02020603050405020304" pitchFamily="18" charset="0"/>
              </a:rPr>
              <a:t>   Decision Tree Regressor</a:t>
            </a:r>
          </a:p>
          <a:p>
            <a:r>
              <a:rPr lang="en-US" sz="1600" dirty="0">
                <a:latin typeface="Times New Roman" panose="02020603050405020304" pitchFamily="18" charset="0"/>
                <a:cs typeface="Times New Roman" panose="02020603050405020304" pitchFamily="18" charset="0"/>
              </a:rPr>
              <a:t>   Gradient Boosting Regressor</a:t>
            </a:r>
          </a:p>
          <a:p>
            <a:r>
              <a:rPr lang="en-US" sz="1600" dirty="0">
                <a:latin typeface="Times New Roman" panose="02020603050405020304" pitchFamily="18" charset="0"/>
                <a:cs typeface="Times New Roman" panose="02020603050405020304" pitchFamily="18" charset="0"/>
              </a:rPr>
              <a:t>   Random Forest Regressor</a:t>
            </a:r>
          </a:p>
          <a:p>
            <a:pPr marL="0" indent="0">
              <a:buNone/>
            </a:pPr>
            <a:r>
              <a:rPr lang="en-US" sz="1600" dirty="0">
                <a:latin typeface="Times New Roman" panose="02020603050405020304" pitchFamily="18" charset="0"/>
                <a:cs typeface="Times New Roman" panose="02020603050405020304" pitchFamily="18" charset="0"/>
              </a:rPr>
              <a:t> This comprehensive evaluation process allowed us to identify the most effective algorithm for predicting flight ticket prices with high accuracy and reliability.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238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216</TotalTime>
  <Words>882</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Corbel</vt:lpstr>
      <vt:lpstr>Times New Roman</vt:lpstr>
      <vt:lpstr>Wingdings</vt:lpstr>
      <vt:lpstr>Parallax</vt:lpstr>
      <vt:lpstr>Team Aasritha Bhimisetty Divya Mahesha Sowmya Kollipara Spandana Atagalla</vt:lpstr>
      <vt:lpstr>Introduction</vt:lpstr>
      <vt:lpstr>Data Collection </vt:lpstr>
      <vt:lpstr>Pre-processing </vt:lpstr>
      <vt:lpstr>PowerPoint Presentation</vt:lpstr>
      <vt:lpstr>Data Exploration </vt:lpstr>
      <vt:lpstr>PowerPoint Presentation</vt:lpstr>
      <vt:lpstr>Feature selection</vt:lpstr>
      <vt:lpstr>Model Selection and Training  </vt:lpstr>
      <vt:lpstr>PowerPoint Presentation</vt:lpstr>
      <vt:lpstr>PowerPoint Presentation</vt:lpstr>
      <vt:lpstr>Insights and Findings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Asritha Bhimishetty Divya Mahesha Sowmya Kollipara Spandana Atagalla</dc:title>
  <dc:creator>Divya Mahesha</dc:creator>
  <cp:lastModifiedBy>Aasritha B</cp:lastModifiedBy>
  <cp:revision>16</cp:revision>
  <dcterms:created xsi:type="dcterms:W3CDTF">2024-05-05T18:01:20Z</dcterms:created>
  <dcterms:modified xsi:type="dcterms:W3CDTF">2024-05-06T03:59:28Z</dcterms:modified>
</cp:coreProperties>
</file>