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3"/>
  </p:notesMasterIdLst>
  <p:sldIdLst>
    <p:sldId id="296" r:id="rId4"/>
    <p:sldId id="258" r:id="rId5"/>
    <p:sldId id="257" r:id="rId6"/>
    <p:sldId id="332" r:id="rId7"/>
    <p:sldId id="277" r:id="rId8"/>
    <p:sldId id="288" r:id="rId9"/>
    <p:sldId id="289" r:id="rId10"/>
    <p:sldId id="291" r:id="rId11"/>
    <p:sldId id="347" r:id="rId12"/>
    <p:sldId id="300" r:id="rId13"/>
    <p:sldId id="361" r:id="rId14"/>
    <p:sldId id="354" r:id="rId15"/>
    <p:sldId id="303" r:id="rId16"/>
    <p:sldId id="360" r:id="rId17"/>
    <p:sldId id="359" r:id="rId18"/>
    <p:sldId id="293" r:id="rId19"/>
    <p:sldId id="302" r:id="rId20"/>
    <p:sldId id="37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1B7F0-D44A-4209-A80B-B5ED8E646B5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03156-9DC1-45BD-AC8E-8021CC15A61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E47A4B-50ED-45FD-9C2C-10BE078BC5F6}"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EC1C02E-072C-491C-BACF-685A2AC2E6E5}"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2F5E344-86D6-4720-9FE2-AF021EBFEFB4}"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B59DC1E-7EBB-453F-9E09-2127625D85DF}"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E47A4B-50ED-45FD-9C2C-10BE078BC5F6}"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1340662-6664-4E23-A65D-9BBA29237C6B}"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64FF662-D9BF-4C94-860E-E7A9F5A57177}"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3C7F478-F044-43A7-95FA-FCE3551E9F3D}" type="datetime1">
              <a:rPr lang="en-US" smtClean="0"/>
            </a:fld>
            <a:endParaRPr lang="en-IN"/>
          </a:p>
        </p:txBody>
      </p:sp>
      <p:sp>
        <p:nvSpPr>
          <p:cNvPr id="6" name="Footer Placeholder 5"/>
          <p:cNvSpPr>
            <a:spLocks noGrp="1"/>
          </p:cNvSpPr>
          <p:nvPr>
            <p:ph type="ftr" sz="quarter" idx="11"/>
          </p:nvPr>
        </p:nvSpPr>
        <p:spPr/>
        <p:txBody>
          <a:bodyPr/>
          <a:lstStyle/>
          <a:p>
            <a:r>
              <a:rPr lang="en-IN"/>
              <a:t>PSCMRCET (KT)</a:t>
            </a:r>
            <a:endParaRPr lang="en-IN"/>
          </a:p>
        </p:txBody>
      </p:sp>
      <p:sp>
        <p:nvSpPr>
          <p:cNvPr id="7" name="Slide Number Placeholder 6"/>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0459536-BB3D-40EC-93F7-2419F85353D8}" type="datetime1">
              <a:rPr lang="en-US" smtClean="0"/>
            </a:fld>
            <a:endParaRPr lang="en-IN"/>
          </a:p>
        </p:txBody>
      </p:sp>
      <p:sp>
        <p:nvSpPr>
          <p:cNvPr id="8" name="Footer Placeholder 7"/>
          <p:cNvSpPr>
            <a:spLocks noGrp="1"/>
          </p:cNvSpPr>
          <p:nvPr>
            <p:ph type="ftr" sz="quarter" idx="11"/>
          </p:nvPr>
        </p:nvSpPr>
        <p:spPr/>
        <p:txBody>
          <a:bodyPr/>
          <a:lstStyle/>
          <a:p>
            <a:r>
              <a:rPr lang="en-IN"/>
              <a:t>PSCMRCET (KT)</a:t>
            </a:r>
            <a:endParaRPr lang="en-IN"/>
          </a:p>
        </p:txBody>
      </p:sp>
      <p:sp>
        <p:nvSpPr>
          <p:cNvPr id="9" name="Slide Number Placeholder 8"/>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5CC7A6-B636-480D-BC98-F3D829D4640B}" type="datetime1">
              <a:rPr lang="en-US" smtClean="0"/>
            </a:fld>
            <a:endParaRPr lang="en-IN"/>
          </a:p>
        </p:txBody>
      </p:sp>
      <p:sp>
        <p:nvSpPr>
          <p:cNvPr id="4" name="Footer Placeholder 3"/>
          <p:cNvSpPr>
            <a:spLocks noGrp="1"/>
          </p:cNvSpPr>
          <p:nvPr>
            <p:ph type="ftr" sz="quarter" idx="11"/>
          </p:nvPr>
        </p:nvSpPr>
        <p:spPr/>
        <p:txBody>
          <a:bodyPr/>
          <a:lstStyle/>
          <a:p>
            <a:r>
              <a:rPr lang="en-IN"/>
              <a:t>PSCMRCET (KT)</a:t>
            </a:r>
            <a:endParaRPr lang="en-IN"/>
          </a:p>
        </p:txBody>
      </p:sp>
      <p:sp>
        <p:nvSpPr>
          <p:cNvPr id="5" name="Slide Number Placeholder 4"/>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4A3FB-AA95-4C36-A0FC-EF76A630D8D7}" type="datetime1">
              <a:rPr lang="en-US" smtClean="0"/>
            </a:fld>
            <a:endParaRPr lang="en-IN"/>
          </a:p>
        </p:txBody>
      </p:sp>
      <p:sp>
        <p:nvSpPr>
          <p:cNvPr id="3" name="Footer Placeholder 2"/>
          <p:cNvSpPr>
            <a:spLocks noGrp="1"/>
          </p:cNvSpPr>
          <p:nvPr>
            <p:ph type="ftr" sz="quarter" idx="11"/>
          </p:nvPr>
        </p:nvSpPr>
        <p:spPr/>
        <p:txBody>
          <a:bodyPr/>
          <a:lstStyle/>
          <a:p>
            <a:r>
              <a:rPr lang="en-IN"/>
              <a:t>PSCMRCET (KT)</a:t>
            </a:r>
            <a:endParaRPr lang="en-IN"/>
          </a:p>
        </p:txBody>
      </p:sp>
      <p:sp>
        <p:nvSpPr>
          <p:cNvPr id="4" name="Slide Number Placeholder 3"/>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1340662-6664-4E23-A65D-9BBA29237C6B}"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CF1A9FE-4BDE-46D3-83F2-01715268647E}" type="datetime1">
              <a:rPr lang="en-US" smtClean="0"/>
            </a:fld>
            <a:endParaRPr lang="en-IN"/>
          </a:p>
        </p:txBody>
      </p:sp>
      <p:sp>
        <p:nvSpPr>
          <p:cNvPr id="6" name="Footer Placeholder 5"/>
          <p:cNvSpPr>
            <a:spLocks noGrp="1"/>
          </p:cNvSpPr>
          <p:nvPr>
            <p:ph type="ftr" sz="quarter" idx="11"/>
          </p:nvPr>
        </p:nvSpPr>
        <p:spPr/>
        <p:txBody>
          <a:bodyPr/>
          <a:lstStyle/>
          <a:p>
            <a:r>
              <a:rPr lang="en-IN"/>
              <a:t>PSCMRCET (KT)</a:t>
            </a:r>
            <a:endParaRPr lang="en-IN"/>
          </a:p>
        </p:txBody>
      </p:sp>
      <p:sp>
        <p:nvSpPr>
          <p:cNvPr id="7" name="Slide Number Placeholder 6"/>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989BC3F-B702-4884-A540-B426F9128525}" type="datetime1">
              <a:rPr lang="en-US" smtClean="0"/>
            </a:fld>
            <a:endParaRPr lang="en-IN"/>
          </a:p>
        </p:txBody>
      </p:sp>
      <p:sp>
        <p:nvSpPr>
          <p:cNvPr id="6" name="Footer Placeholder 5"/>
          <p:cNvSpPr>
            <a:spLocks noGrp="1"/>
          </p:cNvSpPr>
          <p:nvPr>
            <p:ph type="ftr" sz="quarter" idx="11"/>
          </p:nvPr>
        </p:nvSpPr>
        <p:spPr/>
        <p:txBody>
          <a:bodyPr/>
          <a:lstStyle/>
          <a:p>
            <a:r>
              <a:rPr lang="en-IN"/>
              <a:t>PSCMRCET (KT)</a:t>
            </a:r>
            <a:endParaRPr lang="en-IN"/>
          </a:p>
        </p:txBody>
      </p:sp>
      <p:sp>
        <p:nvSpPr>
          <p:cNvPr id="7" name="Slide Number Placeholder 6"/>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EC1C02E-072C-491C-BACF-685A2AC2E6E5}"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2F5E344-86D6-4720-9FE2-AF021EBFEFB4}"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B59DC1E-7EBB-453F-9E09-2127625D85DF}"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64FF662-D9BF-4C94-860E-E7A9F5A57177}"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3C7F478-F044-43A7-95FA-FCE3551E9F3D}" type="datetime1">
              <a:rPr lang="en-US" smtClean="0"/>
            </a:fld>
            <a:endParaRPr lang="en-IN"/>
          </a:p>
        </p:txBody>
      </p:sp>
      <p:sp>
        <p:nvSpPr>
          <p:cNvPr id="6" name="Footer Placeholder 5"/>
          <p:cNvSpPr>
            <a:spLocks noGrp="1"/>
          </p:cNvSpPr>
          <p:nvPr>
            <p:ph type="ftr" sz="quarter" idx="11"/>
          </p:nvPr>
        </p:nvSpPr>
        <p:spPr/>
        <p:txBody>
          <a:bodyPr/>
          <a:lstStyle/>
          <a:p>
            <a:r>
              <a:rPr lang="en-IN"/>
              <a:t>PSCMRCET (KT)</a:t>
            </a:r>
            <a:endParaRPr lang="en-IN"/>
          </a:p>
        </p:txBody>
      </p:sp>
      <p:sp>
        <p:nvSpPr>
          <p:cNvPr id="7" name="Slide Number Placeholder 6"/>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0459536-BB3D-40EC-93F7-2419F85353D8}" type="datetime1">
              <a:rPr lang="en-US" smtClean="0"/>
            </a:fld>
            <a:endParaRPr lang="en-IN"/>
          </a:p>
        </p:txBody>
      </p:sp>
      <p:sp>
        <p:nvSpPr>
          <p:cNvPr id="8" name="Footer Placeholder 7"/>
          <p:cNvSpPr>
            <a:spLocks noGrp="1"/>
          </p:cNvSpPr>
          <p:nvPr>
            <p:ph type="ftr" sz="quarter" idx="11"/>
          </p:nvPr>
        </p:nvSpPr>
        <p:spPr/>
        <p:txBody>
          <a:bodyPr/>
          <a:lstStyle/>
          <a:p>
            <a:r>
              <a:rPr lang="en-IN"/>
              <a:t>PSCMRCET (KT)</a:t>
            </a:r>
            <a:endParaRPr lang="en-IN"/>
          </a:p>
        </p:txBody>
      </p:sp>
      <p:sp>
        <p:nvSpPr>
          <p:cNvPr id="9" name="Slide Number Placeholder 8"/>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5CC7A6-B636-480D-BC98-F3D829D4640B}" type="datetime1">
              <a:rPr lang="en-US" smtClean="0"/>
            </a:fld>
            <a:endParaRPr lang="en-IN"/>
          </a:p>
        </p:txBody>
      </p:sp>
      <p:sp>
        <p:nvSpPr>
          <p:cNvPr id="4" name="Footer Placeholder 3"/>
          <p:cNvSpPr>
            <a:spLocks noGrp="1"/>
          </p:cNvSpPr>
          <p:nvPr>
            <p:ph type="ftr" sz="quarter" idx="11"/>
          </p:nvPr>
        </p:nvSpPr>
        <p:spPr/>
        <p:txBody>
          <a:bodyPr/>
          <a:lstStyle/>
          <a:p>
            <a:r>
              <a:rPr lang="en-IN"/>
              <a:t>PSCMRCET (KT)</a:t>
            </a:r>
            <a:endParaRPr lang="en-IN"/>
          </a:p>
        </p:txBody>
      </p:sp>
      <p:sp>
        <p:nvSpPr>
          <p:cNvPr id="5" name="Slide Number Placeholder 4"/>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4A3FB-AA95-4C36-A0FC-EF76A630D8D7}" type="datetime1">
              <a:rPr lang="en-US" smtClean="0"/>
            </a:fld>
            <a:endParaRPr lang="en-IN"/>
          </a:p>
        </p:txBody>
      </p:sp>
      <p:sp>
        <p:nvSpPr>
          <p:cNvPr id="3" name="Footer Placeholder 2"/>
          <p:cNvSpPr>
            <a:spLocks noGrp="1"/>
          </p:cNvSpPr>
          <p:nvPr>
            <p:ph type="ftr" sz="quarter" idx="11"/>
          </p:nvPr>
        </p:nvSpPr>
        <p:spPr/>
        <p:txBody>
          <a:bodyPr/>
          <a:lstStyle/>
          <a:p>
            <a:r>
              <a:rPr lang="en-IN"/>
              <a:t>PSCMRCET (KT)</a:t>
            </a:r>
            <a:endParaRPr lang="en-IN"/>
          </a:p>
        </p:txBody>
      </p:sp>
      <p:sp>
        <p:nvSpPr>
          <p:cNvPr id="4" name="Slide Number Placeholder 3"/>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CF1A9FE-4BDE-46D3-83F2-01715268647E}" type="datetime1">
              <a:rPr lang="en-US" smtClean="0"/>
            </a:fld>
            <a:endParaRPr lang="en-IN"/>
          </a:p>
        </p:txBody>
      </p:sp>
      <p:sp>
        <p:nvSpPr>
          <p:cNvPr id="6" name="Footer Placeholder 5"/>
          <p:cNvSpPr>
            <a:spLocks noGrp="1"/>
          </p:cNvSpPr>
          <p:nvPr>
            <p:ph type="ftr" sz="quarter" idx="11"/>
          </p:nvPr>
        </p:nvSpPr>
        <p:spPr/>
        <p:txBody>
          <a:bodyPr/>
          <a:lstStyle/>
          <a:p>
            <a:r>
              <a:rPr lang="en-IN"/>
              <a:t>PSCMRCET (KT)</a:t>
            </a:r>
            <a:endParaRPr lang="en-IN"/>
          </a:p>
        </p:txBody>
      </p:sp>
      <p:sp>
        <p:nvSpPr>
          <p:cNvPr id="7" name="Slide Number Placeholder 6"/>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989BC3F-B702-4884-A540-B426F9128525}" type="datetime1">
              <a:rPr lang="en-US" smtClean="0"/>
            </a:fld>
            <a:endParaRPr lang="en-IN"/>
          </a:p>
        </p:txBody>
      </p:sp>
      <p:sp>
        <p:nvSpPr>
          <p:cNvPr id="6" name="Footer Placeholder 5"/>
          <p:cNvSpPr>
            <a:spLocks noGrp="1"/>
          </p:cNvSpPr>
          <p:nvPr>
            <p:ph type="ftr" sz="quarter" idx="11"/>
          </p:nvPr>
        </p:nvSpPr>
        <p:spPr/>
        <p:txBody>
          <a:bodyPr/>
          <a:lstStyle/>
          <a:p>
            <a:r>
              <a:rPr lang="en-IN"/>
              <a:t>PSCMRCET (KT)</a:t>
            </a:r>
            <a:endParaRPr lang="en-IN"/>
          </a:p>
        </p:txBody>
      </p:sp>
      <p:sp>
        <p:nvSpPr>
          <p:cNvPr id="7" name="Slide Number Placeholder 6"/>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9DC1E-7EBB-453F-9E09-2127625D85DF}" type="datetime1">
              <a:rPr lang="en-US"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PSCMRCET (KT)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867A9-6028-444B-83F0-9E7C66912B2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9DC1E-7EBB-453F-9E09-2127625D85DF}" type="datetime1">
              <a:rPr lang="en-US"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PSCMRCET (KT)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867A9-6028-444B-83F0-9E7C66912B2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loom.com/share/81e17e6733934e5b8db7e08f96feb1e4?sid=a3477ab3-2be4-419c-ada5-ddec5549e8fc"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812925" y="4033520"/>
            <a:ext cx="4603115" cy="2492375"/>
          </a:xfrm>
        </p:spPr>
        <p:txBody>
          <a:bodyPr>
            <a:normAutofit fontScale="40000"/>
          </a:bodyPr>
          <a:lstStyle/>
          <a:p>
            <a:pPr marL="0" indent="0" algn="l">
              <a:buNone/>
            </a:pPr>
            <a:r>
              <a:rPr lang="en-IN" sz="5000" dirty="0">
                <a:latin typeface="Times New Roman" panose="02020603050405020304" pitchFamily="18" charset="0"/>
                <a:cs typeface="Times New Roman" panose="02020603050405020304" pitchFamily="18" charset="0"/>
              </a:rPr>
              <a:t>Under Esteemed Guidance  of </a:t>
            </a:r>
            <a:endParaRPr lang="en-IN" sz="5000" dirty="0">
              <a:latin typeface="Times New Roman" panose="02020603050405020304" pitchFamily="18" charset="0"/>
              <a:cs typeface="Times New Roman" panose="02020603050405020304" pitchFamily="18" charset="0"/>
            </a:endParaRPr>
          </a:p>
          <a:p>
            <a:pPr marL="0" indent="0" algn="l">
              <a:buNone/>
            </a:pPr>
            <a:r>
              <a:rPr lang="en-IN" sz="5000" b="1" dirty="0">
                <a:latin typeface="Times New Roman" panose="02020603050405020304" pitchFamily="18" charset="0"/>
                <a:cs typeface="Times New Roman" panose="02020603050405020304" pitchFamily="18" charset="0"/>
              </a:rPr>
              <a:t>Mr. B. Srikanth Reddy</a:t>
            </a:r>
            <a:r>
              <a:rPr lang="en-US" altLang="en-IN" sz="5000" b="1" dirty="0">
                <a:latin typeface="Times New Roman" panose="02020603050405020304" pitchFamily="18" charset="0"/>
                <a:cs typeface="Times New Roman" panose="02020603050405020304" pitchFamily="18" charset="0"/>
              </a:rPr>
              <a:t> </a:t>
            </a:r>
            <a:r>
              <a:rPr lang="en-US" altLang="en-IN" sz="5000" b="1" baseline="-25000" dirty="0">
                <a:latin typeface="Times New Roman" panose="02020603050405020304" pitchFamily="18" charset="0"/>
                <a:cs typeface="Times New Roman" panose="02020603050405020304" pitchFamily="18" charset="0"/>
              </a:rPr>
              <a:t>M.Tech</a:t>
            </a:r>
            <a:endParaRPr lang="en-US" altLang="en-IN" sz="5000" b="1" baseline="-25000" dirty="0">
              <a:latin typeface="Times New Roman" panose="02020603050405020304" pitchFamily="18" charset="0"/>
              <a:cs typeface="Times New Roman" panose="02020603050405020304" pitchFamily="18" charset="0"/>
            </a:endParaRPr>
          </a:p>
          <a:p>
            <a:pPr marL="0" indent="0" algn="l">
              <a:buNone/>
            </a:pPr>
            <a:r>
              <a:rPr lang="en-IN" sz="5000" dirty="0">
                <a:latin typeface="Times New Roman" panose="02020603050405020304" pitchFamily="18" charset="0"/>
                <a:cs typeface="Times New Roman" panose="02020603050405020304" pitchFamily="18" charset="0"/>
                <a:sym typeface="+mn-ea"/>
              </a:rPr>
              <a:t>Associate Professor,</a:t>
            </a:r>
            <a:endParaRPr lang="en-IN" sz="5000" dirty="0">
              <a:latin typeface="Times New Roman" panose="02020603050405020304" pitchFamily="18" charset="0"/>
              <a:cs typeface="Times New Roman" panose="02020603050405020304" pitchFamily="18" charset="0"/>
              <a:sym typeface="+mn-ea"/>
            </a:endParaRPr>
          </a:p>
          <a:p>
            <a:pPr marL="0" indent="0" algn="l">
              <a:buNone/>
            </a:pPr>
            <a:r>
              <a:rPr lang="en-IN" sz="5000" dirty="0">
                <a:latin typeface="Times New Roman" panose="02020603050405020304" pitchFamily="18" charset="0"/>
                <a:cs typeface="Times New Roman" panose="02020603050405020304" pitchFamily="18" charset="0"/>
                <a:sym typeface="+mn-ea"/>
              </a:rPr>
              <a:t>CSE Department.</a:t>
            </a:r>
            <a:endParaRPr lang="en-IN" sz="5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2" name="Title 11"/>
          <p:cNvSpPr>
            <a:spLocks noGrp="1"/>
          </p:cNvSpPr>
          <p:nvPr>
            <p:ph type="title"/>
          </p:nvPr>
        </p:nvSpPr>
        <p:spPr>
          <a:xfrm>
            <a:off x="838199" y="1010074"/>
            <a:ext cx="10515600" cy="1130462"/>
          </a:xfrm>
        </p:spPr>
        <p:txBody>
          <a:bodyPr>
            <a:noAutofit/>
          </a:bodyPr>
          <a:lstStyle/>
          <a:p>
            <a:pPr algn="ctr"/>
            <a:r>
              <a:rPr lang="en-US" sz="4000" b="1" dirty="0">
                <a:latin typeface="Times New Roman" panose="02020603050405020304" pitchFamily="18" charset="0"/>
                <a:cs typeface="Times New Roman" panose="02020603050405020304" pitchFamily="18" charset="0"/>
              </a:rPr>
              <a:t>FAKE  NEWS  DETECTION  USING MACHINE  LEARNING</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14" name="Footer Placeholder 13"/>
          <p:cNvSpPr>
            <a:spLocks noGrp="1"/>
          </p:cNvSpPr>
          <p:nvPr>
            <p:ph type="ftr" sz="quarter" idx="11"/>
          </p:nvPr>
        </p:nvSpPr>
        <p:spPr/>
        <p:txBody>
          <a:bodyPr/>
          <a:lstStyle/>
          <a:p>
            <a:r>
              <a:rPr lang="en-US" dirty="0"/>
              <a:t>PSCMRCET (KT)</a:t>
            </a:r>
            <a:endParaRPr lang="en-IN" dirty="0"/>
          </a:p>
        </p:txBody>
      </p:sp>
      <p:sp>
        <p:nvSpPr>
          <p:cNvPr id="15" name="Slide Number Placeholder 14"/>
          <p:cNvSpPr>
            <a:spLocks noGrp="1"/>
          </p:cNvSpPr>
          <p:nvPr>
            <p:ph type="sldNum" sz="quarter" idx="12"/>
          </p:nvPr>
        </p:nvSpPr>
        <p:spPr/>
        <p:txBody>
          <a:bodyPr/>
          <a:lstStyle/>
          <a:p>
            <a:fld id="{DDA3CBDC-C0BF-464A-885B-27DC52F8B8A4}" type="slidenum">
              <a:rPr lang="en-IN" smtClean="0"/>
            </a:fld>
            <a:endParaRPr lang="en-IN" dirty="0"/>
          </a:p>
        </p:txBody>
      </p:sp>
      <p:sp>
        <p:nvSpPr>
          <p:cNvPr id="16" name="Date Placeholder 15"/>
          <p:cNvSpPr>
            <a:spLocks noGrp="1"/>
          </p:cNvSpPr>
          <p:nvPr>
            <p:ph type="dt" sz="half" idx="10"/>
          </p:nvPr>
        </p:nvSpPr>
        <p:spPr/>
        <p:txBody>
          <a:bodyPr/>
          <a:lstStyle/>
          <a:p>
            <a:fld id="{73EFBDEB-46C1-4C87-8E0E-D6D078A17973}" type="datetime1">
              <a:rPr lang="en-US" smtClean="0"/>
            </a:fld>
            <a:endParaRPr lang="en-IN" dirty="0"/>
          </a:p>
        </p:txBody>
      </p:sp>
      <p:pic>
        <p:nvPicPr>
          <p:cNvPr id="2" name="Picture 1"/>
          <p:cNvPicPr>
            <a:picLocks noChangeAspect="1"/>
          </p:cNvPicPr>
          <p:nvPr/>
        </p:nvPicPr>
        <p:blipFill>
          <a:blip r:embed="rId1"/>
          <a:stretch>
            <a:fillRect/>
          </a:stretch>
        </p:blipFill>
        <p:spPr>
          <a:xfrm>
            <a:off x="5386070" y="1957705"/>
            <a:ext cx="1612265" cy="1670685"/>
          </a:xfrm>
          <a:prstGeom prst="rect">
            <a:avLst/>
          </a:prstGeom>
        </p:spPr>
      </p:pic>
      <p:sp>
        <p:nvSpPr>
          <p:cNvPr id="3" name="Content Placeholder 9"/>
          <p:cNvSpPr>
            <a:spLocks noGrp="1"/>
          </p:cNvSpPr>
          <p:nvPr/>
        </p:nvSpPr>
        <p:spPr>
          <a:xfrm>
            <a:off x="6673215" y="4033520"/>
            <a:ext cx="4603115" cy="249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IN" sz="2000" dirty="0">
                <a:latin typeface="Times New Roman" panose="02020603050405020304" pitchFamily="18" charset="0"/>
                <a:cs typeface="Times New Roman" panose="02020603050405020304" pitchFamily="18" charset="0"/>
                <a:sym typeface="+mn-ea"/>
              </a:rPr>
              <a:t>Submitted By </a:t>
            </a:r>
            <a:endParaRPr lang="en-IN" sz="2000" dirty="0">
              <a:latin typeface="Times New Roman" panose="02020603050405020304" pitchFamily="18" charset="0"/>
              <a:cs typeface="Times New Roman" panose="02020603050405020304" pitchFamily="18" charset="0"/>
              <a:sym typeface="+mn-ea"/>
            </a:endParaRPr>
          </a:p>
          <a:p>
            <a:pPr marL="0" indent="0" algn="l">
              <a:buNone/>
            </a:pPr>
            <a:r>
              <a:rPr lang="en-IN" sz="2000" b="1" dirty="0">
                <a:latin typeface="Times New Roman" panose="02020603050405020304" pitchFamily="18" charset="0"/>
                <a:cs typeface="Times New Roman" panose="02020603050405020304" pitchFamily="18" charset="0"/>
                <a:sym typeface="+mn-ea"/>
              </a:rPr>
              <a:t>Ch. Aasritha sai </a:t>
            </a:r>
            <a:r>
              <a:rPr lang="en-IN" sz="2000" dirty="0">
                <a:latin typeface="Times New Roman" panose="02020603050405020304" pitchFamily="18" charset="0"/>
                <a:cs typeface="Times New Roman" panose="02020603050405020304" pitchFamily="18" charset="0"/>
                <a:sym typeface="+mn-ea"/>
              </a:rPr>
              <a:t>(</a:t>
            </a:r>
            <a:r>
              <a:rPr lang="en-IN" sz="2000" b="1" dirty="0">
                <a:latin typeface="Times New Roman" panose="02020603050405020304" pitchFamily="18" charset="0"/>
                <a:cs typeface="Times New Roman" panose="02020603050405020304" pitchFamily="18" charset="0"/>
                <a:sym typeface="+mn-ea"/>
              </a:rPr>
              <a:t>20KT1A0513</a:t>
            </a:r>
            <a:r>
              <a:rPr lang="en-IN"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4881" y="606735"/>
            <a:ext cx="4420988"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SYSTEM DESIGN</a:t>
            </a:r>
            <a:endParaRPr lang="en-US" sz="3600" b="1" u="sng" dirty="0">
              <a:latin typeface="Times New Roman" panose="02020603050405020304" pitchFamily="18" charset="0"/>
              <a:cs typeface="Times New Roman" panose="02020603050405020304" pitchFamily="18" charset="0"/>
            </a:endParaRPr>
          </a:p>
        </p:txBody>
      </p:sp>
      <p:pic>
        <p:nvPicPr>
          <p:cNvPr id="1026" name="Picture 2" descr="Fake News detection Using Machine Learning | Semantic Schola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7878" y="1808692"/>
            <a:ext cx="6496243" cy="379624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56414A48-8ABF-424D-AFC6-22F3AFD37052}" type="datetime1">
              <a:rPr lang="en-US" smtClean="0"/>
            </a:fld>
            <a:endParaRPr lang="en-IN"/>
          </a:p>
        </p:txBody>
      </p:sp>
      <p:sp>
        <p:nvSpPr>
          <p:cNvPr id="4" name="Footer Placeholder 3"/>
          <p:cNvSpPr>
            <a:spLocks noGrp="1"/>
          </p:cNvSpPr>
          <p:nvPr>
            <p:ph type="ftr" sz="quarter" idx="11"/>
          </p:nvPr>
        </p:nvSpPr>
        <p:spPr/>
        <p:txBody>
          <a:bodyPr/>
          <a:lstStyle/>
          <a:p>
            <a:r>
              <a:rPr lang="en-IN"/>
              <a:t>PSCMRCET (KT)</a:t>
            </a:r>
            <a:endParaRPr lang="en-IN"/>
          </a:p>
        </p:txBody>
      </p:sp>
      <p:sp>
        <p:nvSpPr>
          <p:cNvPr id="5" name="Slide Number Placeholder 4"/>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4881" y="606735"/>
            <a:ext cx="4420988" cy="645160"/>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DFD DIAGRAMS</a:t>
            </a:r>
            <a:endParaRPr lang="en-US" sz="3600" b="1" u="sng"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6414A48-8ABF-424D-AFC6-22F3AFD37052}" type="datetime1">
              <a:rPr lang="en-US" smtClean="0"/>
            </a:fld>
            <a:endParaRPr lang="en-IN"/>
          </a:p>
        </p:txBody>
      </p:sp>
      <p:sp>
        <p:nvSpPr>
          <p:cNvPr id="4" name="Footer Placeholder 3"/>
          <p:cNvSpPr>
            <a:spLocks noGrp="1"/>
          </p:cNvSpPr>
          <p:nvPr>
            <p:ph type="ftr" sz="quarter" idx="11"/>
          </p:nvPr>
        </p:nvSpPr>
        <p:spPr/>
        <p:txBody>
          <a:bodyPr/>
          <a:lstStyle/>
          <a:p>
            <a:r>
              <a:rPr lang="en-IN"/>
              <a:t>PSCMRCET (KT)</a:t>
            </a:r>
            <a:endParaRPr lang="en-IN"/>
          </a:p>
        </p:txBody>
      </p:sp>
      <p:sp>
        <p:nvSpPr>
          <p:cNvPr id="5" name="Slide Number Placeholder 4"/>
          <p:cNvSpPr>
            <a:spLocks noGrp="1"/>
          </p:cNvSpPr>
          <p:nvPr>
            <p:ph type="sldNum" sz="quarter" idx="12"/>
          </p:nvPr>
        </p:nvSpPr>
        <p:spPr/>
        <p:txBody>
          <a:bodyPr/>
          <a:lstStyle/>
          <a:p>
            <a:fld id="{DA9867A9-6028-444B-83F0-9E7C66912B23}" type="slidenum">
              <a:rPr lang="en-IN" smtClean="0"/>
            </a:fld>
            <a:endParaRPr lang="en-IN"/>
          </a:p>
        </p:txBody>
      </p:sp>
      <p:sp>
        <p:nvSpPr>
          <p:cNvPr id="8" name="Rectangle 4"/>
          <p:cNvSpPr/>
          <p:nvPr/>
        </p:nvSpPr>
        <p:spPr>
          <a:xfrm>
            <a:off x="5574665" y="1727200"/>
            <a:ext cx="2122170" cy="464185"/>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altLang="en-IN" dirty="0"/>
          </a:p>
        </p:txBody>
      </p:sp>
      <p:sp>
        <p:nvSpPr>
          <p:cNvPr id="9" name="Rectangle 4"/>
          <p:cNvSpPr/>
          <p:nvPr/>
        </p:nvSpPr>
        <p:spPr>
          <a:xfrm>
            <a:off x="5572760" y="2191385"/>
            <a:ext cx="2124075" cy="969645"/>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Data Preprocessing</a:t>
            </a:r>
            <a:endParaRPr lang="en-US" altLang="en-IN" dirty="0"/>
          </a:p>
        </p:txBody>
      </p:sp>
      <p:cxnSp>
        <p:nvCxnSpPr>
          <p:cNvPr id="26" name="Straight Arrow Connector 25"/>
          <p:cNvCxnSpPr>
            <a:stCxn id="21" idx="3"/>
          </p:cNvCxnSpPr>
          <p:nvPr/>
        </p:nvCxnSpPr>
        <p:spPr>
          <a:xfrm flipV="1">
            <a:off x="4254500" y="2550795"/>
            <a:ext cx="1332865" cy="1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4"/>
          <p:cNvSpPr/>
          <p:nvPr/>
        </p:nvSpPr>
        <p:spPr>
          <a:xfrm>
            <a:off x="8987790" y="1732915"/>
            <a:ext cx="2122170" cy="464185"/>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altLang="en-IN" dirty="0"/>
          </a:p>
        </p:txBody>
      </p:sp>
      <p:sp>
        <p:nvSpPr>
          <p:cNvPr id="11" name="Rectangle 4"/>
          <p:cNvSpPr/>
          <p:nvPr/>
        </p:nvSpPr>
        <p:spPr>
          <a:xfrm>
            <a:off x="8987155" y="2197100"/>
            <a:ext cx="2122170" cy="969645"/>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LR, DT, GB, RF Classifiers</a:t>
            </a:r>
            <a:endParaRPr lang="en-US" altLang="en-IN" dirty="0"/>
          </a:p>
        </p:txBody>
      </p:sp>
      <p:cxnSp>
        <p:nvCxnSpPr>
          <p:cNvPr id="28" name="Straight Arrow Connector 27"/>
          <p:cNvCxnSpPr/>
          <p:nvPr/>
        </p:nvCxnSpPr>
        <p:spPr>
          <a:xfrm>
            <a:off x="9975140" y="3166973"/>
            <a:ext cx="24130" cy="1445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4"/>
          <p:cNvSpPr/>
          <p:nvPr/>
        </p:nvSpPr>
        <p:spPr>
          <a:xfrm>
            <a:off x="8335010" y="4612640"/>
            <a:ext cx="2477135" cy="720725"/>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Trained Model</a:t>
            </a:r>
            <a:endParaRPr lang="en-US" altLang="en-IN" dirty="0"/>
          </a:p>
        </p:txBody>
      </p:sp>
      <p:sp>
        <p:nvSpPr>
          <p:cNvPr id="14" name="Rectangle 4"/>
          <p:cNvSpPr/>
          <p:nvPr/>
        </p:nvSpPr>
        <p:spPr>
          <a:xfrm>
            <a:off x="10812145" y="4612640"/>
            <a:ext cx="640715" cy="721360"/>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D</a:t>
            </a:r>
            <a:endParaRPr lang="en-US" altLang="en-IN" dirty="0"/>
          </a:p>
        </p:txBody>
      </p:sp>
      <p:cxnSp>
        <p:nvCxnSpPr>
          <p:cNvPr id="35" name="Straight Arrow Connector 34"/>
          <p:cNvCxnSpPr>
            <a:stCxn id="12" idx="1"/>
          </p:cNvCxnSpPr>
          <p:nvPr/>
        </p:nvCxnSpPr>
        <p:spPr>
          <a:xfrm flipH="1" flipV="1">
            <a:off x="6638290" y="4959985"/>
            <a:ext cx="1696720" cy="1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4"/>
          <p:cNvSpPr/>
          <p:nvPr/>
        </p:nvSpPr>
        <p:spPr>
          <a:xfrm>
            <a:off x="5014595" y="4495800"/>
            <a:ext cx="1609725" cy="791210"/>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Predictions</a:t>
            </a:r>
            <a:endParaRPr lang="en-US" altLang="en-IN" dirty="0"/>
          </a:p>
        </p:txBody>
      </p:sp>
      <p:cxnSp>
        <p:nvCxnSpPr>
          <p:cNvPr id="19" name="Straight Arrow Connector 18"/>
          <p:cNvCxnSpPr/>
          <p:nvPr/>
        </p:nvCxnSpPr>
        <p:spPr>
          <a:xfrm flipH="1" flipV="1">
            <a:off x="3436620" y="4052570"/>
            <a:ext cx="2313940" cy="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8" idx="6"/>
          </p:cNvCxnSpPr>
          <p:nvPr/>
        </p:nvCxnSpPr>
        <p:spPr>
          <a:xfrm flipH="1" flipV="1">
            <a:off x="3436620" y="5812155"/>
            <a:ext cx="2390140" cy="635"/>
          </a:xfrm>
          <a:prstGeom prst="straightConnector1">
            <a:avLst/>
          </a:prstGeom>
          <a:ln>
            <a:tailEnd type="triangle" w="med" len="med"/>
          </a:ln>
        </p:spPr>
        <p:style>
          <a:lnRef idx="2">
            <a:schemeClr val="accent1"/>
          </a:lnRef>
          <a:fillRef idx="0">
            <a:srgbClr val="FFFFFF"/>
          </a:fillRef>
          <a:effectRef idx="0">
            <a:srgbClr val="FFFFFF"/>
          </a:effectRef>
          <a:fontRef idx="minor">
            <a:schemeClr val="tx1"/>
          </a:fontRef>
        </p:style>
      </p:cxnSp>
      <p:sp>
        <p:nvSpPr>
          <p:cNvPr id="17" name="Oval 16"/>
          <p:cNvSpPr/>
          <p:nvPr/>
        </p:nvSpPr>
        <p:spPr>
          <a:xfrm>
            <a:off x="1552575" y="3568700"/>
            <a:ext cx="1884045" cy="1030605"/>
          </a:xfrm>
          <a:prstGeom prst="ellipse">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Fake News</a:t>
            </a:r>
            <a:endParaRPr lang="en-US" altLang="en-IN" dirty="0"/>
          </a:p>
        </p:txBody>
      </p:sp>
      <p:sp>
        <p:nvSpPr>
          <p:cNvPr id="18" name="Oval 17"/>
          <p:cNvSpPr/>
          <p:nvPr/>
        </p:nvSpPr>
        <p:spPr>
          <a:xfrm>
            <a:off x="1533525" y="5277485"/>
            <a:ext cx="1903095" cy="1069340"/>
          </a:xfrm>
          <a:prstGeom prst="ellipse">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Real News</a:t>
            </a:r>
            <a:endParaRPr lang="en-US" altLang="en-IN" dirty="0"/>
          </a:p>
        </p:txBody>
      </p:sp>
      <p:cxnSp>
        <p:nvCxnSpPr>
          <p:cNvPr id="15" name="Straight Arrow Connector 14"/>
          <p:cNvCxnSpPr/>
          <p:nvPr/>
        </p:nvCxnSpPr>
        <p:spPr>
          <a:xfrm>
            <a:off x="7697470" y="2579370"/>
            <a:ext cx="1290320"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4"/>
          <p:cNvSpPr/>
          <p:nvPr/>
        </p:nvSpPr>
        <p:spPr>
          <a:xfrm>
            <a:off x="1739265" y="2197100"/>
            <a:ext cx="2515235" cy="741045"/>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News Dataset</a:t>
            </a:r>
            <a:endParaRPr lang="en-US" altLang="en-IN" dirty="0"/>
          </a:p>
        </p:txBody>
      </p:sp>
      <p:sp>
        <p:nvSpPr>
          <p:cNvPr id="22" name="Rectangle 4"/>
          <p:cNvSpPr/>
          <p:nvPr/>
        </p:nvSpPr>
        <p:spPr>
          <a:xfrm>
            <a:off x="1043305" y="2191385"/>
            <a:ext cx="695960" cy="742315"/>
          </a:xfrm>
          <a:prstGeom prst="rect">
            <a:avLst/>
          </a:prstGeom>
          <a:solidFill>
            <a:schemeClr val="accent1">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en-IN" dirty="0"/>
              <a:t>D</a:t>
            </a:r>
            <a:endParaRPr lang="en-US" altLang="en-IN" dirty="0"/>
          </a:p>
        </p:txBody>
      </p:sp>
      <p:cxnSp>
        <p:nvCxnSpPr>
          <p:cNvPr id="32" name="Straight Connector 31"/>
          <p:cNvCxnSpPr/>
          <p:nvPr/>
        </p:nvCxnSpPr>
        <p:spPr>
          <a:xfrm flipH="1" flipV="1">
            <a:off x="5826760" y="5293995"/>
            <a:ext cx="10160" cy="546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750560" y="4052570"/>
            <a:ext cx="9525" cy="45466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1"/>
          <p:cNvSpPr txBox="1"/>
          <p:nvPr/>
        </p:nvSpPr>
        <p:spPr>
          <a:xfrm>
            <a:off x="4352290" y="2197100"/>
            <a:ext cx="1123315" cy="275590"/>
          </a:xfrm>
          <a:prstGeom prst="rect">
            <a:avLst/>
          </a:prstGeom>
          <a:noFill/>
        </p:spPr>
        <p:txBody>
          <a:bodyPr wrap="square" rtlCol="0">
            <a:spAutoFit/>
          </a:bodyPr>
          <a:p>
            <a:pPr algn="ctr"/>
            <a:r>
              <a:rPr lang="en-US" sz="1200" b="1" dirty="0">
                <a:latin typeface="Times New Roman" panose="02020603050405020304" pitchFamily="18" charset="0"/>
                <a:cs typeface="Times New Roman" panose="02020603050405020304" pitchFamily="18" charset="0"/>
              </a:rPr>
              <a:t>DATA FLOW</a:t>
            </a:r>
            <a:endParaRPr lang="en-US" sz="1200" b="1" dirty="0">
              <a:latin typeface="Times New Roman" panose="02020603050405020304" pitchFamily="18" charset="0"/>
              <a:cs typeface="Times New Roman" panose="02020603050405020304" pitchFamily="18" charset="0"/>
            </a:endParaRPr>
          </a:p>
        </p:txBody>
      </p:sp>
      <p:sp>
        <p:nvSpPr>
          <p:cNvPr id="29" name="TextBox 1"/>
          <p:cNvSpPr txBox="1"/>
          <p:nvPr/>
        </p:nvSpPr>
        <p:spPr>
          <a:xfrm>
            <a:off x="7793990" y="2197100"/>
            <a:ext cx="1123315" cy="275590"/>
          </a:xfrm>
          <a:prstGeom prst="rect">
            <a:avLst/>
          </a:prstGeom>
          <a:noFill/>
        </p:spPr>
        <p:txBody>
          <a:bodyPr wrap="square" rtlCol="0">
            <a:spAutoFit/>
          </a:bodyPr>
          <a:p>
            <a:pPr algn="ctr"/>
            <a:r>
              <a:rPr lang="en-US" sz="1200" b="1" dirty="0">
                <a:latin typeface="Times New Roman" panose="02020603050405020304" pitchFamily="18" charset="0"/>
                <a:cs typeface="Times New Roman" panose="02020603050405020304" pitchFamily="18" charset="0"/>
              </a:rPr>
              <a:t>DATA FLOW</a:t>
            </a:r>
            <a:endParaRPr lang="en-US" sz="1200" b="1" dirty="0">
              <a:latin typeface="Times New Roman" panose="02020603050405020304" pitchFamily="18" charset="0"/>
              <a:cs typeface="Times New Roman" panose="02020603050405020304" pitchFamily="18" charset="0"/>
            </a:endParaRPr>
          </a:p>
        </p:txBody>
      </p:sp>
      <p:sp>
        <p:nvSpPr>
          <p:cNvPr id="30" name="TextBox 1"/>
          <p:cNvSpPr txBox="1"/>
          <p:nvPr/>
        </p:nvSpPr>
        <p:spPr>
          <a:xfrm>
            <a:off x="10073640" y="3751580"/>
            <a:ext cx="805815" cy="275590"/>
          </a:xfrm>
          <a:prstGeom prst="rect">
            <a:avLst/>
          </a:prstGeom>
          <a:noFill/>
        </p:spPr>
        <p:txBody>
          <a:bodyPr wrap="square" rtlCol="0">
            <a:spAutoFit/>
          </a:bodyPr>
          <a:p>
            <a:pPr algn="ctr"/>
            <a:r>
              <a:rPr lang="en-US" sz="1200" b="1" dirty="0">
                <a:latin typeface="Times New Roman" panose="02020603050405020304" pitchFamily="18" charset="0"/>
                <a:cs typeface="Times New Roman" panose="02020603050405020304" pitchFamily="18" charset="0"/>
              </a:rPr>
              <a:t>DATA</a:t>
            </a:r>
            <a:endParaRPr lang="en-US" sz="1200" b="1" dirty="0">
              <a:latin typeface="Times New Roman" panose="02020603050405020304" pitchFamily="18" charset="0"/>
              <a:cs typeface="Times New Roman" panose="02020603050405020304" pitchFamily="18" charset="0"/>
            </a:endParaRPr>
          </a:p>
        </p:txBody>
      </p:sp>
      <p:sp>
        <p:nvSpPr>
          <p:cNvPr id="31" name="TextBox 1"/>
          <p:cNvSpPr txBox="1"/>
          <p:nvPr/>
        </p:nvSpPr>
        <p:spPr>
          <a:xfrm>
            <a:off x="6917690" y="4599305"/>
            <a:ext cx="1123315" cy="275590"/>
          </a:xfrm>
          <a:prstGeom prst="rect">
            <a:avLst/>
          </a:prstGeom>
          <a:noFill/>
        </p:spPr>
        <p:txBody>
          <a:bodyPr wrap="square" rtlCol="0">
            <a:spAutoFit/>
          </a:bodyPr>
          <a:p>
            <a:pPr algn="ctr"/>
            <a:r>
              <a:rPr lang="en-US" sz="1200" b="1" dirty="0">
                <a:latin typeface="Times New Roman" panose="02020603050405020304" pitchFamily="18" charset="0"/>
                <a:cs typeface="Times New Roman" panose="02020603050405020304" pitchFamily="18" charset="0"/>
              </a:rPr>
              <a:t>MODEL</a:t>
            </a:r>
            <a:endParaRPr lang="en-US" sz="1200" b="1" dirty="0">
              <a:latin typeface="Times New Roman" panose="02020603050405020304" pitchFamily="18" charset="0"/>
              <a:cs typeface="Times New Roman" panose="02020603050405020304" pitchFamily="18" charset="0"/>
            </a:endParaRPr>
          </a:p>
        </p:txBody>
      </p:sp>
      <p:sp>
        <p:nvSpPr>
          <p:cNvPr id="33" name="TextBox 1"/>
          <p:cNvSpPr txBox="1"/>
          <p:nvPr/>
        </p:nvSpPr>
        <p:spPr>
          <a:xfrm>
            <a:off x="3870325" y="5918200"/>
            <a:ext cx="1704340" cy="275590"/>
          </a:xfrm>
          <a:prstGeom prst="rect">
            <a:avLst/>
          </a:prstGeom>
          <a:noFill/>
        </p:spPr>
        <p:txBody>
          <a:bodyPr wrap="square" rtlCol="0">
            <a:spAutoFit/>
          </a:bodyPr>
          <a:p>
            <a:pPr algn="ctr"/>
            <a:r>
              <a:rPr lang="en-US" sz="1200" b="1" dirty="0">
                <a:latin typeface="Times New Roman" panose="02020603050405020304" pitchFamily="18" charset="0"/>
                <a:cs typeface="Times New Roman" panose="02020603050405020304" pitchFamily="18" charset="0"/>
              </a:rPr>
              <a:t>TRUE DATA</a:t>
            </a:r>
            <a:endParaRPr lang="en-US" sz="1200" b="1" dirty="0">
              <a:latin typeface="Times New Roman" panose="02020603050405020304" pitchFamily="18" charset="0"/>
              <a:cs typeface="Times New Roman" panose="02020603050405020304" pitchFamily="18" charset="0"/>
            </a:endParaRPr>
          </a:p>
        </p:txBody>
      </p:sp>
      <p:sp>
        <p:nvSpPr>
          <p:cNvPr id="34" name="TextBox 1"/>
          <p:cNvSpPr txBox="1"/>
          <p:nvPr/>
        </p:nvSpPr>
        <p:spPr>
          <a:xfrm>
            <a:off x="3868420" y="3685540"/>
            <a:ext cx="1704340" cy="275590"/>
          </a:xfrm>
          <a:prstGeom prst="rect">
            <a:avLst/>
          </a:prstGeom>
          <a:noFill/>
        </p:spPr>
        <p:txBody>
          <a:bodyPr wrap="square" rtlCol="0">
            <a:spAutoFit/>
          </a:bodyPr>
          <a:p>
            <a:pPr algn="ctr"/>
            <a:r>
              <a:rPr lang="en-US" sz="1200" b="1" dirty="0">
                <a:latin typeface="Times New Roman" panose="02020603050405020304" pitchFamily="18" charset="0"/>
                <a:cs typeface="Times New Roman" panose="02020603050405020304" pitchFamily="18" charset="0"/>
              </a:rPr>
              <a:t>FALSE DATA</a:t>
            </a:r>
            <a:endParaRPr lang="en-US" sz="1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210" y="356235"/>
            <a:ext cx="3735705" cy="645160"/>
          </a:xfrm>
          <a:prstGeom prst="rect">
            <a:avLst/>
          </a:prstGeom>
          <a:noFill/>
        </p:spPr>
        <p:txBody>
          <a:bodyPr wrap="square" rtlCol="0">
            <a:spAutoFit/>
          </a:bodyPr>
          <a:lstStyle/>
          <a:p>
            <a:pPr algn="l"/>
            <a:r>
              <a:rPr lang="en-US" sz="3600" b="1" u="sng" dirty="0">
                <a:latin typeface="Times New Roman" panose="02020603050405020304" pitchFamily="18" charset="0"/>
                <a:cs typeface="Times New Roman" panose="02020603050405020304" pitchFamily="18" charset="0"/>
              </a:rPr>
              <a:t>TEST CASES</a:t>
            </a:r>
            <a:endParaRPr lang="en-US" sz="3600" b="1" u="sng"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6414A48-8ABF-424D-AFC6-22F3AFD37052}" type="datetime1">
              <a:rPr lang="en-US" smtClean="0"/>
            </a:fld>
            <a:endParaRPr lang="en-IN"/>
          </a:p>
        </p:txBody>
      </p:sp>
      <p:sp>
        <p:nvSpPr>
          <p:cNvPr id="4" name="Footer Placeholder 3"/>
          <p:cNvSpPr>
            <a:spLocks noGrp="1"/>
          </p:cNvSpPr>
          <p:nvPr>
            <p:ph type="ftr" sz="quarter" idx="11"/>
          </p:nvPr>
        </p:nvSpPr>
        <p:spPr/>
        <p:txBody>
          <a:bodyPr/>
          <a:lstStyle/>
          <a:p>
            <a:r>
              <a:rPr lang="en-IN"/>
              <a:t>PSCMRCET (KT)</a:t>
            </a:r>
            <a:endParaRPr lang="en-IN"/>
          </a:p>
        </p:txBody>
      </p:sp>
      <p:sp>
        <p:nvSpPr>
          <p:cNvPr id="5" name="Slide Number Placeholder 4"/>
          <p:cNvSpPr>
            <a:spLocks noGrp="1"/>
          </p:cNvSpPr>
          <p:nvPr>
            <p:ph type="sldNum" sz="quarter" idx="12"/>
          </p:nvPr>
        </p:nvSpPr>
        <p:spPr/>
        <p:txBody>
          <a:bodyPr/>
          <a:lstStyle/>
          <a:p>
            <a:fld id="{DA9867A9-6028-444B-83F0-9E7C66912B23}" type="slidenum">
              <a:rPr lang="en-IN" smtClean="0"/>
            </a:fld>
            <a:endParaRPr lang="en-IN"/>
          </a:p>
        </p:txBody>
      </p:sp>
      <p:graphicFrame>
        <p:nvGraphicFramePr>
          <p:cNvPr id="6" name="Table 5"/>
          <p:cNvGraphicFramePr/>
          <p:nvPr/>
        </p:nvGraphicFramePr>
        <p:xfrm>
          <a:off x="918210" y="1313688"/>
          <a:ext cx="10558780" cy="4823460"/>
        </p:xfrm>
        <a:graphic>
          <a:graphicData uri="http://schemas.openxmlformats.org/drawingml/2006/table">
            <a:tbl>
              <a:tblPr/>
              <a:tblGrid>
                <a:gridCol w="1716405"/>
                <a:gridCol w="2848610"/>
                <a:gridCol w="2260600"/>
                <a:gridCol w="2212975"/>
                <a:gridCol w="1520190"/>
              </a:tblGrid>
              <a:tr h="763905">
                <a:tc>
                  <a:txBody>
                    <a:bodyPr/>
                    <a:p>
                      <a:pPr indent="0" algn="ctr">
                        <a:buNone/>
                      </a:pPr>
                      <a:r>
                        <a:rPr lang="en-US" sz="2000" b="1">
                          <a:latin typeface="Times New Roman" panose="02020603050405020304" pitchFamily="18" charset="0"/>
                          <a:cs typeface="Times New Roman" panose="02020603050405020304" pitchFamily="18" charset="0"/>
                        </a:rPr>
                        <a:t>TestCase Id</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Test Case</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Expecting Behavior</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Actual Behavior</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Result</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59765">
                <a:tc>
                  <a:txBody>
                    <a:bodyPr/>
                    <a:p>
                      <a:pPr indent="0" algn="ctr">
                        <a:buNone/>
                      </a:pPr>
                      <a:r>
                        <a:rPr lang="en-US" sz="2000" b="0">
                          <a:latin typeface="Times New Roman" panose="02020603050405020304" pitchFamily="18" charset="0"/>
                          <a:cs typeface="Times New Roman" panose="02020603050405020304" pitchFamily="18" charset="0"/>
                        </a:rPr>
                        <a:t>1</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Data Collection</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Action Performed</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Action Performed</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Pass</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9915">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2</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Check for Null Values</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Action Performed</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Action Performed</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Pass</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7705">
                <a:tc>
                  <a:txBody>
                    <a:bodyPr/>
                    <a:p>
                      <a:pPr indent="0" algn="ctr">
                        <a:buNone/>
                      </a:pPr>
                      <a:r>
                        <a:rPr lang="en-US" sz="2000" b="0">
                          <a:latin typeface="Times New Roman" panose="02020603050405020304" pitchFamily="18" charset="0"/>
                          <a:cs typeface="Times New Roman" panose="02020603050405020304" pitchFamily="18" charset="0"/>
                        </a:rPr>
                        <a:t>3</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Outliers Detected</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Error</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Action Performed</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Fail</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47725">
                <a:tc>
                  <a:txBody>
                    <a:bodyPr/>
                    <a:p>
                      <a:pPr indent="0" algn="ctr">
                        <a:buNone/>
                      </a:pPr>
                      <a:r>
                        <a:rPr lang="en-US" sz="2000" b="0">
                          <a:latin typeface="Times New Roman" panose="02020603050405020304" pitchFamily="18" charset="0"/>
                          <a:cs typeface="Times New Roman" panose="02020603050405020304" pitchFamily="18" charset="0"/>
                        </a:rPr>
                        <a:t>4</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Checked for Missing Values after preprocessing</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Error</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Action Performed</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Fail</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9930">
                <a:tc>
                  <a:txBody>
                    <a:bodyPr/>
                    <a:p>
                      <a:pPr indent="0" algn="ctr">
                        <a:buNone/>
                      </a:pPr>
                      <a:r>
                        <a:rPr lang="en-US" sz="2000" b="0">
                          <a:latin typeface="Times New Roman" panose="02020603050405020304" pitchFamily="18" charset="0"/>
                          <a:cs typeface="Times New Roman" panose="02020603050405020304" pitchFamily="18" charset="0"/>
                        </a:rPr>
                        <a:t>5</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Get Results</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Action Performed</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Action Performed</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Pass</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4515">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6</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Predictions</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Action Performed</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Action Performed</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Pass</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56942" y="1402522"/>
            <a:ext cx="7278116" cy="84784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848" y="3222236"/>
            <a:ext cx="4077269" cy="261974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482" y="3222236"/>
            <a:ext cx="3829584" cy="2600688"/>
          </a:xfrm>
          <a:prstGeom prst="rect">
            <a:avLst/>
          </a:prstGeom>
        </p:spPr>
      </p:pic>
      <p:sp>
        <p:nvSpPr>
          <p:cNvPr id="13" name="TextBox 12"/>
          <p:cNvSpPr txBox="1"/>
          <p:nvPr/>
        </p:nvSpPr>
        <p:spPr>
          <a:xfrm>
            <a:off x="3121994" y="433966"/>
            <a:ext cx="6094428" cy="584775"/>
          </a:xfrm>
          <a:prstGeom prst="rect">
            <a:avLst/>
          </a:prstGeom>
          <a:noFill/>
        </p:spPr>
        <p:txBody>
          <a:bodyPr wrap="square">
            <a:spAutoFit/>
          </a:bodyPr>
          <a:lstStyle/>
          <a:p>
            <a:pPr algn="ctr"/>
            <a:r>
              <a:rPr lang="en-US" sz="3200" b="1" u="sng" dirty="0">
                <a:latin typeface="Times New Roman" panose="02020603050405020304" pitchFamily="18" charset="0"/>
                <a:cs typeface="Times New Roman" panose="02020603050405020304" pitchFamily="18" charset="0"/>
              </a:rPr>
              <a:t>OUTPUT SCREENS</a:t>
            </a:r>
            <a:endParaRPr lang="en-US" sz="3200" b="1" u="sng"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D59C006D-46EB-4C30-A37F-2F6F985D4EEF}" type="datetime1">
              <a:rPr lang="en-US" smtClean="0"/>
            </a:fld>
            <a:endParaRPr lang="en-IN"/>
          </a:p>
        </p:txBody>
      </p:sp>
      <p:sp>
        <p:nvSpPr>
          <p:cNvPr id="4" name="Footer Placeholder 3"/>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CB59DC1E-7EBB-453F-9E09-2127625D85DF}" type="datetime1">
              <a:rPr lang="en-US" smtClean="0"/>
            </a:fld>
            <a:endParaRPr lang="en-IN"/>
          </a:p>
        </p:txBody>
      </p:sp>
      <p:sp>
        <p:nvSpPr>
          <p:cNvPr id="5" name="Footer Placeholder 4"/>
          <p:cNvSpPr>
            <a:spLocks noGrp="1"/>
          </p:cNvSpPr>
          <p:nvPr>
            <p:ph type="ftr" sz="quarter" idx="11"/>
          </p:nvPr>
        </p:nvSpPr>
        <p:spPr/>
        <p:txBody>
          <a:bodyPr/>
          <a:p>
            <a:r>
              <a:rPr lang="en-IN"/>
              <a:t>PSCMRCET (KT)</a:t>
            </a:r>
            <a:endParaRPr lang="en-IN"/>
          </a:p>
        </p:txBody>
      </p:sp>
      <p:sp>
        <p:nvSpPr>
          <p:cNvPr id="6" name="Slide Number Placeholder 5"/>
          <p:cNvSpPr>
            <a:spLocks noGrp="1"/>
          </p:cNvSpPr>
          <p:nvPr>
            <p:ph type="sldNum" sz="quarter" idx="12"/>
          </p:nvPr>
        </p:nvSpPr>
        <p:spPr/>
        <p:txBody>
          <a:bodyPr/>
          <a:p>
            <a:fld id="{DA9867A9-6028-444B-83F0-9E7C66912B23}" type="slidenum">
              <a:rPr lang="en-IN" smtClean="0"/>
            </a:fld>
            <a:endParaRPr lang="en-IN"/>
          </a:p>
        </p:txBody>
      </p:sp>
      <p:pic>
        <p:nvPicPr>
          <p:cNvPr id="8" name="Picture 7" descr="Screenshot 2024-05-17 170232"/>
          <p:cNvPicPr>
            <a:picLocks noChangeAspect="1"/>
          </p:cNvPicPr>
          <p:nvPr/>
        </p:nvPicPr>
        <p:blipFill>
          <a:blip r:embed="rId1"/>
          <a:stretch>
            <a:fillRect/>
          </a:stretch>
        </p:blipFill>
        <p:spPr>
          <a:xfrm>
            <a:off x="1282065" y="373380"/>
            <a:ext cx="9628505" cy="5120005"/>
          </a:xfrm>
          <a:prstGeom prst="rect">
            <a:avLst/>
          </a:prstGeom>
        </p:spPr>
      </p:pic>
      <p:sp>
        <p:nvSpPr>
          <p:cNvPr id="2" name="Text Box 1"/>
          <p:cNvSpPr txBox="1"/>
          <p:nvPr/>
        </p:nvSpPr>
        <p:spPr>
          <a:xfrm>
            <a:off x="2720340" y="5663565"/>
            <a:ext cx="7262495" cy="521970"/>
          </a:xfrm>
          <a:prstGeom prst="rect">
            <a:avLst/>
          </a:prstGeom>
          <a:noFill/>
        </p:spPr>
        <p:txBody>
          <a:bodyPr wrap="square" rtlCol="0" anchor="t">
            <a:spAutoFit/>
          </a:bodyPr>
          <a:p>
            <a:pPr marL="146050" indent="0" algn="ctr">
              <a:buNone/>
            </a:pPr>
            <a:r>
              <a:rPr lang="en-US" altLang="en-IN" sz="2800" b="1" dirty="0">
                <a:latin typeface="Times New Roman" panose="02020603050405020304" pitchFamily="18" charset="0"/>
                <a:cs typeface="Times New Roman" panose="02020603050405020304" pitchFamily="18" charset="0"/>
                <a:sym typeface="+mn-ea"/>
              </a:rPr>
              <a:t>Fig: UI Design using Streamlit Framework</a:t>
            </a:r>
            <a:endParaRPr lang="en-US" altLang="en-IN" sz="2800" b="1"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CB59DC1E-7EBB-453F-9E09-2127625D85DF}" type="datetime1">
              <a:rPr lang="en-US" smtClean="0"/>
            </a:fld>
            <a:endParaRPr lang="en-IN"/>
          </a:p>
        </p:txBody>
      </p:sp>
      <p:sp>
        <p:nvSpPr>
          <p:cNvPr id="5" name="Footer Placeholder 4"/>
          <p:cNvSpPr>
            <a:spLocks noGrp="1"/>
          </p:cNvSpPr>
          <p:nvPr>
            <p:ph type="ftr" sz="quarter" idx="11"/>
          </p:nvPr>
        </p:nvSpPr>
        <p:spPr/>
        <p:txBody>
          <a:bodyPr/>
          <a:p>
            <a:r>
              <a:rPr lang="en-IN"/>
              <a:t>PSCMRCET (KT)</a:t>
            </a:r>
            <a:endParaRPr lang="en-IN"/>
          </a:p>
        </p:txBody>
      </p:sp>
      <p:sp>
        <p:nvSpPr>
          <p:cNvPr id="6" name="Slide Number Placeholder 5"/>
          <p:cNvSpPr>
            <a:spLocks noGrp="1"/>
          </p:cNvSpPr>
          <p:nvPr>
            <p:ph type="sldNum" sz="quarter" idx="12"/>
          </p:nvPr>
        </p:nvSpPr>
        <p:spPr/>
        <p:txBody>
          <a:bodyPr/>
          <a:p>
            <a:fld id="{DA9867A9-6028-444B-83F0-9E7C66912B23}" type="slidenum">
              <a:rPr lang="en-IN" smtClean="0"/>
            </a:fld>
            <a:endParaRPr lang="en-IN"/>
          </a:p>
        </p:txBody>
      </p:sp>
      <p:pic>
        <p:nvPicPr>
          <p:cNvPr id="8" name="Picture 7"/>
          <p:cNvPicPr>
            <a:picLocks noChangeAspect="1"/>
          </p:cNvPicPr>
          <p:nvPr/>
        </p:nvPicPr>
        <p:blipFill>
          <a:blip r:embed="rId1"/>
          <a:stretch>
            <a:fillRect/>
          </a:stretch>
        </p:blipFill>
        <p:spPr>
          <a:xfrm>
            <a:off x="1612900" y="1453515"/>
            <a:ext cx="3279775" cy="846455"/>
          </a:xfrm>
          <a:prstGeom prst="rect">
            <a:avLst/>
          </a:prstGeom>
        </p:spPr>
      </p:pic>
      <p:pic>
        <p:nvPicPr>
          <p:cNvPr id="9" name="Picture 8"/>
          <p:cNvPicPr>
            <a:picLocks noChangeAspect="1"/>
          </p:cNvPicPr>
          <p:nvPr/>
        </p:nvPicPr>
        <p:blipFill>
          <a:blip r:embed="rId2"/>
          <a:stretch>
            <a:fillRect/>
          </a:stretch>
        </p:blipFill>
        <p:spPr>
          <a:xfrm>
            <a:off x="1644650" y="3429000"/>
            <a:ext cx="3248025" cy="831215"/>
          </a:xfrm>
          <a:prstGeom prst="rect">
            <a:avLst/>
          </a:prstGeom>
        </p:spPr>
      </p:pic>
      <p:sp>
        <p:nvSpPr>
          <p:cNvPr id="10" name="Text Box 9"/>
          <p:cNvSpPr txBox="1"/>
          <p:nvPr/>
        </p:nvSpPr>
        <p:spPr>
          <a:xfrm>
            <a:off x="2143125" y="4440555"/>
            <a:ext cx="2305685" cy="368300"/>
          </a:xfrm>
          <a:prstGeom prst="rect">
            <a:avLst/>
          </a:prstGeom>
          <a:noFill/>
        </p:spPr>
        <p:txBody>
          <a:bodyPr wrap="square" rtlCol="0" anchor="t">
            <a:spAutoFit/>
          </a:bodyPr>
          <a:p>
            <a:r>
              <a:rPr lang="en-US"/>
              <a:t>0.9967914438502674</a:t>
            </a:r>
            <a:endParaRPr lang="en-US"/>
          </a:p>
        </p:txBody>
      </p:sp>
      <p:sp>
        <p:nvSpPr>
          <p:cNvPr id="11" name="Text Box 10"/>
          <p:cNvSpPr txBox="1"/>
          <p:nvPr/>
        </p:nvSpPr>
        <p:spPr>
          <a:xfrm>
            <a:off x="2143125" y="2299970"/>
            <a:ext cx="2218690" cy="368300"/>
          </a:xfrm>
          <a:prstGeom prst="rect">
            <a:avLst/>
          </a:prstGeom>
          <a:noFill/>
        </p:spPr>
        <p:txBody>
          <a:bodyPr wrap="square" rtlCol="0" anchor="t">
            <a:spAutoFit/>
          </a:bodyPr>
          <a:p>
            <a:r>
              <a:rPr lang="en-US"/>
              <a:t>0.9869875222816399</a:t>
            </a:r>
            <a:endParaRPr lang="en-US"/>
          </a:p>
        </p:txBody>
      </p:sp>
      <p:pic>
        <p:nvPicPr>
          <p:cNvPr id="12" name="Picture 11"/>
          <p:cNvPicPr>
            <a:picLocks noChangeAspect="1"/>
          </p:cNvPicPr>
          <p:nvPr/>
        </p:nvPicPr>
        <p:blipFill>
          <a:blip r:embed="rId3"/>
          <a:stretch>
            <a:fillRect/>
          </a:stretch>
        </p:blipFill>
        <p:spPr>
          <a:xfrm>
            <a:off x="6303645" y="1388745"/>
            <a:ext cx="4849495" cy="843915"/>
          </a:xfrm>
          <a:prstGeom prst="rect">
            <a:avLst/>
          </a:prstGeom>
        </p:spPr>
      </p:pic>
      <p:sp>
        <p:nvSpPr>
          <p:cNvPr id="14" name="Text Box 13"/>
          <p:cNvSpPr txBox="1"/>
          <p:nvPr/>
        </p:nvSpPr>
        <p:spPr>
          <a:xfrm>
            <a:off x="7623810" y="2235200"/>
            <a:ext cx="2209165" cy="368300"/>
          </a:xfrm>
          <a:prstGeom prst="rect">
            <a:avLst/>
          </a:prstGeom>
          <a:noFill/>
        </p:spPr>
        <p:txBody>
          <a:bodyPr wrap="square" rtlCol="0" anchor="t">
            <a:spAutoFit/>
          </a:bodyPr>
          <a:p>
            <a:r>
              <a:rPr lang="en-US"/>
              <a:t>0.9958110516934047</a:t>
            </a:r>
            <a:endParaRPr lang="en-US"/>
          </a:p>
        </p:txBody>
      </p:sp>
      <p:pic>
        <p:nvPicPr>
          <p:cNvPr id="15" name="Picture 14"/>
          <p:cNvPicPr>
            <a:picLocks noChangeAspect="1"/>
          </p:cNvPicPr>
          <p:nvPr/>
        </p:nvPicPr>
        <p:blipFill>
          <a:blip r:embed="rId4"/>
          <a:stretch>
            <a:fillRect/>
          </a:stretch>
        </p:blipFill>
        <p:spPr>
          <a:xfrm>
            <a:off x="6440170" y="3429000"/>
            <a:ext cx="4712970" cy="758190"/>
          </a:xfrm>
          <a:prstGeom prst="rect">
            <a:avLst/>
          </a:prstGeom>
        </p:spPr>
      </p:pic>
      <p:sp>
        <p:nvSpPr>
          <p:cNvPr id="16" name="Text Box 15"/>
          <p:cNvSpPr txBox="1"/>
          <p:nvPr/>
        </p:nvSpPr>
        <p:spPr>
          <a:xfrm>
            <a:off x="7783830" y="4440555"/>
            <a:ext cx="2247900" cy="368300"/>
          </a:xfrm>
          <a:prstGeom prst="rect">
            <a:avLst/>
          </a:prstGeom>
          <a:noFill/>
        </p:spPr>
        <p:txBody>
          <a:bodyPr wrap="square" rtlCol="0" anchor="t">
            <a:spAutoFit/>
          </a:bodyPr>
          <a:p>
            <a:r>
              <a:rPr lang="en-US"/>
              <a:t>0.9901069518716578</a:t>
            </a:r>
            <a:endParaRPr lang="en-US"/>
          </a:p>
        </p:txBody>
      </p:sp>
      <p:sp>
        <p:nvSpPr>
          <p:cNvPr id="17" name="TextBox 12"/>
          <p:cNvSpPr txBox="1"/>
          <p:nvPr/>
        </p:nvSpPr>
        <p:spPr>
          <a:xfrm>
            <a:off x="4038600" y="521335"/>
            <a:ext cx="3959860" cy="583565"/>
          </a:xfrm>
          <a:prstGeom prst="rect">
            <a:avLst/>
          </a:prstGeom>
          <a:noFill/>
        </p:spPr>
        <p:txBody>
          <a:bodyPr wrap="square">
            <a:spAutoFit/>
          </a:bodyPr>
          <a:p>
            <a:pPr algn="ctr"/>
            <a:r>
              <a:rPr lang="en-US" sz="3200" b="1" u="sng" dirty="0">
                <a:latin typeface="Times New Roman" panose="02020603050405020304" pitchFamily="18" charset="0"/>
                <a:cs typeface="Times New Roman" panose="02020603050405020304" pitchFamily="18" charset="0"/>
              </a:rPr>
              <a:t>ACCURACY</a:t>
            </a:r>
            <a:endParaRPr lang="en-US" sz="32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657" y="602853"/>
            <a:ext cx="3753913"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CONCLUSION</a:t>
            </a:r>
            <a:endParaRPr lang="en-US" sz="36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9657" y="1824025"/>
            <a:ext cx="9652957" cy="2862322"/>
          </a:xfrm>
          <a:prstGeom prst="rect">
            <a:avLst/>
          </a:prstGeom>
          <a:noFill/>
        </p:spPr>
        <p:txBody>
          <a:bodyPr wrap="square" rtlCol="0">
            <a:spAutoFit/>
          </a:bodyPr>
          <a:lstStyle/>
          <a:p>
            <a:pPr algn="just">
              <a:spcBef>
                <a:spcPts val="1800"/>
              </a:spcBef>
              <a:spcAft>
                <a:spcPts val="1800"/>
              </a:spcAft>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In conclusion, this project demonstrates the effectiveness of employing advanced machine learning techniques such </a:t>
            </a:r>
            <a:r>
              <a:rPr lang="en-US" sz="200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as Random Forest, </a:t>
            </a: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logistic regression, and the Passive Aggressive Classifier for the task of fake news detection. Through comprehensive experimentation and evaluation, we have shown that our proposed system achieves high accuracy and scalability in identifying fake news articles, thus contributing to the ongoing efforts to combat misinformation in digital media. Moving forward, continued research and development in this field are crucial to further improving the robustness and adaptability of fake news detection systems, ultimately safeguarding the integrity of information dissemination in the digital age.</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67A9067-20AC-43E8-8274-54FF272ED17C}"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pic>
        <p:nvPicPr>
          <p:cNvPr id="104" name="Picture 103"/>
          <p:cNvPicPr/>
          <p:nvPr/>
        </p:nvPicPr>
        <p:blipFill>
          <a:blip r:embed="rId1"/>
          <a:stretch>
            <a:fillRect/>
          </a:stretch>
        </p:blipFill>
        <p:spPr>
          <a:xfrm>
            <a:off x="7590790" y="4456430"/>
            <a:ext cx="3119755" cy="180721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657" y="601992"/>
            <a:ext cx="3659645"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REFERENCES</a:t>
            </a:r>
            <a:endParaRPr lang="en-US" sz="36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9657" y="1824025"/>
            <a:ext cx="9652957" cy="3785652"/>
          </a:xfrm>
          <a:prstGeom prst="rect">
            <a:avLst/>
          </a:prstGeom>
          <a:noFill/>
        </p:spPr>
        <p:txBody>
          <a:bodyPr wrap="square" rtlCol="0">
            <a:spAutoFit/>
          </a:bodyPr>
          <a:lstStyle/>
          <a:p>
            <a:pPr marL="342900" indent="-342900" algn="just">
              <a:spcBef>
                <a:spcPts val="1800"/>
              </a:spcBef>
              <a:spcAft>
                <a:spcPts val="1800"/>
              </a:spcAft>
              <a:buFont typeface="Arial" panose="020B0604020202020204" pitchFamily="34" charset="0"/>
              <a:buChar char="•"/>
            </a:pPr>
            <a:r>
              <a:rPr lang="en-US" sz="2000" dirty="0" err="1">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Baarir</a:t>
            </a: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Nihel</a:t>
            </a: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Fatima, and Abdelhamid </a:t>
            </a:r>
            <a:r>
              <a:rPr lang="en-US" sz="2000" dirty="0" err="1">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Djeffal</a:t>
            </a: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"Fake news detection using machine learning." 2020 2nd International workshop on human-centric smart environments for health and well-being (IHSH). IEEE, 2021.</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Bef>
                <a:spcPts val="1800"/>
              </a:spcBef>
              <a:spcAft>
                <a:spcPts val="1800"/>
              </a:spcAft>
              <a:buFont typeface="Arial" panose="020B0604020202020204" pitchFamily="34" charset="0"/>
              <a:buChar char="•"/>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Khanam, </a:t>
            </a:r>
            <a:r>
              <a:rPr lang="en-US" sz="2000" dirty="0" err="1">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Zeba</a:t>
            </a: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et al. "Fake news detection using machine learning approaches." IOP conference series: materials science and engineering. Vol. 1099. No. 1. IOP Publishing, 2021.</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Bef>
                <a:spcPts val="1800"/>
              </a:spcBef>
              <a:spcAft>
                <a:spcPts val="1800"/>
              </a:spcAft>
              <a:buFont typeface="Arial" panose="020B0604020202020204" pitchFamily="34" charset="0"/>
              <a:buChar char="•"/>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Shaikh, Jasmine, and Rupali Patil. "Fake news detection using machine learning." 2020 IEEE International symposium on sustainable energy, signal processing and cyber security (</a:t>
            </a:r>
            <a:r>
              <a:rPr lang="en-US" sz="2000" dirty="0" err="1">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iSSSC</a:t>
            </a: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IEEE, 2020.</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37728EF-95A7-455C-AB30-E0AAE8EAD062}"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ubtitle 7"/>
          <p:cNvSpPr>
            <a:spLocks noGrp="1"/>
          </p:cNvSpPr>
          <p:nvPr>
            <p:ph type="subTitle" idx="1"/>
          </p:nvPr>
        </p:nvSpPr>
        <p:spPr>
          <a:xfrm>
            <a:off x="1524000" y="1933575"/>
            <a:ext cx="9144000" cy="980440"/>
          </a:xfrm>
        </p:spPr>
        <p:txBody>
          <a:bodyPr/>
          <a:p>
            <a:r>
              <a:rPr lang="en-US">
                <a:solidFill>
                  <a:schemeClr val="accent1"/>
                </a:solidFill>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https://www.loom.com/share/81e17e6733934e5b8db7e08f96feb1e4?sid=a3477ab3-2be4-419c-ada5-ddec5549e8fc</a:t>
            </a:r>
            <a:r>
              <a:rPr lang="en-US">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 </a:t>
            </a:r>
            <a:endParaRPr lang="en-US"/>
          </a:p>
        </p:txBody>
      </p:sp>
      <p:sp>
        <p:nvSpPr>
          <p:cNvPr id="4" name="Date Placeholder 3"/>
          <p:cNvSpPr>
            <a:spLocks noGrp="1"/>
          </p:cNvSpPr>
          <p:nvPr>
            <p:ph type="dt" sz="half" idx="10"/>
          </p:nvPr>
        </p:nvSpPr>
        <p:spPr/>
        <p:txBody>
          <a:bodyPr/>
          <a:p>
            <a:fld id="{CB59DC1E-7EBB-453F-9E09-2127625D85DF}" type="datetime1">
              <a:rPr lang="en-US" smtClean="0"/>
            </a:fld>
            <a:endParaRPr lang="en-IN"/>
          </a:p>
        </p:txBody>
      </p:sp>
      <p:sp>
        <p:nvSpPr>
          <p:cNvPr id="5" name="Footer Placeholder 4"/>
          <p:cNvSpPr>
            <a:spLocks noGrp="1"/>
          </p:cNvSpPr>
          <p:nvPr>
            <p:ph type="ftr" sz="quarter" idx="11"/>
          </p:nvPr>
        </p:nvSpPr>
        <p:spPr/>
        <p:txBody>
          <a:bodyPr/>
          <a:p>
            <a:r>
              <a:rPr lang="en-IN"/>
              <a:t>PSCMRCET (KT)</a:t>
            </a:r>
            <a:endParaRPr lang="en-IN"/>
          </a:p>
        </p:txBody>
      </p:sp>
      <p:sp>
        <p:nvSpPr>
          <p:cNvPr id="6" name="Slide Number Placeholder 5"/>
          <p:cNvSpPr>
            <a:spLocks noGrp="1"/>
          </p:cNvSpPr>
          <p:nvPr>
            <p:ph type="sldNum" sz="quarter" idx="12"/>
          </p:nvPr>
        </p:nvSpPr>
        <p:spPr/>
        <p:txBody>
          <a:bodyPr/>
          <a:p>
            <a:fld id="{DA9867A9-6028-444B-83F0-9E7C66912B23}" type="slidenum">
              <a:rPr lang="en-IN" smtClean="0"/>
            </a:fld>
            <a:endParaRPr lang="en-IN"/>
          </a:p>
        </p:txBody>
      </p:sp>
      <p:sp>
        <p:nvSpPr>
          <p:cNvPr id="10" name="Text Box 9"/>
          <p:cNvSpPr txBox="1"/>
          <p:nvPr/>
        </p:nvSpPr>
        <p:spPr>
          <a:xfrm>
            <a:off x="1524000" y="666115"/>
            <a:ext cx="3155950" cy="645160"/>
          </a:xfrm>
          <a:prstGeom prst="rect">
            <a:avLst/>
          </a:prstGeom>
          <a:noFill/>
        </p:spPr>
        <p:txBody>
          <a:bodyPr wrap="square" rtlCol="0" anchor="t">
            <a:spAutoFit/>
          </a:bodyPr>
          <a:p>
            <a:pPr algn="l"/>
            <a:r>
              <a:rPr lang="en-US" sz="3600" b="1" u="sng" dirty="0">
                <a:latin typeface="Times New Roman" panose="02020603050405020304" pitchFamily="18" charset="0"/>
                <a:cs typeface="Times New Roman" panose="02020603050405020304" pitchFamily="18" charset="0"/>
                <a:sym typeface="+mn-ea"/>
              </a:rPr>
              <a:t>VIDEO LINK</a:t>
            </a:r>
            <a:endParaRPr lang="en-US" sz="3600" b="1" u="sng"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7AB61-3C3E-47B5-BEFE-AFB4EAD33551}" type="datetime1">
              <a:rPr lang="en-US" smtClean="0"/>
            </a:fld>
            <a:endParaRPr lang="en-US"/>
          </a:p>
        </p:txBody>
      </p:sp>
      <p:sp>
        <p:nvSpPr>
          <p:cNvPr id="3" name="Footer Placeholder 2"/>
          <p:cNvSpPr>
            <a:spLocks noGrp="1"/>
          </p:cNvSpPr>
          <p:nvPr>
            <p:ph type="ftr" sz="quarter" idx="11"/>
          </p:nvPr>
        </p:nvSpPr>
        <p:spPr/>
        <p:txBody>
          <a:bodyPr/>
          <a:lstStyle/>
          <a:p>
            <a:r>
              <a:rPr lang="en-US"/>
              <a:t>PSCMRCET (KT)</a:t>
            </a:r>
            <a:endParaRPr lang="en-US"/>
          </a:p>
        </p:txBody>
      </p:sp>
      <p:sp>
        <p:nvSpPr>
          <p:cNvPr id="4" name="Slide Number Placeholder 3"/>
          <p:cNvSpPr>
            <a:spLocks noGrp="1"/>
          </p:cNvSpPr>
          <p:nvPr>
            <p:ph type="sldNum" sz="quarter" idx="12"/>
          </p:nvPr>
        </p:nvSpPr>
        <p:spPr/>
        <p:txBody>
          <a:bodyPr/>
          <a:lstStyle/>
          <a:p>
            <a:fld id="{6D4D9E49-4474-44D6-8169-D6A0D9C963A1}" type="slidenum">
              <a:rPr lang="en-US" smtClean="0"/>
            </a:fld>
            <a:endParaRPr lang="en-US"/>
          </a:p>
        </p:txBody>
      </p:sp>
      <p:pic>
        <p:nvPicPr>
          <p:cNvPr id="100" name="Picture 99"/>
          <p:cNvPicPr/>
          <p:nvPr/>
        </p:nvPicPr>
        <p:blipFill>
          <a:blip r:embed="rId1"/>
          <a:srcRect r="3351" b="18418"/>
          <a:stretch>
            <a:fillRect/>
          </a:stretch>
        </p:blipFill>
        <p:spPr>
          <a:xfrm>
            <a:off x="2560955" y="1453515"/>
            <a:ext cx="7527925" cy="366776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half" idx="2"/>
          </p:nvPr>
        </p:nvSpPr>
        <p:spPr>
          <a:xfrm>
            <a:off x="1236980" y="762000"/>
            <a:ext cx="9959975" cy="5422265"/>
          </a:xfrm>
        </p:spPr>
        <p:txBody>
          <a:bodyPr>
            <a:noAutofit/>
          </a:bodyPr>
          <a:lstStyle/>
          <a:p>
            <a:r>
              <a:rPr lang="en-US" sz="3200" b="1" u="sng" dirty="0">
                <a:latin typeface="Times New Roman" panose="02020603050405020304" pitchFamily="18" charset="0"/>
                <a:cs typeface="Times New Roman" panose="02020603050405020304" pitchFamily="18" charset="0"/>
              </a:rPr>
              <a:t>CONTENTS:</a:t>
            </a:r>
            <a:endParaRPr lang="en-US" sz="2000" b="1" u="sng" dirty="0">
              <a:latin typeface="Times New Roman" panose="02020603050405020304" pitchFamily="18" charset="0"/>
              <a:cs typeface="Times New Roman" panose="02020603050405020304" pitchFamily="18" charset="0"/>
            </a:endParaRPr>
          </a:p>
          <a:p>
            <a:endParaRPr lang="en-US" sz="2000" u="sng"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Literature Review</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 with Drawbacks</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System with Advantages</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Requirements</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Algorithms / Methods</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System Design and DFD diagrams</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Cases</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Output Screens and Accuracy</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88ABBEA-FA7E-4418-9E75-3B488C1AEED6}" type="datetime1">
              <a:rPr lang="en-US" smtClean="0"/>
            </a:fld>
            <a:endParaRPr lang="en-US"/>
          </a:p>
        </p:txBody>
      </p:sp>
      <p:sp>
        <p:nvSpPr>
          <p:cNvPr id="3" name="Footer Placeholder 2"/>
          <p:cNvSpPr>
            <a:spLocks noGrp="1"/>
          </p:cNvSpPr>
          <p:nvPr>
            <p:ph type="ftr" sz="quarter" idx="11"/>
          </p:nvPr>
        </p:nvSpPr>
        <p:spPr/>
        <p:txBody>
          <a:bodyPr/>
          <a:lstStyle/>
          <a:p>
            <a:r>
              <a:rPr lang="en-US"/>
              <a:t>PSCMRCET (KT)</a:t>
            </a:r>
            <a:endParaRPr lang="en-US"/>
          </a:p>
        </p:txBody>
      </p:sp>
      <p:sp>
        <p:nvSpPr>
          <p:cNvPr id="4" name="Slide Number Placeholder 3"/>
          <p:cNvSpPr>
            <a:spLocks noGrp="1"/>
          </p:cNvSpPr>
          <p:nvPr>
            <p:ph type="sldNum" sz="quarter" idx="12"/>
          </p:nvPr>
        </p:nvSpPr>
        <p:spPr/>
        <p:txBody>
          <a:bodyPr/>
          <a:lstStyle/>
          <a:p>
            <a:fld id="{6D4D9E49-4474-44D6-8169-D6A0D9C963A1}" type="slidenum">
              <a:rPr lang="en-US" smtClean="0"/>
            </a:fld>
            <a:endParaRPr lang="en-US"/>
          </a:p>
        </p:txBody>
      </p:sp>
      <p:pic>
        <p:nvPicPr>
          <p:cNvPr id="103" name="Picture 102"/>
          <p:cNvPicPr/>
          <p:nvPr/>
        </p:nvPicPr>
        <p:blipFill>
          <a:blip r:embed="rId1"/>
          <a:stretch>
            <a:fillRect/>
          </a:stretch>
        </p:blipFill>
        <p:spPr>
          <a:xfrm>
            <a:off x="7011670" y="2156460"/>
            <a:ext cx="4639945" cy="255397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7784" y="627260"/>
            <a:ext cx="2750816"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ABSTRACT</a:t>
            </a:r>
            <a:endParaRPr lang="en-US" sz="36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68083" y="1651497"/>
            <a:ext cx="9858204" cy="4093428"/>
          </a:xfrm>
          <a:prstGeom prst="rect">
            <a:avLst/>
          </a:prstGeom>
          <a:noFill/>
        </p:spPr>
        <p:txBody>
          <a:bodyPr wrap="square" rtlCol="0">
            <a:spAutoFit/>
          </a:bodyPr>
          <a:lstStyle/>
          <a:p>
            <a:pPr algn="just">
              <a:spcBef>
                <a:spcPts val="1800"/>
              </a:spcBef>
              <a:spcAft>
                <a:spcPts val="1800"/>
              </a:spcAft>
            </a:pPr>
            <a:r>
              <a:rPr lang="en-US"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proliferation of fake news poses a significant threat to the integrity of information dissemination, public discourse, and democratic processes. Addressing this challenge necessitates the development of effective automated systems for fake news detection. This project proposes a machine learning-based approach to detect fake news articles. Leveraging a diverse set of textual features including lexical, syntactic, and semantic cues, along with metadata and user engagement signals, our system employs state-of-the-art machine learning algorithms to classify news articles as either authentic or fake. Through comprehensive experimentation and evaluation on benchmark datasets, we demonstrate the effectiveness of our approach in accurately identifying fake news with high precision and recall. Moreover, our system is designed to be adaptable and scalable, capable of integrating with existing news platforms and social media networks to provide real-time detection and mitigation of fake news dissemination. Overall, this project contributes to the ongoing efforts in combating the spread of misinformation and safeguarding the reliability of online information sources.</a:t>
            </a:r>
            <a:endParaRPr lang="en-US" sz="24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749651-86CB-451A-BCF7-6A0BD521F3A9}" type="datetime1">
              <a:rPr lang="en-US" smtClean="0"/>
            </a:fld>
            <a:endParaRPr lang="en-US"/>
          </a:p>
        </p:txBody>
      </p:sp>
      <p:sp>
        <p:nvSpPr>
          <p:cNvPr id="5" name="Footer Placeholder 4"/>
          <p:cNvSpPr>
            <a:spLocks noGrp="1"/>
          </p:cNvSpPr>
          <p:nvPr>
            <p:ph type="ftr" sz="quarter" idx="11"/>
          </p:nvPr>
        </p:nvSpPr>
        <p:spPr/>
        <p:txBody>
          <a:bodyPr/>
          <a:lstStyle/>
          <a:p>
            <a:r>
              <a:rPr lang="en-US"/>
              <a:t>PSCMRCET (KT)</a:t>
            </a:r>
            <a:endParaRPr lang="en-US"/>
          </a:p>
        </p:txBody>
      </p:sp>
      <p:sp>
        <p:nvSpPr>
          <p:cNvPr id="6" name="Slide Number Placeholder 5"/>
          <p:cNvSpPr>
            <a:spLocks noGrp="1"/>
          </p:cNvSpPr>
          <p:nvPr>
            <p:ph type="sldNum" sz="quarter" idx="12"/>
          </p:nvPr>
        </p:nvSpPr>
        <p:spPr/>
        <p:txBody>
          <a:bodyPr/>
          <a:lstStyle/>
          <a:p>
            <a:fld id="{6D4D9E49-4474-44D6-8169-D6A0D9C963A1}"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91465"/>
            <a:ext cx="5417185" cy="645160"/>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LITERATURE REVIEW</a:t>
            </a:r>
            <a:endParaRPr lang="en-US" sz="3600" b="1"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749651-86CB-451A-BCF7-6A0BD521F3A9}" type="datetime1">
              <a:rPr lang="en-US" smtClean="0"/>
            </a:fld>
            <a:endParaRPr lang="en-US"/>
          </a:p>
        </p:txBody>
      </p:sp>
      <p:sp>
        <p:nvSpPr>
          <p:cNvPr id="5" name="Footer Placeholder 4"/>
          <p:cNvSpPr>
            <a:spLocks noGrp="1"/>
          </p:cNvSpPr>
          <p:nvPr>
            <p:ph type="ftr" sz="quarter" idx="11"/>
          </p:nvPr>
        </p:nvSpPr>
        <p:spPr/>
        <p:txBody>
          <a:bodyPr/>
          <a:lstStyle/>
          <a:p>
            <a:r>
              <a:rPr lang="en-US"/>
              <a:t>PSCMRCET (KT)</a:t>
            </a:r>
            <a:endParaRPr lang="en-US"/>
          </a:p>
        </p:txBody>
      </p:sp>
      <p:sp>
        <p:nvSpPr>
          <p:cNvPr id="6" name="Slide Number Placeholder 5"/>
          <p:cNvSpPr>
            <a:spLocks noGrp="1"/>
          </p:cNvSpPr>
          <p:nvPr>
            <p:ph type="sldNum" sz="quarter" idx="12"/>
          </p:nvPr>
        </p:nvSpPr>
        <p:spPr/>
        <p:txBody>
          <a:bodyPr/>
          <a:lstStyle/>
          <a:p>
            <a:fld id="{6D4D9E49-4474-44D6-8169-D6A0D9C963A1}" type="slidenum">
              <a:rPr lang="en-US" smtClean="0"/>
            </a:fld>
            <a:endParaRPr lang="en-US"/>
          </a:p>
        </p:txBody>
      </p:sp>
      <p:graphicFrame>
        <p:nvGraphicFramePr>
          <p:cNvPr id="7" name="Table 6"/>
          <p:cNvGraphicFramePr>
            <a:graphicFrameLocks noGrp="1"/>
          </p:cNvGraphicFramePr>
          <p:nvPr/>
        </p:nvGraphicFramePr>
        <p:xfrm>
          <a:off x="838200" y="1078865"/>
          <a:ext cx="10857865" cy="5303520"/>
        </p:xfrm>
        <a:graphic>
          <a:graphicData uri="http://schemas.openxmlformats.org/drawingml/2006/table">
            <a:tbl>
              <a:tblPr firstRow="1" bandRow="1">
                <a:tableStyleId>{5C22544A-7EE6-4342-B048-85BDC9FD1C3A}</a:tableStyleId>
              </a:tblPr>
              <a:tblGrid>
                <a:gridCol w="2157730"/>
                <a:gridCol w="2379980"/>
                <a:gridCol w="6320155"/>
              </a:tblGrid>
              <a:tr h="365760">
                <a:tc>
                  <a:txBody>
                    <a:bodyPr/>
                    <a:p>
                      <a:r>
                        <a:rPr lang="en-US" dirty="0">
                          <a:solidFill>
                            <a:schemeClr val="tx1"/>
                          </a:solidFill>
                        </a:rPr>
                        <a:t>Paper Title</a:t>
                      </a:r>
                      <a:endParaRPr lang="en-US" dirty="0">
                        <a:solidFill>
                          <a:schemeClr val="tx1"/>
                        </a:solidFill>
                      </a:endParaRPr>
                    </a:p>
                  </a:txBody>
                  <a:tcPr>
                    <a:solidFill>
                      <a:schemeClr val="accent2">
                        <a:lumMod val="40000"/>
                        <a:lumOff val="60000"/>
                      </a:schemeClr>
                    </a:solidFill>
                  </a:tcPr>
                </a:tc>
                <a:tc>
                  <a:txBody>
                    <a:bodyPr/>
                    <a:p>
                      <a:r>
                        <a:rPr lang="en-US" dirty="0">
                          <a:solidFill>
                            <a:schemeClr val="tx1"/>
                          </a:solidFill>
                        </a:rPr>
                        <a:t>Authors</a:t>
                      </a:r>
                      <a:endParaRPr lang="en-US" dirty="0">
                        <a:solidFill>
                          <a:schemeClr val="tx1"/>
                        </a:solidFill>
                      </a:endParaRPr>
                    </a:p>
                  </a:txBody>
                  <a:tcPr>
                    <a:solidFill>
                      <a:schemeClr val="accent2">
                        <a:lumMod val="40000"/>
                        <a:lumOff val="60000"/>
                      </a:schemeClr>
                    </a:solidFill>
                  </a:tcPr>
                </a:tc>
                <a:tc>
                  <a:txBody>
                    <a:bodyPr/>
                    <a:p>
                      <a:r>
                        <a:rPr lang="en-US" dirty="0">
                          <a:solidFill>
                            <a:schemeClr val="tx1"/>
                          </a:solidFill>
                        </a:rPr>
                        <a:t>Methodology</a:t>
                      </a:r>
                      <a:endParaRPr lang="en-US" dirty="0">
                        <a:solidFill>
                          <a:schemeClr val="tx1"/>
                        </a:solidFill>
                      </a:endParaRPr>
                    </a:p>
                  </a:txBody>
                  <a:tcPr>
                    <a:solidFill>
                      <a:schemeClr val="accent2">
                        <a:lumMod val="40000"/>
                        <a:lumOff val="60000"/>
                      </a:schemeClr>
                    </a:solidFill>
                  </a:tcPr>
                </a:tc>
              </a:tr>
              <a:tr h="1188720">
                <a:tc>
                  <a:txBody>
                    <a:bodyPr/>
                    <a:p>
                      <a:r>
                        <a:rPr lang="en-US" dirty="0"/>
                        <a:t>Fake News detection Using Machine Learning</a:t>
                      </a:r>
                      <a:endParaRPr lang="en-US" dirty="0"/>
                    </a:p>
                  </a:txBody>
                  <a:tcPr>
                    <a:solidFill>
                      <a:schemeClr val="bg1"/>
                    </a:solidFill>
                  </a:tcPr>
                </a:tc>
                <a:tc>
                  <a:txBody>
                    <a:bodyPr/>
                    <a:p>
                      <a:r>
                        <a:rPr lang="en-US" dirty="0" err="1"/>
                        <a:t>Nihel</a:t>
                      </a:r>
                      <a:r>
                        <a:rPr lang="en-US" dirty="0"/>
                        <a:t> Fatima </a:t>
                      </a:r>
                      <a:r>
                        <a:rPr lang="en-US" dirty="0" err="1"/>
                        <a:t>Baarir</a:t>
                      </a:r>
                      <a:r>
                        <a:rPr lang="en-US" dirty="0"/>
                        <a:t>; Abdelhamid </a:t>
                      </a:r>
                      <a:r>
                        <a:rPr lang="en-US" dirty="0" err="1"/>
                        <a:t>Djeffal</a:t>
                      </a:r>
                      <a:r>
                        <a:rPr lang="en-US" dirty="0"/>
                        <a:t> et al. </a:t>
                      </a:r>
                      <a:endParaRPr lang="en-US" dirty="0"/>
                    </a:p>
                  </a:txBody>
                  <a:tcPr>
                    <a:solidFill>
                      <a:schemeClr val="bg1"/>
                    </a:solidFill>
                  </a:tcPr>
                </a:tc>
                <a:tc>
                  <a:txBody>
                    <a:bodyPr/>
                    <a:p>
                      <a:pPr algn="just"/>
                      <a:r>
                        <a:rPr lang="en-US" dirty="0"/>
                        <a:t>Leveraging techniques like term frequency-inverse document frequency (TF-IDF) and n-grams for feature extraction, alongside Support Vector Machine (SVM) as a classifier, we propose a methodology to identify fake news from genuine sources</a:t>
                      </a:r>
                      <a:endParaRPr lang="en-US" dirty="0"/>
                    </a:p>
                  </a:txBody>
                  <a:tcPr>
                    <a:solidFill>
                      <a:schemeClr val="bg1"/>
                    </a:solidFill>
                  </a:tcPr>
                </a:tc>
              </a:tr>
              <a:tr h="1188720">
                <a:tc>
                  <a:txBody>
                    <a:bodyPr/>
                    <a:p>
                      <a:r>
                        <a:rPr lang="en-US" dirty="0"/>
                        <a:t>Fake News Detection Using Machine Learning Approaches</a:t>
                      </a:r>
                      <a:endParaRPr lang="en-US" dirty="0"/>
                    </a:p>
                  </a:txBody>
                  <a:tcPr>
                    <a:solidFill>
                      <a:schemeClr val="accent4">
                        <a:lumMod val="20000"/>
                        <a:lumOff val="80000"/>
                      </a:schemeClr>
                    </a:solidFill>
                  </a:tcPr>
                </a:tc>
                <a:tc>
                  <a:txBody>
                    <a:bodyPr/>
                    <a:p>
                      <a:r>
                        <a:rPr lang="en-US" dirty="0"/>
                        <a:t>Z Khanam, B N </a:t>
                      </a:r>
                      <a:r>
                        <a:rPr lang="en-US" dirty="0" err="1"/>
                        <a:t>Alwasel</a:t>
                      </a:r>
                      <a:r>
                        <a:rPr lang="en-US" dirty="0"/>
                        <a:t>, H </a:t>
                      </a:r>
                      <a:r>
                        <a:rPr lang="en-US" dirty="0" err="1"/>
                        <a:t>Sirafi</a:t>
                      </a:r>
                      <a:r>
                        <a:rPr lang="en-US" dirty="0"/>
                        <a:t> and M Rashid</a:t>
                      </a:r>
                      <a:endParaRPr lang="en-US" dirty="0"/>
                    </a:p>
                  </a:txBody>
                  <a:tcPr>
                    <a:solidFill>
                      <a:schemeClr val="accent4">
                        <a:lumMod val="20000"/>
                        <a:lumOff val="80000"/>
                      </a:schemeClr>
                    </a:solidFill>
                  </a:tcPr>
                </a:tc>
                <a:tc>
                  <a:txBody>
                    <a:bodyPr/>
                    <a:p>
                      <a:r>
                        <a:rPr lang="en-US" dirty="0"/>
                        <a:t>Leveraging supervised machine learning algorithms and tools such as Python's scikit-learn and NLP for textual analysis, they aim to develop a robust model capable of distinguishing between true and false news articles.</a:t>
                      </a:r>
                      <a:endParaRPr lang="en-US" dirty="0"/>
                    </a:p>
                  </a:txBody>
                  <a:tcPr>
                    <a:solidFill>
                      <a:schemeClr val="accent4">
                        <a:lumMod val="20000"/>
                        <a:lumOff val="80000"/>
                      </a:schemeClr>
                    </a:solidFill>
                  </a:tcPr>
                </a:tc>
              </a:tr>
              <a:tr h="2560320">
                <a:tc>
                  <a:txBody>
                    <a:bodyPr/>
                    <a:p>
                      <a:r>
                        <a:rPr lang="en-US" dirty="0"/>
                        <a:t>Fake News Detection using Machine Learning</a:t>
                      </a:r>
                      <a:endParaRPr lang="en-US" dirty="0"/>
                    </a:p>
                  </a:txBody>
                  <a:tcPr>
                    <a:solidFill>
                      <a:schemeClr val="bg1"/>
                    </a:solidFill>
                  </a:tcPr>
                </a:tc>
                <a:tc>
                  <a:txBody>
                    <a:bodyPr/>
                    <a:p>
                      <a:r>
                        <a:rPr lang="en-US" dirty="0"/>
                        <a:t>Jasmine Shaikh; Rupali Patil et al. </a:t>
                      </a:r>
                      <a:endParaRPr lang="en-US" dirty="0"/>
                    </a:p>
                  </a:txBody>
                  <a:tcPr>
                    <a:solidFill>
                      <a:schemeClr val="bg1"/>
                    </a:solidFill>
                  </a:tcPr>
                </a:tc>
                <a:tc>
                  <a:txBody>
                    <a:bodyPr/>
                    <a:p>
                      <a:r>
                        <a:rPr lang="en-US" dirty="0"/>
                        <a:t>Recognizing the significance of this issue, their research focuses on developing a solution for fake news detection through the implementation of different classification techniques. Given the inherent challenge of limited resources, particularly datasets, our model employs classification algorithms such as Support Vector Machine (SVM), Naïve Bayes, and Passive Aggressive Classifier. Leveraging feature extraction techniques such as Term Frequency-Inverted Document Frequency (TF-IDF) alongside SVM as a classifier, our model achieves an impressive accuracy of 95.05%.</a:t>
                      </a:r>
                      <a:endParaRPr lang="en-US" dirty="0"/>
                    </a:p>
                  </a:txBody>
                  <a:tcPr>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1487" y="612279"/>
            <a:ext cx="4579825"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EXISTING SYSTEM</a:t>
            </a:r>
            <a:endParaRPr lang="en-US" sz="36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7148" y="1694629"/>
            <a:ext cx="10023894" cy="4339650"/>
          </a:xfrm>
          <a:prstGeom prst="rect">
            <a:avLst/>
          </a:prstGeom>
          <a:noFill/>
        </p:spPr>
        <p:txBody>
          <a:bodyPr wrap="square" rtlCol="0">
            <a:spAutoFit/>
          </a:bodyPr>
          <a:lstStyle/>
          <a:p>
            <a:pPr marL="457200" indent="-457200" algn="just">
              <a:spcBef>
                <a:spcPts val="1800"/>
              </a:spcBef>
              <a:spcAft>
                <a:spcPts val="1800"/>
              </a:spcAft>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Existing systems heavily rely on human fact-checkers whose judgments can be subjective and influenced by personal biases. This subjectivity can lead to inconsistent evaluations and unreliable determinations of fake news, undermining the credibility of the detection process.</a:t>
            </a:r>
            <a:endParaRPr lang="en-US"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1800"/>
              </a:spcBef>
              <a:spcAft>
                <a:spcPts val="1800"/>
              </a:spcAft>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Manual fact-checking processes are inherently time-consuming and labor-intensive, making them impractical for handling the large volumes of news content generated daily on digital platforms. As a result, existing systems often struggle to keep up with the rapid dissemination of fake news, leading to delayed or ineffective responses to emerging misinformation.</a:t>
            </a:r>
            <a:endParaRPr lang="en-US"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1800"/>
              </a:spcBef>
              <a:spcAft>
                <a:spcPts val="1800"/>
              </a:spcAft>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Rule-based algorithms used in some existing systems rely on predefined heuristics and patterns to identify fake news, making them susceptible to evasion tactics employed by purveyors of misinformation. These algorithms may fail to detect new forms of fake news that deviate from established patterns, highlighting the need for more adaptive and robust detection methods powered by advanced machine learning techniques.</a:t>
            </a:r>
            <a:endParaRPr lang="en-US"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0839E-7B0E-4809-86AA-306DCE6F6D68}"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pic>
        <p:nvPicPr>
          <p:cNvPr id="100" name="Picture 99"/>
          <p:cNvPicPr/>
          <p:nvPr/>
        </p:nvPicPr>
        <p:blipFill>
          <a:blip r:embed="rId1"/>
          <a:srcRect l="8458" t="8626" r="7062" b="14035"/>
          <a:stretch>
            <a:fillRect/>
          </a:stretch>
        </p:blipFill>
        <p:spPr>
          <a:xfrm>
            <a:off x="9326880" y="250190"/>
            <a:ext cx="2152015" cy="136969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3764" y="621705"/>
            <a:ext cx="4666269"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PROPOSED SYSTEM</a:t>
            </a:r>
            <a:endParaRPr lang="en-US" sz="36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9657" y="1824025"/>
            <a:ext cx="9652957" cy="3631763"/>
          </a:xfrm>
          <a:prstGeom prst="rect">
            <a:avLst/>
          </a:prstGeom>
          <a:noFill/>
        </p:spPr>
        <p:txBody>
          <a:bodyPr wrap="square" rtlCol="0">
            <a:spAutoFit/>
          </a:bodyPr>
          <a:lstStyle/>
          <a:p>
            <a:pPr marL="457200" indent="-457200" algn="just">
              <a:spcBef>
                <a:spcPts val="1800"/>
              </a:spcBef>
              <a:spcAft>
                <a:spcPts val="1800"/>
              </a:spcAft>
              <a:buFont typeface="Wingdings" panose="05000000000000000000" pitchFamily="2" charset="2"/>
              <a:buChar char="Ø"/>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By leveraging advanced machine learning models, the proposed system can effectively capture intricate semantic and contextual features from news articles, leading to improved accuracy in identifying fake news. These models have the capability to learn complex patterns and nuances in language, enabling more precise discrimination between authentic and false information.</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1800"/>
              </a:spcBef>
              <a:spcAft>
                <a:spcPts val="1800"/>
              </a:spcAft>
              <a:buFont typeface="Wingdings" panose="05000000000000000000" pitchFamily="2" charset="2"/>
              <a:buChar char="Ø"/>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With its reliance on automated machine learning algorithms, the proposed system offers scalability and efficiency in fake news detection. Unlike manual fact-checking processes, which are labor-intensive and time-consuming, the automated nature of the proposed system enables it to analyze large volumes of news content in real-time, providing timely responses to mitigate the spread of fake news on digital platforms.</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9E5971D-1FA8-474A-864D-77119D3DF1AA}" type="datetime1">
              <a:rPr lang="en-US" smtClean="0"/>
            </a:fld>
            <a:endParaRPr lang="en-IN"/>
          </a:p>
        </p:txBody>
      </p:sp>
      <p:sp>
        <p:nvSpPr>
          <p:cNvPr id="5" name="Footer Placeholder 4"/>
          <p:cNvSpPr>
            <a:spLocks noGrp="1"/>
          </p:cNvSpPr>
          <p:nvPr>
            <p:ph type="ftr" sz="quarter" idx="11"/>
          </p:nvPr>
        </p:nvSpPr>
        <p:spPr/>
        <p:txBody>
          <a:bodyPr/>
          <a:lstStyle/>
          <a:p>
            <a:r>
              <a:rPr lang="en-IN"/>
              <a:t>PSCMRCET (KT)</a:t>
            </a:r>
            <a:endParaRPr lang="en-IN"/>
          </a:p>
        </p:txBody>
      </p:sp>
      <p:sp>
        <p:nvSpPr>
          <p:cNvPr id="6" name="Slide Number Placeholder 5"/>
          <p:cNvSpPr>
            <a:spLocks noGrp="1"/>
          </p:cNvSpPr>
          <p:nvPr>
            <p:ph type="sldNum" sz="quarter" idx="12"/>
          </p:nvPr>
        </p:nvSpPr>
        <p:spPr/>
        <p:txBody>
          <a:bodyPr/>
          <a:lstStyle/>
          <a:p>
            <a:fld id="{DA9867A9-6028-444B-83F0-9E7C66912B23}" type="slidenum">
              <a:rPr lang="en-IN" smtClean="0"/>
            </a:fld>
            <a:endParaRPr lang="en-IN"/>
          </a:p>
        </p:txBody>
      </p:sp>
      <p:pic>
        <p:nvPicPr>
          <p:cNvPr id="1026" name="Picture 2" descr="Fake News Images - Free Download on Freepi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47785" y="153035"/>
            <a:ext cx="2494280" cy="1661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64310"/>
            <a:ext cx="5795682"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SOFTWARE REQUIREMENTS</a:t>
            </a:r>
            <a:endParaRPr lang="en-US" sz="2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33577" y="1340946"/>
            <a:ext cx="9539027" cy="960328"/>
          </a:xfrm>
          <a:prstGeom prst="rect">
            <a:avLst/>
          </a:prstGeom>
          <a:noFill/>
        </p:spPr>
        <p:txBody>
          <a:bodyPr wrap="square" rtlCol="0">
            <a:spAutoFit/>
          </a:bodyPr>
          <a:lstStyle/>
          <a:p>
            <a:pPr algn="just">
              <a:lnSpc>
                <a:spcPct val="150000"/>
              </a:lnSpc>
              <a:buClrTx/>
            </a:pPr>
            <a:r>
              <a:rPr lang="en-US" sz="2000" dirty="0">
                <a:latin typeface="Times New Roman" panose="02020603050405020304" pitchFamily="18" charset="0"/>
                <a:cs typeface="Times New Roman" panose="02020603050405020304" pitchFamily="18" charset="0"/>
              </a:rPr>
              <a:t>Operating System    :   Windows 11</a:t>
            </a:r>
            <a:endParaRPr lang="en-US" sz="2000" dirty="0">
              <a:latin typeface="Times New Roman" panose="02020603050405020304" pitchFamily="18" charset="0"/>
              <a:cs typeface="Times New Roman" panose="02020603050405020304" pitchFamily="18" charset="0"/>
            </a:endParaRPr>
          </a:p>
          <a:p>
            <a:pPr algn="just">
              <a:lnSpc>
                <a:spcPct val="150000"/>
              </a:lnSpc>
              <a:buClrTx/>
            </a:pPr>
            <a:r>
              <a:rPr lang="en-US" sz="2000" dirty="0">
                <a:latin typeface="Times New Roman" panose="02020603050405020304" pitchFamily="18" charset="0"/>
                <a:cs typeface="Times New Roman" panose="02020603050405020304" pitchFamily="18" charset="0"/>
              </a:rPr>
              <a:t>Coding Language    :   Python</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33577" y="3892580"/>
            <a:ext cx="6094562" cy="1704569"/>
          </a:xfrm>
          <a:prstGeom prst="rect">
            <a:avLst/>
          </a:prstGeom>
          <a:noFill/>
        </p:spPr>
        <p:txBody>
          <a:bodyPr wrap="square">
            <a:spAutoFit/>
          </a:bodyPr>
          <a:lstStyle/>
          <a:p>
            <a:pPr marR="0" lvl="0" algn="just" fontAlgn="base">
              <a:lnSpc>
                <a:spcPct val="150000"/>
              </a:lnSpc>
              <a:spcBef>
                <a:spcPts val="0"/>
              </a:spcBef>
              <a:spcAft>
                <a:spcPts val="0"/>
              </a:spcAft>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(min 8GB)</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fontAlgn="base">
              <a:lnSpc>
                <a:spcPct val="150000"/>
              </a:lnSpc>
              <a:spcBef>
                <a:spcPts val="0"/>
              </a:spcBef>
              <a:spcAft>
                <a:spcPts val="0"/>
              </a:spcAft>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Devices </a:t>
            </a:r>
            <a:r>
              <a:rPr lang="en-IN" dirty="0">
                <a:latin typeface="Times New Roman" panose="02020603050405020304" pitchFamily="18" charset="0"/>
                <a:ea typeface="Calibri" panose="020F0502020204030204" pitchFamily="34" charset="0"/>
                <a:cs typeface="Times New Roman" panose="02020603050405020304" pitchFamily="18" charset="0"/>
              </a:rPr>
              <a:t>(Keyboard, Mouse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fontAlgn="base">
              <a:lnSpc>
                <a:spcPct val="150000"/>
              </a:lnSpc>
              <a:spcBef>
                <a:spcPts val="0"/>
              </a:spcBef>
              <a:spcAft>
                <a:spcPts val="0"/>
              </a:spcAft>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Hard Disk(500GB)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fontAlgn="base">
              <a:lnSpc>
                <a:spcPct val="150000"/>
              </a:lnSpc>
              <a:spcBef>
                <a:spcPts val="0"/>
              </a:spcBef>
              <a:spcAft>
                <a:spcPts val="0"/>
              </a:spcAft>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Processor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p:cNvSpPr txBox="1"/>
          <p:nvPr/>
        </p:nvSpPr>
        <p:spPr>
          <a:xfrm>
            <a:off x="838200" y="3080483"/>
            <a:ext cx="5795682"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HARDWARE REQUIREMENTS</a:t>
            </a:r>
            <a:endParaRPr lang="en-US" sz="2800" b="1"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87D02B2-242A-4571-BFF2-5ACCBA6A40E2}" type="datetime1">
              <a:rPr lang="en-US" smtClean="0"/>
            </a:fld>
            <a:endParaRPr lang="en-US"/>
          </a:p>
        </p:txBody>
      </p:sp>
      <p:sp>
        <p:nvSpPr>
          <p:cNvPr id="5" name="Footer Placeholder 4"/>
          <p:cNvSpPr>
            <a:spLocks noGrp="1"/>
          </p:cNvSpPr>
          <p:nvPr>
            <p:ph type="ftr" sz="quarter" idx="11"/>
          </p:nvPr>
        </p:nvSpPr>
        <p:spPr/>
        <p:txBody>
          <a:bodyPr/>
          <a:lstStyle/>
          <a:p>
            <a:r>
              <a:rPr lang="en-US"/>
              <a:t>PSCMRCET (KT)</a:t>
            </a:r>
            <a:endParaRPr lang="en-US"/>
          </a:p>
        </p:txBody>
      </p:sp>
      <p:sp>
        <p:nvSpPr>
          <p:cNvPr id="6" name="Slide Number Placeholder 5"/>
          <p:cNvSpPr>
            <a:spLocks noGrp="1"/>
          </p:cNvSpPr>
          <p:nvPr>
            <p:ph type="sldNum" sz="quarter" idx="12"/>
          </p:nvPr>
        </p:nvSpPr>
        <p:spPr/>
        <p:txBody>
          <a:bodyPr/>
          <a:lstStyle/>
          <a:p>
            <a:fld id="{6D4D9E49-4474-44D6-8169-D6A0D9C963A1}" type="slidenum">
              <a:rPr lang="en-US" smtClean="0"/>
            </a:fld>
            <a:endParaRPr lang="en-US"/>
          </a:p>
        </p:txBody>
      </p:sp>
      <p:pic>
        <p:nvPicPr>
          <p:cNvPr id="2050" name="Picture 2" descr="Business Needs vs. Requirements | moelgendy b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11789" y="3571923"/>
            <a:ext cx="4876800" cy="249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301" y="1350723"/>
            <a:ext cx="9652957" cy="1845310"/>
          </a:xfrm>
          <a:prstGeom prst="rect">
            <a:avLst/>
          </a:prstGeom>
          <a:noFill/>
        </p:spPr>
        <p:txBody>
          <a:bodyPr wrap="square" rtlCol="0">
            <a:spAutoFit/>
          </a:bodyPr>
          <a:lstStyle/>
          <a:p>
            <a:pPr marL="457200" indent="-457200" algn="just">
              <a:spcBef>
                <a:spcPts val="1800"/>
              </a:spcBef>
              <a:spcAft>
                <a:spcPts val="1800"/>
              </a:spcAft>
              <a:buFont typeface="+mj-lt"/>
              <a:buAutoNum type="arabicParenR"/>
            </a:pPr>
            <a:r>
              <a:rPr lang="en-US" sz="2400" b="1" u="sng" dirty="0">
                <a:latin typeface="Times New Roman" panose="02020603050405020304" pitchFamily="18" charset="0"/>
                <a:cs typeface="Times New Roman" panose="02020603050405020304" pitchFamily="18" charset="0"/>
              </a:rPr>
              <a:t>Logistic Regression:</a:t>
            </a:r>
            <a:endParaRPr lang="en-US" sz="2400" b="1" u="sng" dirty="0">
              <a:solidFill>
                <a:schemeClr val="tx1">
                  <a:lumMod val="95000"/>
                </a:schemeClr>
              </a:solidFill>
              <a:latin typeface="Times New Roman" panose="02020603050405020304" pitchFamily="18" charset="0"/>
              <a:cs typeface="Times New Roman" panose="02020603050405020304" pitchFamily="18" charset="0"/>
            </a:endParaRPr>
          </a:p>
          <a:p>
            <a:pPr algn="just">
              <a:spcBef>
                <a:spcPts val="1800"/>
              </a:spcBef>
              <a:spcAft>
                <a:spcPts val="1800"/>
              </a:spcAft>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Logistic regression is employed as a fundamental machine learning algorithm for fake news detection. Logistic regression offers simplicity, interpretability, and efficiency in binary classification tasks by modeling the probability of an article being fake based on its features. </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480FC4-1A7F-4086-8B11-130753CEDAF2}" type="datetime1">
              <a:rPr lang="en-US" smtClean="0"/>
            </a:fld>
            <a:endParaRPr lang="en-US"/>
          </a:p>
        </p:txBody>
      </p:sp>
      <p:sp>
        <p:nvSpPr>
          <p:cNvPr id="5" name="Footer Placeholder 4"/>
          <p:cNvSpPr>
            <a:spLocks noGrp="1"/>
          </p:cNvSpPr>
          <p:nvPr>
            <p:ph type="ftr" sz="quarter" idx="11"/>
          </p:nvPr>
        </p:nvSpPr>
        <p:spPr/>
        <p:txBody>
          <a:bodyPr/>
          <a:lstStyle/>
          <a:p>
            <a:r>
              <a:rPr lang="en-US"/>
              <a:t>PSCMRCET (KT)</a:t>
            </a:r>
            <a:endParaRPr lang="en-US"/>
          </a:p>
        </p:txBody>
      </p:sp>
      <p:sp>
        <p:nvSpPr>
          <p:cNvPr id="6" name="Slide Number Placeholder 5"/>
          <p:cNvSpPr>
            <a:spLocks noGrp="1"/>
          </p:cNvSpPr>
          <p:nvPr>
            <p:ph type="sldNum" sz="quarter" idx="12"/>
          </p:nvPr>
        </p:nvSpPr>
        <p:spPr/>
        <p:txBody>
          <a:bodyPr/>
          <a:lstStyle/>
          <a:p>
            <a:fld id="{6D4D9E49-4474-44D6-8169-D6A0D9C963A1}" type="slidenum">
              <a:rPr lang="en-US" smtClean="0"/>
            </a:fld>
            <a:endParaRPr lang="en-US"/>
          </a:p>
        </p:txBody>
      </p:sp>
      <p:sp>
        <p:nvSpPr>
          <p:cNvPr id="7" name="TextBox 6"/>
          <p:cNvSpPr txBox="1"/>
          <p:nvPr/>
        </p:nvSpPr>
        <p:spPr>
          <a:xfrm>
            <a:off x="1018606" y="486571"/>
            <a:ext cx="3826771" cy="645160"/>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ALGORITHMS</a:t>
            </a:r>
            <a:endParaRPr lang="en-US" sz="3600" b="1" dirty="0">
              <a:latin typeface="Times New Roman" panose="02020603050405020304" pitchFamily="18" charset="0"/>
              <a:cs typeface="Times New Roman" panose="02020603050405020304" pitchFamily="18" charset="0"/>
            </a:endParaRPr>
          </a:p>
        </p:txBody>
      </p:sp>
      <p:sp>
        <p:nvSpPr>
          <p:cNvPr id="2" name="TextBox 2"/>
          <p:cNvSpPr txBox="1"/>
          <p:nvPr/>
        </p:nvSpPr>
        <p:spPr>
          <a:xfrm>
            <a:off x="1122045" y="3413760"/>
            <a:ext cx="9653270" cy="2512060"/>
          </a:xfrm>
          <a:prstGeom prst="rect">
            <a:avLst/>
          </a:prstGeom>
          <a:noFill/>
        </p:spPr>
        <p:txBody>
          <a:bodyPr wrap="square" rtlCol="0">
            <a:noAutofit/>
          </a:bodyPr>
          <a:p>
            <a:pPr marL="457200" indent="-457200" algn="just">
              <a:spcBef>
                <a:spcPts val="1800"/>
              </a:spcBef>
              <a:spcAft>
                <a:spcPts val="1800"/>
              </a:spcAft>
              <a:buFont typeface="+mj-lt"/>
              <a:buAutoNum type="arabicParenR" startAt="2"/>
            </a:pPr>
            <a:r>
              <a:rPr lang="en-US" sz="2400" b="1" u="sng" dirty="0">
                <a:latin typeface="Times New Roman" panose="02020603050405020304" pitchFamily="18" charset="0"/>
                <a:cs typeface="Times New Roman" panose="02020603050405020304" pitchFamily="18" charset="0"/>
              </a:rPr>
              <a:t>Decision Tree:</a:t>
            </a:r>
            <a:endParaRPr lang="en-US" sz="2400" b="1" u="sng" dirty="0">
              <a:latin typeface="Times New Roman" panose="02020603050405020304" pitchFamily="18" charset="0"/>
              <a:cs typeface="Times New Roman" panose="02020603050405020304" pitchFamily="18" charset="0"/>
            </a:endParaRPr>
          </a:p>
          <a:p>
            <a:pPr algn="just">
              <a:spcBef>
                <a:spcPts val="1800"/>
              </a:spcBef>
              <a:spcAft>
                <a:spcPts val="1800"/>
              </a:spcAft>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A Decision Tree is a fundamental machine learning algorithm used for classification and regression tasks. They are easy to interpret and visualize, making them useful for understanding the decision-making process of a model. However, they are prone to overfitting when they become overly complex and may struggle to capture complex relationships in the data.</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045" y="579120"/>
            <a:ext cx="9653270" cy="2574290"/>
          </a:xfrm>
          <a:prstGeom prst="rect">
            <a:avLst/>
          </a:prstGeom>
          <a:noFill/>
        </p:spPr>
        <p:txBody>
          <a:bodyPr wrap="square" rtlCol="0">
            <a:noAutofit/>
          </a:bodyPr>
          <a:lstStyle/>
          <a:p>
            <a:pPr marL="514350" indent="-514350" algn="just">
              <a:spcBef>
                <a:spcPts val="1800"/>
              </a:spcBef>
              <a:spcAft>
                <a:spcPts val="1800"/>
              </a:spcAft>
              <a:buFont typeface="+mj-lt"/>
              <a:buAutoNum type="arabicParenR" startAt="3"/>
            </a:pPr>
            <a:r>
              <a:rPr lang="en-US" sz="2400" b="1" u="sng" dirty="0">
                <a:latin typeface="Times New Roman" panose="02020603050405020304" pitchFamily="18" charset="0"/>
                <a:cs typeface="Times New Roman" panose="02020603050405020304" pitchFamily="18" charset="0"/>
              </a:rPr>
              <a:t>Random Forest:</a:t>
            </a:r>
            <a:endParaRPr lang="en-US" sz="2400" b="1" u="sng" dirty="0">
              <a:solidFill>
                <a:schemeClr val="tx1">
                  <a:lumMod val="95000"/>
                </a:schemeClr>
              </a:solidFill>
              <a:latin typeface="Times New Roman" panose="02020603050405020304" pitchFamily="18" charset="0"/>
              <a:cs typeface="Times New Roman" panose="02020603050405020304" pitchFamily="18" charset="0"/>
            </a:endParaRPr>
          </a:p>
          <a:p>
            <a:pPr algn="just">
              <a:spcBef>
                <a:spcPts val="1800"/>
              </a:spcBef>
              <a:spcAft>
                <a:spcPts val="1800"/>
              </a:spcAft>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Random Forest is an ensemble learning method based on Decision Trees. It constructs multiple decision trees during training and combines their predictions through a voting mechanism for classification tasks or averaging for regression tasks. Each tree in the Random Forest is trained on a random subset of the training data and a random subset of the features.</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480FC4-1A7F-4086-8B11-130753CEDAF2}" type="datetime1">
              <a:rPr lang="en-US" smtClean="0"/>
            </a:fld>
            <a:endParaRPr lang="en-US"/>
          </a:p>
        </p:txBody>
      </p:sp>
      <p:sp>
        <p:nvSpPr>
          <p:cNvPr id="5" name="Footer Placeholder 4"/>
          <p:cNvSpPr>
            <a:spLocks noGrp="1"/>
          </p:cNvSpPr>
          <p:nvPr>
            <p:ph type="ftr" sz="quarter" idx="11"/>
          </p:nvPr>
        </p:nvSpPr>
        <p:spPr/>
        <p:txBody>
          <a:bodyPr/>
          <a:lstStyle/>
          <a:p>
            <a:r>
              <a:rPr lang="en-US"/>
              <a:t>PSCMRCET (KT)</a:t>
            </a:r>
            <a:endParaRPr lang="en-US"/>
          </a:p>
        </p:txBody>
      </p:sp>
      <p:sp>
        <p:nvSpPr>
          <p:cNvPr id="6" name="Slide Number Placeholder 5"/>
          <p:cNvSpPr>
            <a:spLocks noGrp="1"/>
          </p:cNvSpPr>
          <p:nvPr>
            <p:ph type="sldNum" sz="quarter" idx="12"/>
          </p:nvPr>
        </p:nvSpPr>
        <p:spPr/>
        <p:txBody>
          <a:bodyPr/>
          <a:lstStyle/>
          <a:p>
            <a:fld id="{6D4D9E49-4474-44D6-8169-D6A0D9C963A1}" type="slidenum">
              <a:rPr lang="en-US" smtClean="0"/>
            </a:fld>
            <a:endParaRPr lang="en-US"/>
          </a:p>
        </p:txBody>
      </p:sp>
      <p:sp>
        <p:nvSpPr>
          <p:cNvPr id="2" name="TextBox 2"/>
          <p:cNvSpPr txBox="1"/>
          <p:nvPr/>
        </p:nvSpPr>
        <p:spPr>
          <a:xfrm>
            <a:off x="1122045" y="3510915"/>
            <a:ext cx="9653270" cy="2570480"/>
          </a:xfrm>
          <a:prstGeom prst="rect">
            <a:avLst/>
          </a:prstGeom>
          <a:noFill/>
        </p:spPr>
        <p:txBody>
          <a:bodyPr wrap="square" rtlCol="0">
            <a:noAutofit/>
          </a:bodyPr>
          <a:p>
            <a:pPr marL="514350" indent="-514350" algn="just">
              <a:spcBef>
                <a:spcPts val="1800"/>
              </a:spcBef>
              <a:spcAft>
                <a:spcPts val="1800"/>
              </a:spcAft>
              <a:buFont typeface="+mj-lt"/>
              <a:buAutoNum type="arabicParenR" startAt="4"/>
            </a:pPr>
            <a:r>
              <a:rPr lang="en-US" sz="2400" b="1" u="sng" dirty="0">
                <a:latin typeface="Times New Roman" panose="02020603050405020304" pitchFamily="18" charset="0"/>
                <a:cs typeface="Times New Roman" panose="02020603050405020304" pitchFamily="18" charset="0"/>
              </a:rPr>
              <a:t>Gradient Boosting Classifier:</a:t>
            </a:r>
            <a:endParaRPr lang="en-US" sz="2400" b="1" u="sng" dirty="0">
              <a:solidFill>
                <a:schemeClr val="tx1">
                  <a:lumMod val="95000"/>
                </a:schemeClr>
              </a:solidFill>
              <a:latin typeface="Times New Roman" panose="02020603050405020304" pitchFamily="18" charset="0"/>
              <a:cs typeface="Times New Roman" panose="02020603050405020304" pitchFamily="18" charset="0"/>
            </a:endParaRPr>
          </a:p>
          <a:p>
            <a:pPr algn="just">
              <a:spcBef>
                <a:spcPts val="1800"/>
              </a:spcBef>
              <a:spcAft>
                <a:spcPts val="1800"/>
              </a:spcAft>
            </a:pPr>
            <a:r>
              <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Gradient Boosting Classifier (GBC) is a potent machine learning technique renowned for its exceptional performance in tasks like fake news detection. Unlike logistic regression, which focuses on linear relationships, GBC excels in capturing complex nonlinear patterns within data. By iteratively combining weak learners, typically decision trees, GBC builds a strong predictive model that optimizes classification accuracy.</a:t>
            </a:r>
            <a:endParaRPr lang="en-US" sz="20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8904</Words>
  <Application>WPS Presentation</Application>
  <PresentationFormat>Widescreen</PresentationFormat>
  <Paragraphs>342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Arial</vt:lpstr>
      <vt:lpstr>SimSun</vt:lpstr>
      <vt:lpstr>Wingdings</vt:lpstr>
      <vt:lpstr>Times New Roman</vt:lpstr>
      <vt:lpstr>Calibri</vt:lpstr>
      <vt:lpstr>Microsoft YaHei</vt:lpstr>
      <vt:lpstr>Arial Unicode MS</vt:lpstr>
      <vt:lpstr>Calibri Light</vt:lpstr>
      <vt:lpstr>Office Theme</vt:lpstr>
      <vt:lpstr>1_Office Theme</vt:lpstr>
      <vt:lpstr>FAKE  NEWS  DETECTION  USING MACHINE  LEARNING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Aasritha sai Chigurukota</dc:creator>
  <cp:lastModifiedBy>LENOVO</cp:lastModifiedBy>
  <cp:revision>28</cp:revision>
  <dcterms:created xsi:type="dcterms:W3CDTF">2024-04-26T17:15:00Z</dcterms:created>
  <dcterms:modified xsi:type="dcterms:W3CDTF">2024-06-25T07:09:26Z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CA974DF6BA6A4AE8845B5D1B8B950E63_12</vt:lpwstr>
  </property>
  <property fmtid="{D5CDD505-2E9C-101B-9397-08002B2CF9AE}" pid="3" name="KSOProductBuildVer">
    <vt:lpwstr>1033-12.2.0.17119</vt:lpwstr>
  </property>
</Properties>
</file>