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5.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57" r:id="rId5"/>
    <p:sldId id="263" r:id="rId6"/>
    <p:sldId id="260" r:id="rId7"/>
    <p:sldId id="259" r:id="rId8"/>
    <p:sldId id="258"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275966A-86BF-4D74-A23A-34695A47B089}">
          <p14:sldIdLst>
            <p14:sldId id="256"/>
            <p14:sldId id="262"/>
            <p14:sldId id="257"/>
            <p14:sldId id="263"/>
            <p14:sldId id="260"/>
            <p14:sldId id="259"/>
            <p14:sldId id="258"/>
            <p14:sldId id="264"/>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68CF4E-1750-4FCB-A0CE-FACEEBA4D098}" type="datetimeFigureOut">
              <a:rPr lang="en-IN" smtClean="0"/>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2500B1B-234A-4928-A5CD-3819DE73B960}" type="slidenum">
              <a:rPr lang="en-IN" smtClean="0"/>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368CF4E-1750-4FCB-A0CE-FACEEBA4D09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00B1B-234A-4928-A5CD-3819DE73B960}" type="slidenum">
              <a:rPr lang="en-IN" smtClean="0"/>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368CF4E-1750-4FCB-A0CE-FACEEBA4D09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00B1B-234A-4928-A5CD-3819DE73B960}" type="slidenum">
              <a:rPr lang="en-IN" smtClean="0"/>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368CF4E-1750-4FCB-A0CE-FACEEBA4D09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00B1B-234A-4928-A5CD-3819DE73B960}" type="slidenum">
              <a:rPr lang="en-IN" smtClean="0"/>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368CF4E-1750-4FCB-A0CE-FACEEBA4D09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500B1B-234A-4928-A5CD-3819DE73B960}" type="slidenum">
              <a:rPr lang="en-IN" smtClean="0"/>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5368CF4E-1750-4FCB-A0CE-FACEEBA4D09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500B1B-234A-4928-A5CD-3819DE73B960}" type="slidenum">
              <a:rPr lang="en-IN" smtClean="0"/>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368CF4E-1750-4FCB-A0CE-FACEEBA4D09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500B1B-234A-4928-A5CD-3819DE73B960}" type="slidenum">
              <a:rPr lang="en-IN" smtClean="0"/>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68CF4E-1750-4FCB-A0CE-FACEEBA4D09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500B1B-234A-4928-A5CD-3819DE73B960}" type="slidenum">
              <a:rPr lang="en-IN" smtClean="0"/>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68CF4E-1750-4FCB-A0CE-FACEEBA4D09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500B1B-234A-4928-A5CD-3819DE73B960}"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68CF4E-1750-4FCB-A0CE-FACEEBA4D09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500B1B-234A-4928-A5CD-3819DE73B960}" type="slidenum">
              <a:rPr lang="en-IN" smtClean="0"/>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368CF4E-1750-4FCB-A0CE-FACEEBA4D098}" type="datetimeFigureOut">
              <a:rPr lang="en-IN" smtClean="0"/>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2500B1B-234A-4928-A5CD-3819DE73B960}" type="slidenum">
              <a:rPr lang="en-IN" smtClean="0"/>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368CF4E-1750-4FCB-A0CE-FACEEBA4D098}" type="datetimeFigureOut">
              <a:rPr lang="en-IN" smtClean="0"/>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2500B1B-234A-4928-A5CD-3819DE73B960}" type="slidenum">
              <a:rPr lang="en-IN" smtClean="0"/>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sv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creativecommons.org/licenses/by-sa/3.0/" TargetMode="External"/><Relationship Id="rId2" Type="http://schemas.openxmlformats.org/officeDocument/2006/relationships/hyperlink" Target="https://commons.wikimedia.org/wiki/File:UK_traffic_sign_521.svg" TargetMode="Externa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kaggle.com/datasets/meowmeowmeowmeowmeow/gtsrb-german-traffic-sig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40610" y="802640"/>
            <a:ext cx="8782050" cy="2541270"/>
          </a:xfrm>
        </p:spPr>
        <p:txBody>
          <a:bodyPr>
            <a:normAutofit/>
          </a:bodyPr>
          <a:lstStyle/>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TRAFFIC SIGN RECOGNITION </a:t>
            </a:r>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3" name="Subtitle 2"/>
          <p:cNvSpPr>
            <a:spLocks noGrp="1"/>
          </p:cNvSpPr>
          <p:nvPr>
            <p:ph type="subTitle" idx="1"/>
          </p:nvPr>
        </p:nvSpPr>
        <p:spPr>
          <a:xfrm>
            <a:off x="2571450" y="3597879"/>
            <a:ext cx="8637072" cy="977621"/>
          </a:xfrm>
        </p:spPr>
        <p:txBody>
          <a:bodyPr>
            <a:normAutofit lnSpcReduction="20000"/>
          </a:bodyPr>
          <a:lstStyle/>
          <a:p>
            <a:r>
              <a:rPr lang="en-US" sz="4800" dirty="0">
                <a:latin typeface="Cascadia Code SemiBold" panose="020B0609020000020004" pitchFamily="49" charset="0"/>
                <a:ea typeface="Cascadia Code SemiBold" panose="020B0609020000020004" pitchFamily="49" charset="0"/>
                <a:cs typeface="Cascadia Code SemiBold" panose="020B0609020000020004" pitchFamily="49" charset="0"/>
              </a:rPr>
              <a:t>[USING CNN]</a:t>
            </a:r>
            <a:endParaRPr lang="en-IN" sz="48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5" name="Text Box 4"/>
          <p:cNvSpPr txBox="1"/>
          <p:nvPr/>
        </p:nvSpPr>
        <p:spPr>
          <a:xfrm>
            <a:off x="8816340" y="4575810"/>
            <a:ext cx="2392680" cy="706755"/>
          </a:xfrm>
          <a:prstGeom prst="rect">
            <a:avLst/>
          </a:prstGeom>
          <a:noFill/>
        </p:spPr>
        <p:txBody>
          <a:bodyPr wrap="square" rtlCol="0" anchor="t">
            <a:spAutoFit/>
          </a:bodyPr>
          <a:p>
            <a:pPr algn="ctr"/>
            <a:r>
              <a:rPr lang="en-US" sz="2000" b="1" dirty="0">
                <a:latin typeface="Cambria" panose="02040503050406030204" charset="0"/>
                <a:cs typeface="Cambria" panose="02040503050406030204" charset="0"/>
                <a:sym typeface="+mn-ea"/>
              </a:rPr>
              <a:t>Presented By:</a:t>
            </a:r>
            <a:endParaRPr lang="en-US" sz="2000" b="1" dirty="0">
              <a:latin typeface="Cambria" panose="02040503050406030204" charset="0"/>
              <a:cs typeface="Cambria" panose="02040503050406030204" charset="0"/>
              <a:sym typeface="+mn-ea"/>
            </a:endParaRPr>
          </a:p>
          <a:p>
            <a:pPr algn="ctr"/>
            <a:r>
              <a:rPr lang="en-US" sz="2000" b="1" dirty="0">
                <a:latin typeface="Cambria" panose="02040503050406030204" charset="0"/>
                <a:cs typeface="Cambria" panose="02040503050406030204" charset="0"/>
                <a:sym typeface="+mn-ea"/>
              </a:rPr>
              <a:t>Ch. Aasritha sai</a:t>
            </a:r>
            <a:endParaRPr lang="en-US" sz="2000" b="1" dirty="0">
              <a:latin typeface="Cambria" panose="02040503050406030204" charset="0"/>
              <a:cs typeface="Cambria" panose="02040503050406030204" charset="0"/>
              <a:sym typeface="+mn-ea"/>
            </a:endParaRPr>
          </a:p>
        </p:txBody>
      </p:sp>
      <p:pic>
        <p:nvPicPr>
          <p:cNvPr id="7" name="Picture 6"/>
          <p:cNvPicPr/>
          <p:nvPr/>
        </p:nvPicPr>
        <p:blipFill>
          <a:blip r:embed="rId1"/>
        </p:blipFill>
        <p:spPr>
          <a:xfrm>
            <a:off x="8881110" y="509905"/>
            <a:ext cx="3130550" cy="21005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Result-predictions on test data</a:t>
            </a:r>
            <a:endParaRPr lang="en-IN" dirty="0">
              <a:latin typeface="Arial Black" panose="020B0A04020102020204" pitchFamily="34" charset="0"/>
            </a:endParaRPr>
          </a:p>
        </p:txBody>
      </p:sp>
      <p:pic>
        <p:nvPicPr>
          <p:cNvPr id="10" name="Content Placeholder 9"/>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026023" y="2016125"/>
            <a:ext cx="8328211" cy="4112528"/>
          </a:xfrm>
        </p:spPr>
      </p:pic>
      <p:sp>
        <p:nvSpPr>
          <p:cNvPr id="8" name="AutoShape 2"/>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357"/>
            <a:ext cx="12192000" cy="612525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contents</a:t>
            </a:r>
            <a:endParaRPr lang="en-IN" dirty="0">
              <a:latin typeface="Arial Black" panose="020B0A040201020202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latin typeface="Cambria" panose="02040503050406030204" charset="0"/>
                <a:cs typeface="Cambria" panose="02040503050406030204" charset="0"/>
              </a:rPr>
              <a:t>INTRODUCTION</a:t>
            </a:r>
            <a:endParaRPr lang="en-US" dirty="0">
              <a:latin typeface="Cambria" panose="02040503050406030204" charset="0"/>
              <a:cs typeface="Cambria" panose="02040503050406030204" charset="0"/>
            </a:endParaRPr>
          </a:p>
          <a:p>
            <a:pPr>
              <a:buFont typeface="Wingdings" panose="05000000000000000000" pitchFamily="2" charset="2"/>
              <a:buChar char="Ø"/>
            </a:pPr>
            <a:r>
              <a:rPr lang="en-US" dirty="0">
                <a:latin typeface="Cambria" panose="02040503050406030204" charset="0"/>
                <a:cs typeface="Cambria" panose="02040503050406030204" charset="0"/>
              </a:rPr>
              <a:t>ADVANTAGES OF TRAFFIC SIGN RECOGNITION</a:t>
            </a:r>
            <a:endParaRPr lang="en-US" dirty="0">
              <a:latin typeface="Cambria" panose="02040503050406030204" charset="0"/>
              <a:cs typeface="Cambria" panose="02040503050406030204" charset="0"/>
            </a:endParaRPr>
          </a:p>
          <a:p>
            <a:pPr>
              <a:buFont typeface="Wingdings" panose="05000000000000000000" pitchFamily="2" charset="2"/>
              <a:buChar char="Ø"/>
            </a:pPr>
            <a:r>
              <a:rPr lang="en-US" dirty="0">
                <a:latin typeface="Cambria" panose="02040503050406030204" charset="0"/>
                <a:cs typeface="Cambria" panose="02040503050406030204" charset="0"/>
              </a:rPr>
              <a:t>CNN ARCHITECTURE</a:t>
            </a:r>
            <a:endParaRPr lang="en-US" dirty="0">
              <a:latin typeface="Cambria" panose="02040503050406030204" charset="0"/>
              <a:cs typeface="Cambria" panose="02040503050406030204" charset="0"/>
            </a:endParaRPr>
          </a:p>
          <a:p>
            <a:pPr>
              <a:buFont typeface="Wingdings" panose="05000000000000000000" pitchFamily="2" charset="2"/>
              <a:buChar char="Ø"/>
            </a:pPr>
            <a:r>
              <a:rPr lang="en-US" dirty="0">
                <a:latin typeface="Cambria" panose="02040503050406030204" charset="0"/>
                <a:cs typeface="Cambria" panose="02040503050406030204" charset="0"/>
              </a:rPr>
              <a:t>METHODOLOGY</a:t>
            </a:r>
            <a:endParaRPr lang="en-US" dirty="0">
              <a:latin typeface="Cambria" panose="02040503050406030204" charset="0"/>
              <a:cs typeface="Cambria" panose="02040503050406030204" charset="0"/>
            </a:endParaRPr>
          </a:p>
          <a:p>
            <a:pPr>
              <a:buFont typeface="Wingdings" panose="05000000000000000000" pitchFamily="2" charset="2"/>
              <a:buChar char="Ø"/>
            </a:pPr>
            <a:r>
              <a:rPr lang="en-IN" dirty="0">
                <a:latin typeface="Cambria" panose="02040503050406030204" charset="0"/>
                <a:cs typeface="Cambria" panose="02040503050406030204" charset="0"/>
              </a:rPr>
              <a:t>PROJECT IMPLEMENTATION  WITH  DIAGRAM </a:t>
            </a:r>
            <a:endParaRPr lang="en-IN" dirty="0">
              <a:latin typeface="Cambria" panose="02040503050406030204" charset="0"/>
              <a:cs typeface="Cambria" panose="02040503050406030204" charset="0"/>
            </a:endParaRPr>
          </a:p>
          <a:p>
            <a:pPr>
              <a:buFont typeface="Wingdings" panose="05000000000000000000" pitchFamily="2" charset="2"/>
              <a:buChar char="Ø"/>
            </a:pPr>
            <a:r>
              <a:rPr lang="en-IN" dirty="0">
                <a:latin typeface="Cambria" panose="02040503050406030204" charset="0"/>
                <a:cs typeface="Cambria" panose="02040503050406030204" charset="0"/>
              </a:rPr>
              <a:t>DATASET</a:t>
            </a:r>
            <a:endParaRPr lang="en-IN" dirty="0">
              <a:latin typeface="Cambria" panose="02040503050406030204" charset="0"/>
              <a:cs typeface="Cambria" panose="02040503050406030204" charset="0"/>
            </a:endParaRPr>
          </a:p>
          <a:p>
            <a:pPr>
              <a:buFont typeface="Wingdings" panose="05000000000000000000" pitchFamily="2" charset="2"/>
              <a:buChar char="Ø"/>
            </a:pPr>
            <a:r>
              <a:rPr lang="en-IN" dirty="0">
                <a:latin typeface="Cambria" panose="02040503050406030204" charset="0"/>
                <a:cs typeface="Cambria" panose="02040503050406030204" charset="0"/>
              </a:rPr>
              <a:t>RESULT</a:t>
            </a:r>
            <a:endParaRPr lang="en-IN" dirty="0">
              <a:latin typeface="Cambria" panose="02040503050406030204" charset="0"/>
              <a:cs typeface="Cambria" panose="02040503050406030204" charset="0"/>
            </a:endParaRPr>
          </a:p>
          <a:p>
            <a:endParaRPr lang="en-IN" dirty="0">
              <a:latin typeface="Cambria" panose="02040503050406030204" charset="0"/>
              <a:cs typeface="Cambria" panose="02040503050406030204" charset="0"/>
            </a:endParaRPr>
          </a:p>
        </p:txBody>
      </p:sp>
      <p:pic>
        <p:nvPicPr>
          <p:cNvPr id="4" name="Picture 2" descr="15 Pcs Colorful Wooden Crosswalk Road Sign Traffic Light Signal Lights  Montessori Kids Child Birthday Party Toys Children Educat - Montessori -  AliExpress"/>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8373110" y="2628265"/>
            <a:ext cx="3373120" cy="25673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587136"/>
          </a:xfrm>
        </p:spPr>
        <p:txBody>
          <a:bodyPr/>
          <a:lstStyle/>
          <a:p>
            <a:r>
              <a:rPr lang="en-US" dirty="0">
                <a:latin typeface="Arial Black" panose="020B0A04020102020204" pitchFamily="34" charset="0"/>
              </a:rPr>
              <a:t>INTRODUCTION</a:t>
            </a:r>
            <a:endParaRPr lang="en-IN" dirty="0">
              <a:latin typeface="Arial Black" panose="020B0A04020102020204" pitchFamily="34" charset="0"/>
            </a:endParaRPr>
          </a:p>
        </p:txBody>
      </p:sp>
      <p:sp>
        <p:nvSpPr>
          <p:cNvPr id="3" name="Content Placeholder 2"/>
          <p:cNvSpPr>
            <a:spLocks noGrp="1"/>
          </p:cNvSpPr>
          <p:nvPr>
            <p:ph idx="1"/>
          </p:nvPr>
        </p:nvSpPr>
        <p:spPr>
          <a:xfrm>
            <a:off x="546847" y="2015732"/>
            <a:ext cx="11349318" cy="3450613"/>
          </a:xfrm>
        </p:spPr>
        <p:txBody>
          <a:bodyPr>
            <a:noAutofit/>
          </a:bodyPr>
          <a:lstStyle/>
          <a:p>
            <a:pPr algn="just">
              <a:buFont typeface="Arial" panose="020B0604020202020204" pitchFamily="34" charset="0"/>
              <a:buChar char="•"/>
            </a:pPr>
            <a:r>
              <a:rPr lang="en-IN" dirty="0">
                <a:solidFill>
                  <a:schemeClr val="tx1"/>
                </a:solidFill>
                <a:latin typeface="Cambria" panose="02040503050406030204" charset="0"/>
                <a:cs typeface="Cambria" panose="02040503050406030204" charset="0"/>
              </a:rPr>
              <a:t>Traffic Signs Prediction received an increasing interest last year. This is due to the wide range of applications that a system with the capability provides, like the Driving Assistance System.</a:t>
            </a:r>
            <a:endParaRPr lang="en-IN" dirty="0">
              <a:solidFill>
                <a:schemeClr val="tx1"/>
              </a:solidFill>
              <a:latin typeface="Cambria" panose="02040503050406030204" charset="0"/>
              <a:cs typeface="Cambria" panose="02040503050406030204" charset="0"/>
            </a:endParaRPr>
          </a:p>
          <a:p>
            <a:pPr algn="just">
              <a:buFont typeface="Arial" panose="020B0604020202020204" pitchFamily="34" charset="0"/>
              <a:buChar char="•"/>
            </a:pPr>
            <a:r>
              <a:rPr lang="en-IN" dirty="0">
                <a:solidFill>
                  <a:schemeClr val="tx1"/>
                </a:solidFill>
                <a:latin typeface="Cambria" panose="02040503050406030204" charset="0"/>
                <a:cs typeface="Cambria" panose="02040503050406030204" charset="0"/>
              </a:rPr>
              <a:t>This is an attempt to make a self-learning system that can </a:t>
            </a:r>
            <a:r>
              <a:rPr lang="en-US" dirty="0">
                <a:solidFill>
                  <a:schemeClr val="tx1"/>
                </a:solidFill>
                <a:latin typeface="Cambria" panose="02040503050406030204" charset="0"/>
                <a:cs typeface="Cambria" panose="02040503050406030204" charset="0"/>
              </a:rPr>
              <a:t>understand and interpret new traffic signs' meaning</a:t>
            </a:r>
            <a:r>
              <a:rPr lang="en-IN" dirty="0">
                <a:solidFill>
                  <a:schemeClr val="tx1"/>
                </a:solidFill>
                <a:latin typeface="Cambria" panose="02040503050406030204" charset="0"/>
                <a:cs typeface="Cambria" panose="02040503050406030204" charset="0"/>
              </a:rPr>
              <a:t>.</a:t>
            </a:r>
            <a:endParaRPr lang="en-IN" dirty="0">
              <a:solidFill>
                <a:schemeClr val="tx1"/>
              </a:solidFill>
              <a:latin typeface="Cambria" panose="02040503050406030204" charset="0"/>
              <a:cs typeface="Cambria" panose="02040503050406030204" charset="0"/>
            </a:endParaRPr>
          </a:p>
          <a:p>
            <a:pPr algn="just">
              <a:buFont typeface="Arial" panose="020B0604020202020204" pitchFamily="34" charset="0"/>
              <a:buChar char="•"/>
            </a:pPr>
            <a:r>
              <a:rPr lang="en-IN" dirty="0">
                <a:solidFill>
                  <a:schemeClr val="tx1"/>
                </a:solidFill>
                <a:latin typeface="Cambria" panose="02040503050406030204" charset="0"/>
                <a:cs typeface="Cambria" panose="02040503050406030204" charset="0"/>
              </a:rPr>
              <a:t>In this project, we will build a deep neural network model that can classify traffic signs present in the image into different categories. </a:t>
            </a:r>
            <a:r>
              <a:rPr lang="en-IN" dirty="0">
                <a:solidFill>
                  <a:schemeClr val="tx1"/>
                </a:solidFill>
                <a:highlight>
                  <a:srgbClr val="00FF00"/>
                </a:highlight>
                <a:latin typeface="Cambria" panose="02040503050406030204" charset="0"/>
                <a:cs typeface="Cambria" panose="02040503050406030204" charset="0"/>
              </a:rPr>
              <a:t>With this model, we </a:t>
            </a:r>
            <a:r>
              <a:rPr lang="en-IN" dirty="0">
                <a:highlight>
                  <a:srgbClr val="00FF00"/>
                </a:highlight>
                <a:latin typeface="Cambria" panose="02040503050406030204" charset="0"/>
                <a:cs typeface="Cambria" panose="02040503050406030204" charset="0"/>
              </a:rPr>
              <a:t>can </a:t>
            </a:r>
            <a:r>
              <a:rPr lang="en-IN" dirty="0">
                <a:solidFill>
                  <a:schemeClr val="tx1"/>
                </a:solidFill>
                <a:highlight>
                  <a:srgbClr val="00FF00"/>
                </a:highlight>
                <a:latin typeface="Cambria" panose="02040503050406030204" charset="0"/>
                <a:cs typeface="Cambria" panose="02040503050406030204" charset="0"/>
              </a:rPr>
              <a:t>read and understand traffic signs which is a very important task for all autonomous vehicles</a:t>
            </a:r>
            <a:r>
              <a:rPr lang="en-IN" dirty="0">
                <a:solidFill>
                  <a:schemeClr val="tx1"/>
                </a:solidFill>
                <a:latin typeface="Cambria" panose="02040503050406030204" charset="0"/>
                <a:cs typeface="Cambria" panose="02040503050406030204" charset="0"/>
              </a:rPr>
              <a:t>.</a:t>
            </a:r>
            <a:endParaRPr lang="en-IN" dirty="0">
              <a:solidFill>
                <a:schemeClr val="tx1"/>
              </a:solidFill>
              <a:latin typeface="Cambria" panose="02040503050406030204" charset="0"/>
              <a:cs typeface="Cambria" panose="02040503050406030204" charset="0"/>
            </a:endParaRPr>
          </a:p>
          <a:p>
            <a:endParaRPr lang="en-IN" sz="1800" dirty="0">
              <a:latin typeface="Cambria" panose="02040503050406030204" charset="0"/>
              <a:cs typeface="Cambria" panose="02040503050406030204" charset="0"/>
            </a:endParaRPr>
          </a:p>
        </p:txBody>
      </p:sp>
      <p:pic>
        <p:nvPicPr>
          <p:cNvPr id="6" name="Graphic 5"/>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085295" y="170329"/>
            <a:ext cx="1495144" cy="14012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advantages</a:t>
            </a:r>
            <a:endParaRPr lang="en-IN" dirty="0">
              <a:latin typeface="Arial Black" panose="020B0A04020102020204" pitchFamily="34" charset="0"/>
            </a:endParaRPr>
          </a:p>
        </p:txBody>
      </p:sp>
      <p:sp>
        <p:nvSpPr>
          <p:cNvPr id="3" name="Content Placeholder 2"/>
          <p:cNvSpPr>
            <a:spLocks noGrp="1"/>
          </p:cNvSpPr>
          <p:nvPr>
            <p:ph idx="1"/>
          </p:nvPr>
        </p:nvSpPr>
        <p:spPr/>
        <p:txBody>
          <a:bodyPr/>
          <a:lstStyle/>
          <a:p>
            <a:r>
              <a:rPr lang="en-US" b="0" i="0" dirty="0">
                <a:solidFill>
                  <a:srgbClr val="222233"/>
                </a:solidFill>
                <a:effectLst/>
                <a:latin typeface="Cambria" panose="02040503050406030204" charset="0"/>
                <a:cs typeface="Cambria" panose="02040503050406030204" charset="0"/>
              </a:rPr>
              <a:t>Traffic sign recognition is an advanced driver assistance system that can recognize road signs and display the corresponding information in the vehicle. Traffic sign recognition is also known as traffic sign assist.</a:t>
            </a:r>
            <a:endParaRPr lang="en-US" b="0" i="0" dirty="0">
              <a:solidFill>
                <a:srgbClr val="222233"/>
              </a:solidFill>
              <a:effectLst/>
              <a:latin typeface="Cambria" panose="02040503050406030204" charset="0"/>
              <a:cs typeface="Cambria" panose="02040503050406030204" charset="0"/>
            </a:endParaRPr>
          </a:p>
          <a:p>
            <a:endParaRPr lang="en-US" dirty="0">
              <a:solidFill>
                <a:srgbClr val="222233"/>
              </a:solidFill>
              <a:latin typeface="Cambria" panose="02040503050406030204" charset="0"/>
              <a:cs typeface="Cambria" panose="02040503050406030204" charset="0"/>
            </a:endParaRPr>
          </a:p>
          <a:p>
            <a:r>
              <a:rPr lang="en-US" b="0" i="0" dirty="0">
                <a:solidFill>
                  <a:srgbClr val="222233"/>
                </a:solidFill>
                <a:effectLst/>
                <a:latin typeface="Cambria" panose="02040503050406030204" charset="0"/>
                <a:cs typeface="Cambria" panose="02040503050406030204" charset="0"/>
              </a:rPr>
              <a:t>Traffic sign recognition uses a forward-facing video camera mounted in the area of the rearview mirror to permanently monitor road traffic signs.</a:t>
            </a:r>
            <a:endParaRPr lang="en-IN" dirty="0">
              <a:latin typeface="Cambria" panose="02040503050406030204" charset="0"/>
              <a:cs typeface="Cambria" panose="0204050305040603020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09312" y="215152"/>
            <a:ext cx="1468271" cy="146827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692" y="363860"/>
            <a:ext cx="9603275" cy="728446"/>
          </a:xfrm>
        </p:spPr>
        <p:txBody>
          <a:bodyPr>
            <a:normAutofit/>
          </a:bodyPr>
          <a:lstStyle/>
          <a:p>
            <a:r>
              <a:rPr lang="en-US" dirty="0" err="1">
                <a:latin typeface="Arial Black" panose="020B0A04020102020204" pitchFamily="34" charset="0"/>
              </a:rPr>
              <a:t>Cnn</a:t>
            </a:r>
            <a:r>
              <a:rPr lang="en-US" dirty="0">
                <a:latin typeface="Arial Black" panose="020B0A04020102020204" pitchFamily="34" charset="0"/>
              </a:rPr>
              <a:t> architecture</a:t>
            </a:r>
            <a:endParaRPr lang="en-IN" dirty="0">
              <a:latin typeface="Arial Black" panose="020B0A04020102020204" pitchFamily="34" charset="0"/>
            </a:endParaRPr>
          </a:p>
        </p:txBody>
      </p:sp>
      <p:pic>
        <p:nvPicPr>
          <p:cNvPr id="4" name="Content Placeholder 5"/>
          <p:cNvPicPr>
            <a:picLocks noGrp="1"/>
          </p:cNvPicPr>
          <p:nvPr>
            <p:ph idx="1"/>
          </p:nvPr>
        </p:nvPicPr>
        <p:blipFill>
          <a:blip r:embed="rId1" cstate="print">
            <a:extLst>
              <a:ext uri="{28A0092B-C50C-407E-A947-70E740481C1C}">
                <a14:useLocalDpi xmlns:a14="http://schemas.microsoft.com/office/drawing/2010/main" val="0"/>
              </a:ext>
            </a:extLst>
          </a:blip>
          <a:stretch>
            <a:fillRect/>
          </a:stretch>
        </p:blipFill>
        <p:spPr>
          <a:xfrm>
            <a:off x="1281954" y="1190366"/>
            <a:ext cx="9968752" cy="49485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8826" y="867037"/>
            <a:ext cx="9603275" cy="1049235"/>
          </a:xfrm>
        </p:spPr>
        <p:txBody>
          <a:bodyPr/>
          <a:lstStyle/>
          <a:p>
            <a:r>
              <a:rPr lang="en-US" dirty="0">
                <a:latin typeface="Arial Black" panose="020B0A04020102020204" pitchFamily="34" charset="0"/>
              </a:rPr>
              <a:t>methodology</a:t>
            </a:r>
            <a:endParaRPr lang="en-IN" dirty="0">
              <a:latin typeface="Arial Black" panose="020B0A04020102020204" pitchFamily="34" charset="0"/>
            </a:endParaRPr>
          </a:p>
        </p:txBody>
      </p:sp>
      <p:sp>
        <p:nvSpPr>
          <p:cNvPr id="3" name="Content Placeholder 2"/>
          <p:cNvSpPr>
            <a:spLocks noGrp="1"/>
          </p:cNvSpPr>
          <p:nvPr>
            <p:ph idx="1"/>
          </p:nvPr>
        </p:nvSpPr>
        <p:spPr>
          <a:xfrm>
            <a:off x="573741" y="2015732"/>
            <a:ext cx="11447930" cy="3450613"/>
          </a:xfrm>
        </p:spPr>
        <p:txBody>
          <a:bodyPr>
            <a:normAutofit/>
          </a:bodyPr>
          <a:lstStyle/>
          <a:p>
            <a:pPr marL="0" indent="0">
              <a:buNone/>
            </a:pPr>
            <a:r>
              <a:rPr lang="en-US" dirty="0">
                <a:latin typeface="Cambria" panose="02040503050406030204" charset="0"/>
                <a:cs typeface="Cambria" panose="02040503050406030204" charset="0"/>
              </a:rPr>
              <a:t>An improved Traffic Sign Prediction Algorithm for Intelligent Vehicles is proposed to address problems such as how easily affected Traditional Traffic signs predicted are by the environment and the poor real-time performance of deep learning-based methodologies for traffic sign recognition. </a:t>
            </a:r>
            <a:endParaRPr lang="en-US" dirty="0">
              <a:latin typeface="Cambria" panose="02040503050406030204" charset="0"/>
              <a:cs typeface="Cambria" panose="02040503050406030204" charset="0"/>
            </a:endParaRPr>
          </a:p>
          <a:p>
            <a:r>
              <a:rPr lang="en-US" dirty="0">
                <a:latin typeface="Cambria" panose="02040503050406030204" charset="0"/>
                <a:cs typeface="Cambria" panose="02040503050406030204" charset="0"/>
              </a:rPr>
              <a:t>Firstly,</a:t>
            </a:r>
            <a:r>
              <a:rPr lang="en-US" b="0" i="0" dirty="0">
                <a:solidFill>
                  <a:srgbClr val="222233"/>
                </a:solidFill>
                <a:effectLst/>
                <a:latin typeface="Cambria" panose="02040503050406030204" charset="0"/>
                <a:cs typeface="Cambria" panose="02040503050406030204" charset="0"/>
              </a:rPr>
              <a:t> Traffic sign recognition uses a forward-facing video camera mounted in the area of the rearview mirror to permanently monitor road traffic signs.</a:t>
            </a:r>
            <a:endParaRPr lang="en-US" dirty="0">
              <a:latin typeface="Cambria" panose="02040503050406030204" charset="0"/>
              <a:cs typeface="Cambria" panose="02040503050406030204" charset="0"/>
            </a:endParaRPr>
          </a:p>
          <a:p>
            <a:r>
              <a:rPr lang="en-US" b="0" i="0" dirty="0">
                <a:solidFill>
                  <a:srgbClr val="222233"/>
                </a:solidFill>
                <a:effectLst/>
                <a:latin typeface="Cambria" panose="02040503050406030204" charset="0"/>
                <a:cs typeface="Cambria" panose="02040503050406030204" charset="0"/>
              </a:rPr>
              <a:t>Secondly, if a traffic sign is recognized, this is tracked and displayed in the instrument panel or on the monitor of the navigation unit/infotainment system when the vehicle passes the sign.</a:t>
            </a:r>
            <a:endParaRPr lang="en-US" dirty="0">
              <a:latin typeface="Cambria" panose="02040503050406030204" charset="0"/>
              <a:cs typeface="Cambria" panose="02040503050406030204"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03223" y="165846"/>
            <a:ext cx="1537447" cy="15374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49343"/>
            <a:ext cx="9603275" cy="593975"/>
          </a:xfrm>
        </p:spPr>
        <p:txBody>
          <a:bodyPr/>
          <a:lstStyle/>
          <a:p>
            <a:r>
              <a:rPr lang="en-US" dirty="0">
                <a:latin typeface="Arial Black" panose="020B0A04020102020204" pitchFamily="34" charset="0"/>
              </a:rPr>
              <a:t>Project implementation</a:t>
            </a:r>
            <a:endParaRPr lang="en-IN" dirty="0">
              <a:latin typeface="Arial Black" panose="020B0A04020102020204" pitchFamily="34" charset="0"/>
            </a:endParaRPr>
          </a:p>
        </p:txBody>
      </p:sp>
      <p:sp>
        <p:nvSpPr>
          <p:cNvPr id="6" name="Content Placeholder 5"/>
          <p:cNvSpPr>
            <a:spLocks noGrp="1"/>
          </p:cNvSpPr>
          <p:nvPr>
            <p:ph idx="1"/>
          </p:nvPr>
        </p:nvSpPr>
        <p:spPr>
          <a:xfrm>
            <a:off x="1451579" y="2141237"/>
            <a:ext cx="9603275" cy="3450613"/>
          </a:xfrm>
        </p:spPr>
        <p:txBody>
          <a:bodyPr>
            <a:normAutofit/>
          </a:bodyPr>
          <a:lstStyle/>
          <a:p>
            <a:pPr marL="0" indent="0" algn="just">
              <a:buNone/>
            </a:pPr>
            <a:r>
              <a:rPr lang="en-US" sz="2200" b="1" dirty="0">
                <a:solidFill>
                  <a:schemeClr val="tx1"/>
                </a:solidFill>
                <a:latin typeface="Cambria" panose="02040503050406030204" charset="0"/>
                <a:ea typeface="Cambria Math" panose="02040503050406030204" pitchFamily="18" charset="0"/>
                <a:cs typeface="Cambria" panose="02040503050406030204" charset="0"/>
              </a:rPr>
              <a:t>Developing an efficient Machine Learning Model which would predict various Traffic Signs.</a:t>
            </a:r>
            <a:r>
              <a:rPr lang="en-US" sz="2400" dirty="0">
                <a:solidFill>
                  <a:schemeClr val="tx1"/>
                </a:solidFill>
                <a:latin typeface="Cambria" panose="02040503050406030204" charset="0"/>
                <a:ea typeface="Cambria Math" panose="02040503050406030204" pitchFamily="18" charset="0"/>
                <a:cs typeface="Cambria" panose="02040503050406030204" charset="0"/>
              </a:rPr>
              <a:t> </a:t>
            </a:r>
            <a:r>
              <a:rPr lang="en-US" sz="2200" b="1" dirty="0">
                <a:solidFill>
                  <a:schemeClr val="tx1"/>
                </a:solidFill>
                <a:latin typeface="Cambria" panose="02040503050406030204" charset="0"/>
                <a:ea typeface="Cambria Math" panose="02040503050406030204" pitchFamily="18" charset="0"/>
                <a:cs typeface="Cambria" panose="02040503050406030204" charset="0"/>
              </a:rPr>
              <a:t>This process is done in four steps:- </a:t>
            </a:r>
            <a:endParaRPr lang="en-US" sz="2200" b="1" dirty="0">
              <a:solidFill>
                <a:schemeClr val="tx1"/>
              </a:solidFill>
              <a:latin typeface="Cambria" panose="02040503050406030204" charset="0"/>
              <a:ea typeface="Cambria Math" panose="02040503050406030204" pitchFamily="18" charset="0"/>
              <a:cs typeface="Cambria" panose="02040503050406030204" charset="0"/>
            </a:endParaRPr>
          </a:p>
          <a:p>
            <a:pPr algn="just">
              <a:buFont typeface="Courier New" panose="02070309020205020404" pitchFamily="49" charset="0"/>
              <a:buChar char="o"/>
            </a:pPr>
            <a:r>
              <a:rPr lang="en-US" sz="2000" dirty="0">
                <a:solidFill>
                  <a:schemeClr val="tx1"/>
                </a:solidFill>
                <a:latin typeface="Sitka Heading Semibold" pitchFamily="2" charset="0"/>
                <a:cs typeface="Times New Roman" panose="02020603050405020304" pitchFamily="18" charset="0"/>
              </a:rPr>
              <a:t>Gathering and exploring the dataset</a:t>
            </a:r>
            <a:endParaRPr lang="en-US" sz="2000" dirty="0">
              <a:solidFill>
                <a:schemeClr val="tx1"/>
              </a:solidFill>
              <a:latin typeface="Sitka Heading Semibold" pitchFamily="2" charset="0"/>
              <a:cs typeface="Times New Roman" panose="02020603050405020304" pitchFamily="18" charset="0"/>
            </a:endParaRPr>
          </a:p>
          <a:p>
            <a:pPr lvl="0" algn="just">
              <a:buFont typeface="Courier New" panose="02070309020205020404" pitchFamily="49" charset="0"/>
              <a:buChar char="o"/>
            </a:pPr>
            <a:r>
              <a:rPr lang="en-US" sz="2000" dirty="0">
                <a:solidFill>
                  <a:schemeClr val="tx1"/>
                </a:solidFill>
                <a:latin typeface="Sitka Heading Semibold" pitchFamily="2" charset="0"/>
                <a:cs typeface="Times New Roman" panose="02020603050405020304" pitchFamily="18" charset="0"/>
              </a:rPr>
              <a:t>Building a CNN Model</a:t>
            </a:r>
            <a:endParaRPr lang="en-US" sz="2000" dirty="0">
              <a:solidFill>
                <a:schemeClr val="tx1"/>
              </a:solidFill>
              <a:latin typeface="Sitka Heading Semibold" pitchFamily="2" charset="0"/>
              <a:cs typeface="Times New Roman" panose="02020603050405020304" pitchFamily="18" charset="0"/>
            </a:endParaRPr>
          </a:p>
          <a:p>
            <a:pPr lvl="0" algn="just">
              <a:buFont typeface="Courier New" panose="02070309020205020404" pitchFamily="49" charset="0"/>
              <a:buChar char="o"/>
            </a:pPr>
            <a:r>
              <a:rPr lang="en-US" sz="2000" dirty="0">
                <a:solidFill>
                  <a:schemeClr val="tx1"/>
                </a:solidFill>
                <a:latin typeface="Sitka Heading Semibold" pitchFamily="2" charset="0"/>
                <a:cs typeface="Times New Roman" panose="02020603050405020304" pitchFamily="18" charset="0"/>
              </a:rPr>
              <a:t>Training and testing the model</a:t>
            </a:r>
            <a:endParaRPr lang="en-US" sz="2000" dirty="0">
              <a:solidFill>
                <a:schemeClr val="tx1"/>
              </a:solidFill>
              <a:latin typeface="Sitka Heading Semibold" pitchFamily="2" charset="0"/>
              <a:cs typeface="Times New Roman" panose="02020603050405020304" pitchFamily="18" charset="0"/>
            </a:endParaRPr>
          </a:p>
          <a:p>
            <a:pPr algn="just">
              <a:buFont typeface="Courier New" panose="02070309020205020404" pitchFamily="49" charset="0"/>
              <a:buChar char="o"/>
            </a:pPr>
            <a:r>
              <a:rPr lang="en-US" sz="2000" dirty="0">
                <a:solidFill>
                  <a:schemeClr val="tx1"/>
                </a:solidFill>
                <a:latin typeface="Sitka Heading Semibold" pitchFamily="2" charset="0"/>
                <a:cs typeface="Times New Roman" panose="02020603050405020304" pitchFamily="18" charset="0"/>
              </a:rPr>
              <a:t>Deploying the model</a:t>
            </a:r>
            <a:endParaRPr lang="en-US" sz="2000" dirty="0">
              <a:solidFill>
                <a:schemeClr val="tx1"/>
              </a:solidFill>
              <a:latin typeface="Sitka Heading Semibold" pitchFamily="2" charset="0"/>
              <a:cs typeface="Times New Roman" panose="02020603050405020304" pitchFamily="18" charset="0"/>
            </a:endParaRPr>
          </a:p>
          <a:p>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33487" y="166875"/>
            <a:ext cx="1601988" cy="1416424"/>
          </a:xfrm>
          <a:prstGeom prst="rect">
            <a:avLst/>
          </a:prstGeom>
        </p:spPr>
      </p:pic>
      <p:sp>
        <p:nvSpPr>
          <p:cNvPr id="5" name="TextBox 4"/>
          <p:cNvSpPr txBox="1"/>
          <p:nvPr/>
        </p:nvSpPr>
        <p:spPr>
          <a:xfrm>
            <a:off x="2217772" y="6858000"/>
            <a:ext cx="7756456" cy="230832"/>
          </a:xfrm>
          <a:prstGeom prst="rect">
            <a:avLst/>
          </a:prstGeom>
          <a:noFill/>
        </p:spPr>
        <p:txBody>
          <a:bodyPr wrap="square" rtlCol="0">
            <a:spAutoFit/>
          </a:bodyPr>
          <a:lstStyle/>
          <a:p>
            <a:r>
              <a:rPr lang="en-IN" sz="900">
                <a:hlinkClick r:id="rId2" tooltip="https://commons.wikimedia.org/wiki/File:UK_traffic_sign_521.svg"/>
              </a:rPr>
              <a:t>This Photo</a:t>
            </a:r>
            <a:r>
              <a:rPr lang="en-IN" sz="900"/>
              <a:t> by Unknown Author is licensed under </a:t>
            </a:r>
            <a:r>
              <a:rPr lang="en-IN" sz="900">
                <a:hlinkClick r:id="rId3" tooltip="https://creativecommons.org/licenses/by-sa/3.0/"/>
              </a:rPr>
              <a:t>CC BY-SA</a:t>
            </a:r>
            <a:endParaRPr lang="en-IN" sz="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750857"/>
          </a:xfrm>
        </p:spPr>
        <p:txBody>
          <a:bodyPr/>
          <a:lstStyle/>
          <a:p>
            <a:r>
              <a:rPr lang="en-US" dirty="0">
                <a:latin typeface="Arial Black" panose="020B0A04020102020204" pitchFamily="34" charset="0"/>
              </a:rPr>
              <a:t>Diagrammatic representation</a:t>
            </a:r>
            <a:endParaRPr lang="en-IN" dirty="0">
              <a:latin typeface="Arial Black" panose="020B0A04020102020204" pitchFamily="34" charset="0"/>
            </a:endParaRPr>
          </a:p>
        </p:txBody>
      </p:sp>
      <p:sp>
        <p:nvSpPr>
          <p:cNvPr id="4" name="AutoShape 2"/>
          <p:cNvSpPr>
            <a:spLocks noChangeAspect="1" noChangeArrowheads="1"/>
          </p:cNvSpPr>
          <p:nvPr/>
        </p:nvSpPr>
        <p:spPr bwMode="auto">
          <a:xfrm>
            <a:off x="4222376" y="3276600"/>
            <a:ext cx="2026024" cy="20260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11" name="Content Placeholder 10"/>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2653554" y="1999130"/>
            <a:ext cx="7207622" cy="3971364"/>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Arial Black" panose="020B0A04020102020204" pitchFamily="34" charset="0"/>
              </a:rPr>
              <a:t>dataset</a:t>
            </a:r>
            <a:endParaRPr lang="en-IN" sz="4000" dirty="0">
              <a:latin typeface="Arial Black" panose="020B0A04020102020204" pitchFamily="34" charset="0"/>
            </a:endParaRPr>
          </a:p>
        </p:txBody>
      </p:sp>
      <p:sp>
        <p:nvSpPr>
          <p:cNvPr id="3" name="Content Placeholder 2"/>
          <p:cNvSpPr>
            <a:spLocks noGrp="1"/>
          </p:cNvSpPr>
          <p:nvPr>
            <p:ph idx="1"/>
          </p:nvPr>
        </p:nvSpPr>
        <p:spPr>
          <a:xfrm>
            <a:off x="1451579" y="2015732"/>
            <a:ext cx="9603275" cy="3892009"/>
          </a:xfrm>
        </p:spPr>
        <p:txBody>
          <a:bodyPr>
            <a:normAutofit/>
          </a:bodyPr>
          <a:lstStyle/>
          <a:p>
            <a:pPr>
              <a:buFont typeface="Wingdings" panose="05000000000000000000" pitchFamily="2" charset="2"/>
              <a:buChar char="§"/>
            </a:pPr>
            <a:r>
              <a:rPr lang="en-US" sz="2800" dirty="0">
                <a:latin typeface="Cambria" panose="02040503050406030204" charset="0"/>
                <a:cs typeface="Cambria" panose="02040503050406030204" charset="0"/>
              </a:rPr>
              <a:t>The dataset which we have used for this project is the German Traffic Signs Dataset.</a:t>
            </a:r>
            <a:endParaRPr lang="en-US" sz="2800" dirty="0">
              <a:latin typeface="Cambria" panose="02040503050406030204" charset="0"/>
              <a:cs typeface="Cambria" panose="02040503050406030204" charset="0"/>
            </a:endParaRPr>
          </a:p>
          <a:p>
            <a:pPr>
              <a:buFont typeface="Wingdings" panose="05000000000000000000" pitchFamily="2" charset="2"/>
              <a:buChar char="§"/>
            </a:pPr>
            <a:r>
              <a:rPr lang="en-IN" sz="2800" dirty="0">
                <a:latin typeface="Cambria" panose="02040503050406030204" charset="0"/>
                <a:cs typeface="Cambria" panose="02040503050406030204" charset="0"/>
              </a:rPr>
              <a:t>Ref :</a:t>
            </a:r>
            <a:endParaRPr lang="en-IN" sz="2800" dirty="0">
              <a:latin typeface="Cambria" panose="02040503050406030204" charset="0"/>
              <a:cs typeface="Cambria" panose="02040503050406030204" charset="0"/>
            </a:endParaRPr>
          </a:p>
          <a:p>
            <a:pPr marL="457200" lvl="1" indent="0">
              <a:buNone/>
            </a:pPr>
            <a:r>
              <a:rPr lang="en-IN" sz="2520" dirty="0">
                <a:latin typeface="Cambria" panose="02040503050406030204" charset="0"/>
                <a:cs typeface="Cambria" panose="02040503050406030204" charset="0"/>
                <a:hlinkClick r:id="rId1"/>
              </a:rPr>
              <a:t>https://www.kaggle.com/datasets/meowmeowmeowmeowmeow/gtsrb-german-traffic-sign</a:t>
            </a:r>
            <a:r>
              <a:rPr lang="en-IN" sz="2520" dirty="0">
                <a:latin typeface="Cambria" panose="02040503050406030204" charset="0"/>
                <a:cs typeface="Cambria" panose="02040503050406030204" charset="0"/>
              </a:rPr>
              <a:t> </a:t>
            </a:r>
            <a:endParaRPr lang="en-IN" sz="2520" dirty="0">
              <a:latin typeface="Cambria" panose="02040503050406030204" charset="0"/>
              <a:cs typeface="Cambria" panose="02040503050406030204" charset="0"/>
            </a:endParaRPr>
          </a:p>
          <a:p>
            <a:pPr>
              <a:buFont typeface="Wingdings" panose="05000000000000000000" pitchFamily="2" charset="2"/>
              <a:buChar char="§"/>
            </a:pPr>
            <a:r>
              <a:rPr lang="en-IN" sz="2800" dirty="0">
                <a:latin typeface="Cambria" panose="02040503050406030204" charset="0"/>
                <a:cs typeface="Cambria" panose="02040503050406030204" charset="0"/>
              </a:rPr>
              <a:t>We proposed a computerized method for the identification of traffic signs using a Convolution Neural Network.</a:t>
            </a:r>
            <a:endParaRPr lang="en-IN" sz="2800" dirty="0">
              <a:latin typeface="Cambria" panose="02040503050406030204" charset="0"/>
              <a:cs typeface="Cambria" panose="02040503050406030204" charset="0"/>
            </a:endParaRPr>
          </a:p>
        </p:txBody>
      </p:sp>
    </p:spTree>
  </p:cSld>
  <p:clrMapOvr>
    <a:masterClrMapping/>
  </p:clrMapOvr>
</p:sld>
</file>

<file path=ppt/tags/tag1.xml><?xml version="1.0" encoding="utf-8"?>
<p:tagLst xmlns:p="http://schemas.openxmlformats.org/presentationml/2006/main">
  <p:tag name="KSO_WM_BEAUTIFY_FLAG" val=""/>
</p:tagLst>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2457</Words>
  <Application>WPS Presentation</Application>
  <PresentationFormat>Widescreen</PresentationFormat>
  <Paragraphs>61</Paragraphs>
  <Slides>11</Slides>
  <Notes>0</Notes>
  <HiddenSlides>0</HiddenSlides>
  <MMClips>0</MMClips>
  <ScaleCrop>false</ScaleCrop>
  <HeadingPairs>
    <vt:vector size="6" baseType="variant">
      <vt:variant>
        <vt:lpstr>已用的字体</vt:lpstr>
      </vt:variant>
      <vt:variant>
        <vt:i4>32</vt:i4>
      </vt:variant>
      <vt:variant>
        <vt:lpstr>主题</vt:lpstr>
      </vt:variant>
      <vt:variant>
        <vt:i4>1</vt:i4>
      </vt:variant>
      <vt:variant>
        <vt:lpstr>幻灯片标题</vt:lpstr>
      </vt:variant>
      <vt:variant>
        <vt:i4>11</vt:i4>
      </vt:variant>
    </vt:vector>
  </HeadingPairs>
  <TitlesOfParts>
    <vt:vector size="44" baseType="lpstr">
      <vt:lpstr>Arial</vt:lpstr>
      <vt:lpstr>SimSun</vt:lpstr>
      <vt:lpstr>Wingdings</vt:lpstr>
      <vt:lpstr>Cascadia Code SemiBold</vt:lpstr>
      <vt:lpstr>Bahnschrift Light</vt:lpstr>
      <vt:lpstr>Arial Black</vt:lpstr>
      <vt:lpstr>Sitka Heading Semibold</vt:lpstr>
      <vt:lpstr>Times New Roman</vt:lpstr>
      <vt:lpstr>Fira Sans</vt:lpstr>
      <vt:lpstr>Segoe Print</vt:lpstr>
      <vt:lpstr>Cambria Math</vt:lpstr>
      <vt:lpstr>Tahoma</vt:lpstr>
      <vt:lpstr>Courier New</vt:lpstr>
      <vt:lpstr>Microsoft YaHei</vt:lpstr>
      <vt:lpstr>Arial Unicode MS</vt:lpstr>
      <vt:lpstr>Gill Sans MT</vt:lpstr>
      <vt:lpstr>Calibri</vt:lpstr>
      <vt:lpstr>Segoe UI Variable Small Light</vt:lpstr>
      <vt:lpstr>Segoe UI Symbol</vt:lpstr>
      <vt:lpstr>Segoe UI Emoji</vt:lpstr>
      <vt:lpstr>Segoe MDL2 Assets</vt:lpstr>
      <vt:lpstr>Papyrus</vt:lpstr>
      <vt:lpstr>MV Boli</vt:lpstr>
      <vt:lpstr>Mongolian Baiti</vt:lpstr>
      <vt:lpstr>Microsoft YaHei UI Light</vt:lpstr>
      <vt:lpstr>Microsoft Sans Serif</vt:lpstr>
      <vt:lpstr>Consolas</vt:lpstr>
      <vt:lpstr>Comic Sans MS</vt:lpstr>
      <vt:lpstr>Cascadia Mono SemiBold</vt:lpstr>
      <vt:lpstr>Cambria</vt:lpstr>
      <vt:lpstr>Candara</vt:lpstr>
      <vt:lpstr>Arial Narrow</vt:lpstr>
      <vt:lpstr>Gallery</vt:lpstr>
      <vt:lpstr>TRAFFIC SIGN RECOGNITION </vt:lpstr>
      <vt:lpstr>contents</vt:lpstr>
      <vt:lpstr>INTRODUCTION</vt:lpstr>
      <vt:lpstr>advantages</vt:lpstr>
      <vt:lpstr>Cnn architecture</vt:lpstr>
      <vt:lpstr>methodology</vt:lpstr>
      <vt:lpstr>Project implementation</vt:lpstr>
      <vt:lpstr>Diagrammatic representation</vt:lpstr>
      <vt:lpstr>dataset</vt:lpstr>
      <vt:lpstr>Result-predictions on test data</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SIGN RECOGNISATION </dc:title>
  <dc:creator>Aasritha sai Kota</dc:creator>
  <cp:lastModifiedBy>LENOVO</cp:lastModifiedBy>
  <cp:revision>16</cp:revision>
  <dcterms:created xsi:type="dcterms:W3CDTF">2022-07-18T14:08:00Z</dcterms:created>
  <dcterms:modified xsi:type="dcterms:W3CDTF">2024-06-25T06:43:51Z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A522EBBBA166493BABA02EC1724BDEBA_12</vt:lpwstr>
  </property>
  <property fmtid="{D5CDD505-2E9C-101B-9397-08002B2CF9AE}" pid="3" name="KSOProductBuildVer">
    <vt:lpwstr>1033-12.2.0.17119</vt:lpwstr>
  </property>
</Properties>
</file>