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sp>
          <p:nvSpPr>
            <p:cNvPr id="24" name="Google Shape;24;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Google Shape;26;p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Google Shape;27;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2"/>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body"/>
          </p:nvPr>
        </p:nvSpPr>
        <p:spPr>
          <a:xfrm>
            <a:off x="677334" y="1411551"/>
            <a:ext cx="8596800" cy="4629900"/>
          </a:xfrm>
          <a:prstGeom prst="rect">
            <a:avLst/>
          </a:prstGeom>
          <a:noFill/>
          <a:ln>
            <a:noFill/>
          </a:ln>
        </p:spPr>
        <p:txBody>
          <a:bodyPr anchorCtr="0" anchor="t" bIns="45700" lIns="91425" spcFirstLastPara="1" rIns="91425" wrap="square" tIns="45700">
            <a:normAutofit/>
          </a:bodyPr>
          <a:lstStyle>
            <a:lvl1pPr indent="-320040" lvl="0" marL="457200">
              <a:spcBef>
                <a:spcPts val="1000"/>
              </a:spcBef>
              <a:spcAft>
                <a:spcPts val="0"/>
              </a:spcAft>
              <a:buSzPts val="1440"/>
              <a:buChar char="►"/>
              <a:defRPr>
                <a:latin typeface="Times New Roman"/>
                <a:ea typeface="Times New Roman"/>
                <a:cs typeface="Times New Roman"/>
                <a:sym typeface="Times New Roman"/>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8" name="Google Shape;48;p4"/>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9" name="Google Shape;49;p4"/>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0" name="Google Shape;50;p4"/>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1" name="Google Shape;51;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7" name="Google Shape;57;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6"/>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64" name="Google Shape;64;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1507067" y="577048"/>
            <a:ext cx="8728800" cy="6001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F0000"/>
              </a:buClr>
              <a:buSzPts val="3200"/>
              <a:buFont typeface="Times New Roman"/>
              <a:buNone/>
            </a:pPr>
            <a:r>
              <a:rPr b="1" lang="en-US" sz="3200">
                <a:solidFill>
                  <a:srgbClr val="FF0000"/>
                </a:solidFill>
                <a:latin typeface="Times New Roman"/>
                <a:ea typeface="Times New Roman"/>
                <a:cs typeface="Times New Roman"/>
                <a:sym typeface="Times New Roman"/>
              </a:rPr>
              <a:t>CURRICULUM VITAE ANALYSIS USING MACHINE LEARNING ALGORITHM</a:t>
            </a:r>
            <a:endParaRPr b="1" sz="3200">
              <a:solidFill>
                <a:srgbClr val="FF0000"/>
              </a:solidFill>
              <a:latin typeface="Times New Roman"/>
              <a:ea typeface="Times New Roman"/>
              <a:cs typeface="Times New Roman"/>
              <a:sym typeface="Times New Roman"/>
            </a:endParaRPr>
          </a:p>
          <a:p>
            <a:pPr indent="0" lvl="0" marL="0" rtl="0" algn="ctr">
              <a:spcBef>
                <a:spcPts val="0"/>
              </a:spcBef>
              <a:spcAft>
                <a:spcPts val="0"/>
              </a:spcAft>
              <a:buClr>
                <a:srgbClr val="FF0000"/>
              </a:buClr>
              <a:buSzPts val="3200"/>
              <a:buFont typeface="Times New Roman"/>
              <a:buNone/>
            </a:pPr>
            <a:r>
              <a:rPr b="1" lang="en-US" sz="1800">
                <a:solidFill>
                  <a:srgbClr val="92D050"/>
                </a:solidFill>
                <a:latin typeface="Times New Roman"/>
                <a:ea typeface="Times New Roman"/>
                <a:cs typeface="Times New Roman"/>
                <a:sym typeface="Times New Roman"/>
              </a:rPr>
              <a:t>Department of Computer Science and Engineering</a:t>
            </a:r>
            <a:br>
              <a:rPr b="1" lang="en-US" sz="3200">
                <a:solidFill>
                  <a:srgbClr val="FF0000"/>
                </a:solidFill>
                <a:latin typeface="Times New Roman"/>
                <a:ea typeface="Times New Roman"/>
                <a:cs typeface="Times New Roman"/>
                <a:sym typeface="Times New Roman"/>
              </a:rPr>
            </a:br>
            <a:br>
              <a:rPr b="1" lang="en-US" sz="1800">
                <a:solidFill>
                  <a:srgbClr val="92D050"/>
                </a:solidFill>
                <a:latin typeface="Times New Roman"/>
                <a:ea typeface="Times New Roman"/>
                <a:cs typeface="Times New Roman"/>
                <a:sym typeface="Times New Roman"/>
              </a:rPr>
            </a:br>
            <a:r>
              <a:rPr b="1" lang="en-US" sz="1800">
                <a:solidFill>
                  <a:srgbClr val="0070C0"/>
                </a:solidFill>
                <a:latin typeface="Times New Roman"/>
                <a:ea typeface="Times New Roman"/>
                <a:cs typeface="Times New Roman"/>
                <a:sym typeface="Times New Roman"/>
              </a:rPr>
              <a:t>Under The Esteemed Guidance Of</a:t>
            </a:r>
            <a:br>
              <a:rPr lang="en-US" sz="1800">
                <a:latin typeface="Calibri"/>
                <a:ea typeface="Calibri"/>
                <a:cs typeface="Calibri"/>
                <a:sym typeface="Calibri"/>
              </a:rPr>
            </a:br>
            <a:r>
              <a:rPr b="1" lang="en-US" sz="1800">
                <a:solidFill>
                  <a:srgbClr val="00B050"/>
                </a:solidFill>
                <a:latin typeface="Times New Roman"/>
                <a:ea typeface="Times New Roman"/>
                <a:cs typeface="Times New Roman"/>
                <a:sym typeface="Times New Roman"/>
              </a:rPr>
              <a:t>Mrs . J. LAKSHMI </a:t>
            </a:r>
            <a:r>
              <a:rPr b="1" baseline="-25000" lang="en-US" sz="1800">
                <a:solidFill>
                  <a:srgbClr val="FF0000"/>
                </a:solidFill>
                <a:latin typeface="Times New Roman"/>
                <a:ea typeface="Times New Roman"/>
                <a:cs typeface="Times New Roman"/>
                <a:sym typeface="Times New Roman"/>
              </a:rPr>
              <a:t> M. Tech</a:t>
            </a:r>
            <a:br>
              <a:rPr b="1" baseline="-25000" lang="en-US" sz="1800">
                <a:solidFill>
                  <a:srgbClr val="FF0000"/>
                </a:solidFill>
                <a:latin typeface="Times New Roman"/>
                <a:ea typeface="Times New Roman"/>
                <a:cs typeface="Times New Roman"/>
                <a:sym typeface="Times New Roman"/>
              </a:rPr>
            </a:br>
            <a:r>
              <a:rPr b="1" lang="en-US" sz="1800">
                <a:solidFill>
                  <a:srgbClr val="00B050"/>
                </a:solidFill>
                <a:latin typeface="Times New Roman"/>
                <a:ea typeface="Times New Roman"/>
                <a:cs typeface="Times New Roman"/>
                <a:sym typeface="Times New Roman"/>
              </a:rPr>
              <a:t>Assoc. Professor</a:t>
            </a:r>
            <a:br>
              <a:rPr b="1" lang="en-US" sz="2000">
                <a:solidFill>
                  <a:srgbClr val="00B050"/>
                </a:solidFill>
                <a:latin typeface="Times New Roman"/>
                <a:ea typeface="Times New Roman"/>
                <a:cs typeface="Times New Roman"/>
                <a:sym typeface="Times New Roman"/>
              </a:rPr>
            </a:br>
            <a:br>
              <a:rPr b="1" lang="en-US" sz="1800">
                <a:solidFill>
                  <a:srgbClr val="FF0000"/>
                </a:solidFill>
                <a:latin typeface="Times New Roman"/>
                <a:ea typeface="Times New Roman"/>
                <a:cs typeface="Times New Roman"/>
                <a:sym typeface="Times New Roman"/>
              </a:rPr>
            </a:br>
            <a:br>
              <a:rPr b="1" lang="en-US" sz="1400">
                <a:solidFill>
                  <a:srgbClr val="FF0000"/>
                </a:solidFill>
                <a:latin typeface="Times New Roman"/>
                <a:ea typeface="Times New Roman"/>
                <a:cs typeface="Times New Roman"/>
                <a:sym typeface="Times New Roman"/>
              </a:rPr>
            </a:br>
            <a:r>
              <a:rPr b="1" lang="en-US" sz="1400">
                <a:solidFill>
                  <a:srgbClr val="FF0000"/>
                </a:solidFill>
                <a:latin typeface="Times New Roman"/>
                <a:ea typeface="Times New Roman"/>
                <a:cs typeface="Times New Roman"/>
                <a:sym typeface="Times New Roman"/>
              </a:rPr>
              <a:t>                                                                   </a:t>
            </a:r>
            <a:r>
              <a:rPr b="1" lang="en-US" sz="2000">
                <a:solidFill>
                  <a:srgbClr val="FF0000"/>
                </a:solidFill>
                <a:latin typeface="Times New Roman"/>
                <a:ea typeface="Times New Roman"/>
                <a:cs typeface="Times New Roman"/>
                <a:sym typeface="Times New Roman"/>
              </a:rPr>
              <a:t>PRESENTED BY</a:t>
            </a:r>
            <a:r>
              <a:rPr b="1" lang="en-US" sz="1400">
                <a:solidFill>
                  <a:srgbClr val="FF0000"/>
                </a:solidFill>
                <a:latin typeface="Times New Roman"/>
                <a:ea typeface="Times New Roman"/>
                <a:cs typeface="Times New Roman"/>
                <a:sym typeface="Times New Roman"/>
              </a:rPr>
              <a:t>    </a:t>
            </a:r>
            <a:endParaRPr b="1" sz="1400">
              <a:solidFill>
                <a:srgbClr val="FF0000"/>
              </a:solidFill>
              <a:latin typeface="Times New Roman"/>
              <a:ea typeface="Times New Roman"/>
              <a:cs typeface="Times New Roman"/>
              <a:sym typeface="Times New Roman"/>
            </a:endParaRPr>
          </a:p>
          <a:p>
            <a:pPr indent="0" lvl="0" marL="0" rtl="0" algn="ctr">
              <a:spcBef>
                <a:spcPts val="0"/>
              </a:spcBef>
              <a:spcAft>
                <a:spcPts val="0"/>
              </a:spcAft>
              <a:buClr>
                <a:srgbClr val="FF0000"/>
              </a:buClr>
              <a:buSzPts val="3200"/>
              <a:buFont typeface="Times New Roman"/>
              <a:buNone/>
            </a:pPr>
            <a:r>
              <a:rPr b="1" lang="en-US" sz="1400">
                <a:solidFill>
                  <a:srgbClr val="FF0000"/>
                </a:solidFill>
                <a:latin typeface="Times New Roman"/>
                <a:ea typeface="Times New Roman"/>
                <a:cs typeface="Times New Roman"/>
                <a:sym typeface="Times New Roman"/>
              </a:rPr>
              <a:t>                                                 </a:t>
            </a:r>
            <a:endParaRPr b="1" sz="1400">
              <a:solidFill>
                <a:srgbClr val="FF0000"/>
              </a:solidFill>
              <a:latin typeface="Times New Roman"/>
              <a:ea typeface="Times New Roman"/>
              <a:cs typeface="Times New Roman"/>
              <a:sym typeface="Times New Roman"/>
            </a:endParaRPr>
          </a:p>
          <a:p>
            <a:pPr indent="0" lvl="0" marL="0" rtl="0" algn="ctr">
              <a:spcBef>
                <a:spcPts val="0"/>
              </a:spcBef>
              <a:spcAft>
                <a:spcPts val="0"/>
              </a:spcAft>
              <a:buClr>
                <a:srgbClr val="FF0000"/>
              </a:buClr>
              <a:buSzPts val="3200"/>
              <a:buFont typeface="Times New Roman"/>
              <a:buNone/>
            </a:pPr>
            <a:r>
              <a:rPr b="1" lang="en-US" sz="1400">
                <a:solidFill>
                  <a:srgbClr val="FF0000"/>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M.Anuhya</a:t>
            </a:r>
            <a:r>
              <a:rPr b="1" lang="en-US" sz="1800">
                <a:solidFill>
                  <a:srgbClr val="FF0000"/>
                </a:solidFill>
                <a:latin typeface="Times New Roman"/>
                <a:ea typeface="Times New Roman"/>
                <a:cs typeface="Times New Roman"/>
                <a:sym typeface="Times New Roman"/>
              </a:rPr>
              <a:t>                                         </a:t>
            </a:r>
            <a:br>
              <a:rPr b="1" lang="en-US" sz="1800">
                <a:solidFill>
                  <a:srgbClr val="FF0000"/>
                </a:solidFill>
                <a:latin typeface="Times New Roman"/>
                <a:ea typeface="Times New Roman"/>
                <a:cs typeface="Times New Roman"/>
                <a:sym typeface="Times New Roman"/>
              </a:rPr>
            </a:br>
            <a:r>
              <a:rPr b="1" lang="en-US" sz="1800">
                <a:solidFill>
                  <a:schemeClr val="dk1"/>
                </a:solidFill>
                <a:latin typeface="Times New Roman"/>
                <a:ea typeface="Times New Roman"/>
                <a:cs typeface="Times New Roman"/>
                <a:sym typeface="Times New Roman"/>
              </a:rPr>
              <a:t>                                 K.Gayathri Venkata Aasritha                 </a:t>
            </a:r>
            <a:br>
              <a:rPr b="1" lang="en-US" sz="1800">
                <a:solidFill>
                  <a:schemeClr val="dk1"/>
                </a:solidFill>
                <a:latin typeface="Times New Roman"/>
                <a:ea typeface="Times New Roman"/>
                <a:cs typeface="Times New Roman"/>
                <a:sym typeface="Times New Roman"/>
              </a:rPr>
            </a:br>
            <a:r>
              <a:rPr b="1" lang="en-US" sz="1800">
                <a:solidFill>
                  <a:schemeClr val="dk1"/>
                </a:solidFill>
                <a:latin typeface="Times New Roman"/>
                <a:ea typeface="Times New Roman"/>
                <a:cs typeface="Times New Roman"/>
                <a:sym typeface="Times New Roman"/>
              </a:rPr>
              <a:t>                    N.Chandu Venkat sai                      </a:t>
            </a:r>
            <a:br>
              <a:rPr b="1" lang="en-US" sz="1800">
                <a:solidFill>
                  <a:srgbClr val="FF0000"/>
                </a:solidFill>
                <a:latin typeface="Times New Roman"/>
                <a:ea typeface="Times New Roman"/>
                <a:cs typeface="Times New Roman"/>
                <a:sym typeface="Times New Roman"/>
              </a:rPr>
            </a:br>
            <a:r>
              <a:rPr b="1" lang="en-US" sz="1800">
                <a:solidFill>
                  <a:schemeClr val="dk1"/>
                </a:solidFill>
                <a:latin typeface="Times New Roman"/>
                <a:ea typeface="Times New Roman"/>
                <a:cs typeface="Times New Roman"/>
                <a:sym typeface="Times New Roman"/>
              </a:rPr>
              <a:t>          M.Dinesh Babu               </a:t>
            </a:r>
            <a:br>
              <a:rPr b="1" lang="en-US" sz="1800">
                <a:solidFill>
                  <a:schemeClr val="dk1"/>
                </a:solidFill>
                <a:latin typeface="Times New Roman"/>
                <a:ea typeface="Times New Roman"/>
                <a:cs typeface="Times New Roman"/>
                <a:sym typeface="Times New Roman"/>
              </a:rPr>
            </a:br>
            <a:r>
              <a:rPr b="1" lang="en-US" sz="1800">
                <a:solidFill>
                  <a:schemeClr val="dk1"/>
                </a:solidFill>
                <a:latin typeface="Times New Roman"/>
                <a:ea typeface="Times New Roman"/>
                <a:cs typeface="Times New Roman"/>
                <a:sym typeface="Times New Roman"/>
              </a:rPr>
              <a:t>      M.Harshitha                    </a:t>
            </a:r>
            <a:br>
              <a:rPr b="1" lang="en-US" sz="1800">
                <a:solidFill>
                  <a:schemeClr val="dk1"/>
                </a:solidFill>
                <a:latin typeface="Times New Roman"/>
                <a:ea typeface="Times New Roman"/>
                <a:cs typeface="Times New Roman"/>
                <a:sym typeface="Times New Roman"/>
              </a:rPr>
            </a:br>
            <a:br>
              <a:rPr b="1" lang="en-US" sz="1400">
                <a:solidFill>
                  <a:schemeClr val="accent2"/>
                </a:solidFill>
                <a:latin typeface="Times New Roman"/>
                <a:ea typeface="Times New Roman"/>
                <a:cs typeface="Times New Roman"/>
                <a:sym typeface="Times New Roman"/>
              </a:rPr>
            </a:br>
            <a:br>
              <a:rPr b="1" lang="en-US" sz="1400">
                <a:solidFill>
                  <a:schemeClr val="accent2"/>
                </a:solidFill>
                <a:latin typeface="Times New Roman"/>
                <a:ea typeface="Times New Roman"/>
                <a:cs typeface="Times New Roman"/>
                <a:sym typeface="Times New Roman"/>
              </a:rPr>
            </a:br>
            <a:br>
              <a:rPr b="1" lang="en-US" sz="1400">
                <a:solidFill>
                  <a:schemeClr val="accent2"/>
                </a:solidFill>
                <a:latin typeface="Times New Roman"/>
                <a:ea typeface="Times New Roman"/>
                <a:cs typeface="Times New Roman"/>
                <a:sym typeface="Times New Roman"/>
              </a:rPr>
            </a:br>
            <a:br>
              <a:rPr b="1" lang="en-US" sz="1400">
                <a:solidFill>
                  <a:srgbClr val="00B050"/>
                </a:solidFill>
                <a:latin typeface="Times New Roman"/>
                <a:ea typeface="Times New Roman"/>
                <a:cs typeface="Times New Roman"/>
                <a:sym typeface="Times New Roman"/>
              </a:rPr>
            </a:br>
            <a:endParaRPr sz="1400"/>
          </a:p>
        </p:txBody>
      </p:sp>
      <p:sp>
        <p:nvSpPr>
          <p:cNvPr id="144" name="Google Shape;144;p18"/>
          <p:cNvSpPr txBox="1"/>
          <p:nvPr>
            <p:ph idx="1" type="subTitle"/>
          </p:nvPr>
        </p:nvSpPr>
        <p:spPr>
          <a:xfrm flipH="1" rot="10800000">
            <a:off x="2732183" y="5894593"/>
            <a:ext cx="1712700" cy="6861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r">
              <a:spcBef>
                <a:spcPts val="0"/>
              </a:spcBef>
              <a:spcAft>
                <a:spcPts val="0"/>
              </a:spcAft>
              <a:buSzPct val="79999"/>
              <a:buNone/>
            </a:pPr>
            <a:r>
              <a:t/>
            </a:r>
            <a:endParaRPr/>
          </a:p>
          <a:p>
            <a:pPr indent="0" lvl="0" marL="0" rtl="0" algn="r">
              <a:spcBef>
                <a:spcPts val="1000"/>
              </a:spcBef>
              <a:spcAft>
                <a:spcPts val="0"/>
              </a:spcAft>
              <a:buSzPct val="79999"/>
              <a:buNone/>
            </a:pPr>
            <a:r>
              <a:t/>
            </a:r>
            <a:endParaRPr/>
          </a:p>
          <a:p>
            <a:pPr indent="0" lvl="0" marL="0" rtl="0" algn="r">
              <a:spcBef>
                <a:spcPts val="1000"/>
              </a:spcBef>
              <a:spcAft>
                <a:spcPts val="0"/>
              </a:spcAft>
              <a:buSzPct val="79999"/>
              <a:buNone/>
            </a:pPr>
            <a:r>
              <a:t/>
            </a:r>
            <a:endParaRPr/>
          </a:p>
          <a:p>
            <a:pPr indent="0" lvl="0" marL="0" rtl="0" algn="r">
              <a:spcBef>
                <a:spcPts val="1000"/>
              </a:spcBef>
              <a:spcAft>
                <a:spcPts val="0"/>
              </a:spcAft>
              <a:buSzPct val="79999"/>
              <a:buNone/>
            </a:pPr>
            <a:r>
              <a:t/>
            </a:r>
            <a:endParaRPr/>
          </a:p>
        </p:txBody>
      </p:sp>
      <p:pic>
        <p:nvPicPr>
          <p:cNvPr id="145" name="Google Shape;145;p18"/>
          <p:cNvPicPr preferRelativeResize="0"/>
          <p:nvPr/>
        </p:nvPicPr>
        <p:blipFill rotWithShape="1">
          <a:blip r:embed="rId3">
            <a:alphaModFix/>
          </a:blip>
          <a:srcRect b="0" l="0" r="0" t="0"/>
          <a:stretch/>
        </p:blipFill>
        <p:spPr>
          <a:xfrm>
            <a:off x="2272683" y="3577700"/>
            <a:ext cx="1944210" cy="2192785"/>
          </a:xfrm>
          <a:prstGeom prst="rect">
            <a:avLst/>
          </a:prstGeom>
          <a:noFill/>
          <a:ln>
            <a:noFill/>
          </a:ln>
        </p:spPr>
      </p:pic>
      <p:sp>
        <p:nvSpPr>
          <p:cNvPr id="146" name="Google Shape;146;p18"/>
          <p:cNvSpPr txBox="1"/>
          <p:nvPr/>
        </p:nvSpPr>
        <p:spPr>
          <a:xfrm>
            <a:off x="4505175" y="4123850"/>
            <a:ext cx="7718700" cy="4617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t/>
            </a:r>
            <a:endParaRPr sz="1800">
              <a:solidFill>
                <a:srgbClr val="3F3F3F"/>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677334" y="609599"/>
            <a:ext cx="8596668" cy="46282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030A0"/>
              </a:buClr>
              <a:buSzPts val="3200"/>
              <a:buFont typeface="Times New Roman"/>
              <a:buNone/>
            </a:pPr>
            <a:br>
              <a:rPr b="1" lang="en-US" sz="3200">
                <a:solidFill>
                  <a:srgbClr val="7030A0"/>
                </a:solidFill>
                <a:latin typeface="Times New Roman"/>
                <a:ea typeface="Times New Roman"/>
                <a:cs typeface="Times New Roman"/>
                <a:sym typeface="Times New Roman"/>
              </a:rPr>
            </a:br>
            <a:r>
              <a:rPr b="1" lang="en-US" sz="2400">
                <a:solidFill>
                  <a:schemeClr val="dk1"/>
                </a:solidFill>
                <a:latin typeface="Times New Roman"/>
                <a:ea typeface="Times New Roman"/>
                <a:cs typeface="Times New Roman"/>
                <a:sym typeface="Times New Roman"/>
              </a:rPr>
              <a:t>System Architecture:</a:t>
            </a:r>
            <a:endParaRPr b="1" sz="2400">
              <a:solidFill>
                <a:schemeClr val="dk1"/>
              </a:solidFill>
              <a:latin typeface="Times New Roman"/>
              <a:ea typeface="Times New Roman"/>
              <a:cs typeface="Times New Roman"/>
              <a:sym typeface="Times New Roman"/>
            </a:endParaRPr>
          </a:p>
        </p:txBody>
      </p:sp>
      <p:pic>
        <p:nvPicPr>
          <p:cNvPr descr="Personality Prediction System Through CV Analysis – ExpoSeries" id="205" name="Google Shape;205;p27"/>
          <p:cNvPicPr preferRelativeResize="0"/>
          <p:nvPr>
            <p:ph idx="1" type="body"/>
          </p:nvPr>
        </p:nvPicPr>
        <p:blipFill rotWithShape="1">
          <a:blip r:embed="rId3">
            <a:alphaModFix/>
          </a:blip>
          <a:srcRect b="0" l="0" r="0" t="0"/>
          <a:stretch/>
        </p:blipFill>
        <p:spPr>
          <a:xfrm>
            <a:off x="1166019" y="2325949"/>
            <a:ext cx="7620000" cy="3493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030A0"/>
              </a:buClr>
              <a:buSzPts val="3600"/>
              <a:buFont typeface="Times New Roman"/>
              <a:buNone/>
            </a:pPr>
            <a:r>
              <a:rPr b="1" lang="en-US">
                <a:solidFill>
                  <a:srgbClr val="7030A0"/>
                </a:solidFill>
                <a:latin typeface="Times New Roman"/>
                <a:ea typeface="Times New Roman"/>
                <a:cs typeface="Times New Roman"/>
                <a:sym typeface="Times New Roman"/>
              </a:rPr>
              <a:t>Requirements Specifications:</a:t>
            </a:r>
            <a:endParaRPr/>
          </a:p>
        </p:txBody>
      </p:sp>
      <p:sp>
        <p:nvSpPr>
          <p:cNvPr id="211" name="Google Shape;211;p28"/>
          <p:cNvSpPr txBox="1"/>
          <p:nvPr>
            <p:ph idx="1" type="body"/>
          </p:nvPr>
        </p:nvSpPr>
        <p:spPr>
          <a:xfrm>
            <a:off x="677334" y="1411551"/>
            <a:ext cx="8596800" cy="4629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a:solidFill>
                  <a:srgbClr val="FF0000"/>
                </a:solidFill>
                <a:latin typeface="Times New Roman"/>
                <a:ea typeface="Times New Roman"/>
                <a:cs typeface="Times New Roman"/>
                <a:sym typeface="Times New Roman"/>
              </a:rPr>
              <a:t>Hardware Requirements:</a:t>
            </a:r>
            <a:endParaRPr/>
          </a:p>
          <a:p>
            <a:pPr indent="-342900" lvl="0" marL="342900" rtl="0" algn="l">
              <a:spcBef>
                <a:spcPts val="1000"/>
              </a:spcBef>
              <a:spcAft>
                <a:spcPts val="0"/>
              </a:spcAft>
              <a:buSzPts val="1440"/>
              <a:buFont typeface="Noto Sans Symbols"/>
              <a:buChar char="❖"/>
            </a:pPr>
            <a:r>
              <a:rPr lang="en-US">
                <a:latin typeface="Times New Roman"/>
                <a:ea typeface="Times New Roman"/>
                <a:cs typeface="Times New Roman"/>
                <a:sym typeface="Times New Roman"/>
              </a:rPr>
              <a:t>Processor		  : Intel I5 Core</a:t>
            </a:r>
            <a:endParaRPr/>
          </a:p>
          <a:p>
            <a:pPr indent="-342900" lvl="0" marL="342900" rtl="0" algn="l">
              <a:spcBef>
                <a:spcPts val="1000"/>
              </a:spcBef>
              <a:spcAft>
                <a:spcPts val="0"/>
              </a:spcAft>
              <a:buSzPts val="1440"/>
              <a:buFont typeface="Noto Sans Symbols"/>
              <a:buChar char="❖"/>
            </a:pPr>
            <a:r>
              <a:rPr lang="en-US">
                <a:latin typeface="Times New Roman"/>
                <a:ea typeface="Times New Roman"/>
                <a:cs typeface="Times New Roman"/>
                <a:sym typeface="Times New Roman"/>
              </a:rPr>
              <a:t>Hard disk             :1TB</a:t>
            </a:r>
            <a:endParaRPr/>
          </a:p>
          <a:p>
            <a:pPr indent="-342900" lvl="0" marL="342900" rtl="0" algn="l">
              <a:spcBef>
                <a:spcPts val="1000"/>
              </a:spcBef>
              <a:spcAft>
                <a:spcPts val="0"/>
              </a:spcAft>
              <a:buSzPts val="1440"/>
              <a:buFont typeface="Noto Sans Symbols"/>
              <a:buChar char="❖"/>
            </a:pPr>
            <a:r>
              <a:rPr lang="en-US">
                <a:latin typeface="Times New Roman"/>
                <a:ea typeface="Times New Roman"/>
                <a:cs typeface="Times New Roman"/>
                <a:sym typeface="Times New Roman"/>
              </a:rPr>
              <a:t>RAM                   :8GB or above</a:t>
            </a:r>
            <a:endParaRPr/>
          </a:p>
          <a:p>
            <a:pPr indent="0" lvl="0" marL="0" rtl="0" algn="l">
              <a:spcBef>
                <a:spcPts val="1000"/>
              </a:spcBef>
              <a:spcAft>
                <a:spcPts val="0"/>
              </a:spcAft>
              <a:buSzPts val="1440"/>
              <a:buNone/>
            </a:pPr>
            <a:r>
              <a:rPr b="1" lang="en-US">
                <a:solidFill>
                  <a:srgbClr val="FF0000"/>
                </a:solidFill>
                <a:latin typeface="Times New Roman"/>
                <a:ea typeface="Times New Roman"/>
                <a:cs typeface="Times New Roman"/>
                <a:sym typeface="Times New Roman"/>
              </a:rPr>
              <a:t>Software Requirements:</a:t>
            </a:r>
            <a:endParaRPr/>
          </a:p>
          <a:p>
            <a:pPr indent="-342900" lvl="0" marL="342900" rtl="0" algn="l">
              <a:spcBef>
                <a:spcPts val="1000"/>
              </a:spcBef>
              <a:spcAft>
                <a:spcPts val="0"/>
              </a:spcAft>
              <a:buSzPts val="1440"/>
              <a:buFont typeface="Noto Sans Symbols"/>
              <a:buChar char="❖"/>
            </a:pPr>
            <a:r>
              <a:rPr lang="en-US">
                <a:latin typeface="Times New Roman"/>
                <a:ea typeface="Times New Roman"/>
                <a:cs typeface="Times New Roman"/>
                <a:sym typeface="Times New Roman"/>
              </a:rPr>
              <a:t>Operating System    :Windows 10 or above</a:t>
            </a:r>
            <a:endParaRPr/>
          </a:p>
          <a:p>
            <a:pPr indent="-342900" lvl="0" marL="342900" rtl="0" algn="l">
              <a:spcBef>
                <a:spcPts val="1000"/>
              </a:spcBef>
              <a:spcAft>
                <a:spcPts val="0"/>
              </a:spcAft>
              <a:buSzPts val="1440"/>
              <a:buFont typeface="Noto Sans Symbols"/>
              <a:buChar char="❖"/>
            </a:pPr>
            <a:r>
              <a:rPr lang="en-US">
                <a:latin typeface="Times New Roman"/>
                <a:ea typeface="Times New Roman"/>
                <a:cs typeface="Times New Roman"/>
                <a:sym typeface="Times New Roman"/>
              </a:rPr>
              <a:t>Coding language     :Java SWINGS,AWT</a:t>
            </a:r>
            <a:endParaRPr/>
          </a:p>
          <a:p>
            <a:pPr indent="-342900" lvl="0" marL="342900" rtl="0" algn="l">
              <a:spcBef>
                <a:spcPts val="1000"/>
              </a:spcBef>
              <a:spcAft>
                <a:spcPts val="0"/>
              </a:spcAft>
              <a:buSzPts val="1440"/>
              <a:buFont typeface="Noto Sans Symbols"/>
              <a:buChar char="❖"/>
            </a:pPr>
            <a:r>
              <a:rPr lang="en-US">
                <a:latin typeface="Times New Roman"/>
                <a:ea typeface="Times New Roman"/>
                <a:cs typeface="Times New Roman"/>
                <a:sym typeface="Times New Roman"/>
              </a:rPr>
              <a:t>IDE                         :NETBEANS 15</a:t>
            </a:r>
            <a:endParaRPr/>
          </a:p>
          <a:p>
            <a:pPr indent="0" lvl="0" marL="0" rtl="0" algn="l">
              <a:spcBef>
                <a:spcPts val="1000"/>
              </a:spcBef>
              <a:spcAft>
                <a:spcPts val="0"/>
              </a:spcAft>
              <a:buSzPts val="144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030A0"/>
              </a:buClr>
              <a:buSzPts val="3600"/>
              <a:buFont typeface="Trebuchet MS"/>
              <a:buNone/>
            </a:pPr>
            <a:r>
              <a:rPr b="1" lang="en-US">
                <a:solidFill>
                  <a:srgbClr val="7030A0"/>
                </a:solidFill>
              </a:rPr>
              <a:t>Design Algorithm:</a:t>
            </a:r>
            <a:endParaRPr b="1">
              <a:solidFill>
                <a:srgbClr val="7030A0"/>
              </a:solidFill>
            </a:endParaRPr>
          </a:p>
        </p:txBody>
      </p:sp>
      <p:sp>
        <p:nvSpPr>
          <p:cNvPr id="217" name="Google Shape;217;p29"/>
          <p:cNvSpPr txBox="1"/>
          <p:nvPr>
            <p:ph idx="1" type="body"/>
          </p:nvPr>
        </p:nvSpPr>
        <p:spPr>
          <a:xfrm>
            <a:off x="677334" y="1207363"/>
            <a:ext cx="8596668" cy="541537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79999"/>
              <a:buNone/>
            </a:pPr>
            <a:r>
              <a:t/>
            </a:r>
            <a:endParaRPr/>
          </a:p>
          <a:p>
            <a:pPr indent="-342900" lvl="0" marL="342900" rtl="0" algn="l">
              <a:spcBef>
                <a:spcPts val="1000"/>
              </a:spcBef>
              <a:spcAft>
                <a:spcPts val="0"/>
              </a:spcAft>
              <a:buSzPct val="80000"/>
              <a:buFont typeface="Noto Sans Symbols"/>
              <a:buChar char="⮚"/>
            </a:pPr>
            <a:r>
              <a:rPr lang="en-US" sz="1600">
                <a:latin typeface="Times New Roman"/>
                <a:ea typeface="Times New Roman"/>
                <a:cs typeface="Times New Roman"/>
                <a:sym typeface="Times New Roman"/>
              </a:rPr>
              <a:t>In this section we state the machine learning algorithm (TF-IDF) for CV analysis. The TF-IDF  Algorithm is used to find out the important keywords in a document/CV. Below, we give the working of TF-IDF in detail.</a:t>
            </a:r>
            <a:endParaRPr/>
          </a:p>
          <a:p>
            <a:pPr indent="-342900" lvl="0" marL="342900" rtl="0" algn="l">
              <a:spcBef>
                <a:spcPts val="1000"/>
              </a:spcBef>
              <a:spcAft>
                <a:spcPts val="0"/>
              </a:spcAft>
              <a:buSzPct val="80000"/>
              <a:buFont typeface="Noto Sans Symbols"/>
              <a:buChar char="⮚"/>
            </a:pPr>
            <a:r>
              <a:rPr b="1" lang="en-US" sz="1600">
                <a:latin typeface="Times New Roman"/>
                <a:ea typeface="Times New Roman"/>
                <a:cs typeface="Times New Roman"/>
                <a:sym typeface="Times New Roman"/>
              </a:rPr>
              <a:t>Step 1: </a:t>
            </a:r>
            <a:r>
              <a:rPr lang="en-US" sz="1600">
                <a:latin typeface="Times New Roman"/>
                <a:ea typeface="Times New Roman"/>
                <a:cs typeface="Times New Roman"/>
                <a:sym typeface="Times New Roman"/>
              </a:rPr>
              <a:t>Calculate TF (Term Frequency)</a:t>
            </a:r>
            <a:endParaRPr/>
          </a:p>
          <a:p>
            <a:pPr indent="-342900" lvl="0" marL="342900" rtl="0" algn="l">
              <a:spcBef>
                <a:spcPts val="1000"/>
              </a:spcBef>
              <a:spcAft>
                <a:spcPts val="0"/>
              </a:spcAft>
              <a:buSzPct val="80000"/>
              <a:buFont typeface="Noto Sans Symbols"/>
              <a:buChar char="⮚"/>
            </a:pPr>
            <a:r>
              <a:rPr lang="en-US" sz="1600">
                <a:latin typeface="Times New Roman"/>
                <a:ea typeface="Times New Roman"/>
                <a:cs typeface="Times New Roman"/>
                <a:sym typeface="Times New Roman"/>
              </a:rPr>
              <a:t>Term Frequency (TF) - Number of times a keyword appeared in a document is calculated by Term Frequency.</a:t>
            </a:r>
            <a:endParaRPr/>
          </a:p>
          <a:p>
            <a:pPr indent="-342900" lvl="0" marL="342900" rtl="0" algn="l">
              <a:spcBef>
                <a:spcPts val="1000"/>
              </a:spcBef>
              <a:spcAft>
                <a:spcPts val="0"/>
              </a:spcAft>
              <a:buSzPct val="80000"/>
              <a:buFont typeface="Noto Sans Symbols"/>
              <a:buChar char="⮚"/>
            </a:pPr>
            <a:r>
              <a:rPr lang="en-US" sz="1600">
                <a:latin typeface="Times New Roman"/>
                <a:ea typeface="Times New Roman"/>
                <a:cs typeface="Times New Roman"/>
                <a:sym typeface="Times New Roman"/>
              </a:rPr>
              <a:t>TF (‘keyword’) =number of times ‘keyword’ appears in document /Total number of keywords in the document. Here, the term ‘keyword’ signifies any job specific skill which the algorithm is searching for.</a:t>
            </a:r>
            <a:endParaRPr/>
          </a:p>
          <a:p>
            <a:pPr indent="-342900" lvl="0" marL="342900" rtl="0" algn="l">
              <a:spcBef>
                <a:spcPts val="1000"/>
              </a:spcBef>
              <a:spcAft>
                <a:spcPts val="0"/>
              </a:spcAft>
              <a:buSzPct val="80000"/>
              <a:buFont typeface="Noto Sans Symbols"/>
              <a:buChar char="⮚"/>
            </a:pPr>
            <a:r>
              <a:rPr b="1" lang="en-US" sz="1600">
                <a:latin typeface="Times New Roman"/>
                <a:ea typeface="Times New Roman"/>
                <a:cs typeface="Times New Roman"/>
                <a:sym typeface="Times New Roman"/>
              </a:rPr>
              <a:t>Step 2: </a:t>
            </a:r>
            <a:r>
              <a:rPr lang="en-US" sz="1600">
                <a:latin typeface="Times New Roman"/>
                <a:ea typeface="Times New Roman"/>
                <a:cs typeface="Times New Roman"/>
                <a:sym typeface="Times New Roman"/>
              </a:rPr>
              <a:t>Calculate IDF (Inverse Document Frequency) value.</a:t>
            </a:r>
            <a:endParaRPr/>
          </a:p>
          <a:p>
            <a:pPr indent="-342900" lvl="0" marL="342900" rtl="0" algn="l">
              <a:spcBef>
                <a:spcPts val="1000"/>
              </a:spcBef>
              <a:spcAft>
                <a:spcPts val="0"/>
              </a:spcAft>
              <a:buSzPct val="80000"/>
              <a:buFont typeface="Noto Sans Symbols"/>
              <a:buChar char="⮚"/>
            </a:pPr>
            <a:r>
              <a:rPr lang="en-US" sz="1600">
                <a:latin typeface="Times New Roman"/>
                <a:ea typeface="Times New Roman"/>
                <a:cs typeface="Times New Roman"/>
                <a:sym typeface="Times New Roman"/>
              </a:rPr>
              <a:t>The problem of rare and frequent words is resolved.</a:t>
            </a:r>
            <a:endParaRPr/>
          </a:p>
          <a:p>
            <a:pPr indent="-342900" lvl="0" marL="342900" rtl="0" algn="l">
              <a:spcBef>
                <a:spcPts val="1000"/>
              </a:spcBef>
              <a:spcAft>
                <a:spcPts val="0"/>
              </a:spcAft>
              <a:buSzPct val="80000"/>
              <a:buFont typeface="Noto Sans Symbols"/>
              <a:buChar char="⮚"/>
            </a:pPr>
            <a:r>
              <a:rPr lang="en-US" sz="1600">
                <a:latin typeface="Times New Roman"/>
                <a:ea typeface="Times New Roman"/>
                <a:cs typeface="Times New Roman"/>
                <a:sym typeface="Times New Roman"/>
              </a:rPr>
              <a:t>This helps our system to give more priority to the required word or skills.</a:t>
            </a:r>
            <a:endParaRPr/>
          </a:p>
          <a:p>
            <a:pPr indent="-342900" lvl="0" marL="342900" rtl="0" algn="l">
              <a:spcBef>
                <a:spcPts val="1000"/>
              </a:spcBef>
              <a:spcAft>
                <a:spcPts val="0"/>
              </a:spcAft>
              <a:buSzPct val="80000"/>
              <a:buFont typeface="Noto Sans Symbols"/>
              <a:buChar char="⮚"/>
            </a:pPr>
            <a:r>
              <a:rPr lang="en-US" sz="1600">
                <a:latin typeface="Times New Roman"/>
                <a:ea typeface="Times New Roman"/>
                <a:cs typeface="Times New Roman"/>
                <a:sym typeface="Times New Roman"/>
              </a:rPr>
              <a:t>IDF sets the log value=1 for the required CV as per skill sets and log value=0 for the unwanted CV.</a:t>
            </a:r>
            <a:endParaRPr/>
          </a:p>
          <a:p>
            <a:pPr indent="-342900" lvl="0" marL="342900" rtl="0" algn="l">
              <a:spcBef>
                <a:spcPts val="1000"/>
              </a:spcBef>
              <a:spcAft>
                <a:spcPts val="0"/>
              </a:spcAft>
              <a:buSzPct val="80000"/>
              <a:buFont typeface="Noto Sans Symbols"/>
              <a:buChar char="⮚"/>
            </a:pPr>
            <a:r>
              <a:rPr lang="en-US" sz="1600">
                <a:latin typeface="Times New Roman"/>
                <a:ea typeface="Times New Roman"/>
                <a:cs typeface="Times New Roman"/>
                <a:sym typeface="Times New Roman"/>
              </a:rPr>
              <a:t>IDF (‘keyword’) =log (total number of CV/Number of document with term ‘keyword’)</a:t>
            </a:r>
            <a:endParaRPr/>
          </a:p>
          <a:p>
            <a:pPr indent="-342900" lvl="0" marL="342900" rtl="0" algn="l">
              <a:spcBef>
                <a:spcPts val="1000"/>
              </a:spcBef>
              <a:spcAft>
                <a:spcPts val="0"/>
              </a:spcAft>
              <a:buSzPct val="80000"/>
              <a:buFont typeface="Noto Sans Symbols"/>
              <a:buChar char="⮚"/>
            </a:pPr>
            <a:r>
              <a:rPr b="1" lang="en-US" sz="1600">
                <a:latin typeface="Times New Roman"/>
                <a:ea typeface="Times New Roman"/>
                <a:cs typeface="Times New Roman"/>
                <a:sym typeface="Times New Roman"/>
              </a:rPr>
              <a:t>Step 3: </a:t>
            </a:r>
            <a:r>
              <a:rPr lang="en-US" sz="1600">
                <a:latin typeface="Times New Roman"/>
                <a:ea typeface="Times New Roman"/>
                <a:cs typeface="Times New Roman"/>
                <a:sym typeface="Times New Roman"/>
              </a:rPr>
              <a:t>Calculate TF-IDF weight</a:t>
            </a:r>
            <a:endParaRPr/>
          </a:p>
          <a:p>
            <a:pPr indent="-342900" lvl="0" marL="342900" rtl="0" algn="l">
              <a:spcBef>
                <a:spcPts val="1000"/>
              </a:spcBef>
              <a:spcAft>
                <a:spcPts val="0"/>
              </a:spcAft>
              <a:buSzPct val="80000"/>
              <a:buFont typeface="Noto Sans Symbols"/>
              <a:buChar char="⮚"/>
            </a:pPr>
            <a:r>
              <a:rPr lang="en-US" sz="1600">
                <a:latin typeface="Times New Roman"/>
                <a:ea typeface="Times New Roman"/>
                <a:cs typeface="Times New Roman"/>
                <a:sym typeface="Times New Roman"/>
              </a:rPr>
              <a:t>Weight= TF (‘keyword’)*IDF (‘keyword’)</a:t>
            </a:r>
            <a:endParaRPr/>
          </a:p>
          <a:p>
            <a:pPr indent="-342900" lvl="0" marL="342900" rtl="0" algn="l">
              <a:spcBef>
                <a:spcPts val="1000"/>
              </a:spcBef>
              <a:spcAft>
                <a:spcPts val="0"/>
              </a:spcAft>
              <a:buSzPct val="80000"/>
              <a:buFont typeface="Noto Sans Symbols"/>
              <a:buChar char="⮚"/>
            </a:pPr>
            <a:r>
              <a:rPr lang="en-US" sz="1600">
                <a:latin typeface="Times New Roman"/>
                <a:ea typeface="Times New Roman"/>
                <a:cs typeface="Times New Roman"/>
                <a:sym typeface="Times New Roman"/>
              </a:rPr>
              <a:t>Higher the weight, more relevant is the CV and lower the weight, less or no relevance of the CV for the selection process. This step returns the CV with highest and lowest weight values which is further useful for classification.</a:t>
            </a:r>
            <a:r>
              <a:rPr b="1" lang="en-US" sz="1600">
                <a:latin typeface="Times New Roman"/>
                <a:ea typeface="Times New Roman"/>
                <a:cs typeface="Times New Roman"/>
                <a:sym typeface="Times New Roman"/>
              </a:rPr>
              <a:t> </a:t>
            </a:r>
            <a:endParaRPr/>
          </a:p>
          <a:p>
            <a:pPr indent="-258318" lvl="0" marL="342900" rtl="0" algn="l">
              <a:spcBef>
                <a:spcPts val="1000"/>
              </a:spcBef>
              <a:spcAft>
                <a:spcPts val="0"/>
              </a:spcAft>
              <a:buSzPct val="79999"/>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030A0"/>
              </a:buClr>
              <a:buSzPts val="3600"/>
              <a:buFont typeface="Times New Roman"/>
              <a:buNone/>
            </a:pPr>
            <a:r>
              <a:rPr b="1" lang="en-US">
                <a:solidFill>
                  <a:srgbClr val="7030A0"/>
                </a:solidFill>
                <a:latin typeface="Times New Roman"/>
                <a:ea typeface="Times New Roman"/>
                <a:cs typeface="Times New Roman"/>
                <a:sym typeface="Times New Roman"/>
              </a:rPr>
              <a:t>UML DIAGRAMS:</a:t>
            </a:r>
            <a:endParaRPr b="1">
              <a:solidFill>
                <a:srgbClr val="7030A0"/>
              </a:solidFill>
              <a:latin typeface="Times New Roman"/>
              <a:ea typeface="Times New Roman"/>
              <a:cs typeface="Times New Roman"/>
              <a:sym typeface="Times New Roman"/>
            </a:endParaRPr>
          </a:p>
        </p:txBody>
      </p:sp>
      <p:sp>
        <p:nvSpPr>
          <p:cNvPr id="223" name="Google Shape;223;p30"/>
          <p:cNvSpPr txBox="1"/>
          <p:nvPr>
            <p:ph idx="1" type="body"/>
          </p:nvPr>
        </p:nvSpPr>
        <p:spPr>
          <a:xfrm>
            <a:off x="677334" y="-2030763"/>
            <a:ext cx="8596668" cy="807212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20"/>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224" name="Google Shape;224;p30"/>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id="225" name="Google Shape;225;p30"/>
          <p:cNvPicPr preferRelativeResize="0"/>
          <p:nvPr/>
        </p:nvPicPr>
        <p:blipFill rotWithShape="1">
          <a:blip r:embed="rId3">
            <a:alphaModFix/>
          </a:blip>
          <a:srcRect b="0" l="0" r="0" t="0"/>
          <a:stretch/>
        </p:blipFill>
        <p:spPr>
          <a:xfrm>
            <a:off x="6571066" y="1270000"/>
            <a:ext cx="4025784" cy="4660619"/>
          </a:xfrm>
          <a:prstGeom prst="rect">
            <a:avLst/>
          </a:prstGeom>
          <a:noFill/>
          <a:ln>
            <a:noFill/>
          </a:ln>
        </p:spPr>
      </p:pic>
      <p:sp>
        <p:nvSpPr>
          <p:cNvPr id="226" name="Google Shape;226;p30"/>
          <p:cNvSpPr/>
          <p:nvPr/>
        </p:nvSpPr>
        <p:spPr>
          <a:xfrm>
            <a:off x="677334" y="1871189"/>
            <a:ext cx="5950972" cy="2862322"/>
          </a:xfrm>
          <a:prstGeom prst="rect">
            <a:avLst/>
          </a:prstGeom>
          <a:noFill/>
          <a:ln>
            <a:noFill/>
          </a:ln>
        </p:spPr>
        <p:txBody>
          <a:bodyPr anchorCtr="0" anchor="ctr" bIns="45700" lIns="91425" spcFirstLastPara="1" rIns="91425" wrap="square" tIns="45700">
            <a:noAutofit/>
          </a:bodyPr>
          <a:lstStyle/>
          <a:p>
            <a:pPr indent="471805" lvl="0" marL="0" marR="0" rtl="0" algn="l">
              <a:lnSpc>
                <a:spcPct val="100000"/>
              </a:lnSpc>
              <a:spcBef>
                <a:spcPts val="0"/>
              </a:spcBef>
              <a:spcAft>
                <a:spcPts val="0"/>
              </a:spcAft>
              <a:buClr>
                <a:srgbClr val="7030A0"/>
              </a:buClr>
              <a:buSzPts val="2400"/>
              <a:buFont typeface="Times New Roman"/>
              <a:buNone/>
            </a:pPr>
            <a:r>
              <a:rPr b="1" i="0" lang="en-US" sz="2400" u="none" cap="none" strike="noStrike">
                <a:solidFill>
                  <a:srgbClr val="7030A0"/>
                </a:solidFill>
                <a:latin typeface="Times New Roman"/>
                <a:ea typeface="Times New Roman"/>
                <a:cs typeface="Times New Roman"/>
                <a:sym typeface="Times New Roman"/>
              </a:rPr>
              <a:t>USE CASE DIAGRAM</a:t>
            </a:r>
            <a:r>
              <a:rPr b="1" i="0" lang="en-US" sz="1200" u="none" cap="none" strike="noStrike">
                <a:solidFill>
                  <a:srgbClr val="00000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a:p>
            <a:pPr indent="471805" lvl="0" marL="0" marR="0" rtl="0" algn="l">
              <a:lnSpc>
                <a:spcPct val="100000"/>
              </a:lnSpc>
              <a:spcBef>
                <a:spcPts val="0"/>
              </a:spcBef>
              <a:spcAft>
                <a:spcPts val="0"/>
              </a:spcAft>
              <a:buClr>
                <a:schemeClr val="dk1"/>
              </a:buClr>
              <a:buSzPts val="1200"/>
              <a:buFont typeface="Trebuchet MS"/>
              <a:buNone/>
            </a:pPr>
            <a:r>
              <a:t/>
            </a:r>
            <a:endParaRPr sz="1200">
              <a:solidFill>
                <a:srgbClr val="000000"/>
              </a:solidFill>
              <a:latin typeface="Arial"/>
              <a:ea typeface="Arial"/>
              <a:cs typeface="Arial"/>
              <a:sym typeface="Arial"/>
            </a:endParaRPr>
          </a:p>
          <a:p>
            <a:pPr indent="471805" lvl="0" marL="0" marR="0" rtl="0" algn="l">
              <a:lnSpc>
                <a:spcPct val="100000"/>
              </a:lnSpc>
              <a:spcBef>
                <a:spcPts val="0"/>
              </a:spcBef>
              <a:spcAft>
                <a:spcPts val="0"/>
              </a:spcAft>
              <a:buClr>
                <a:schemeClr val="dk1"/>
              </a:buClr>
              <a:buSzPts val="1200"/>
              <a:buFont typeface="Trebuchet MS"/>
              <a:buNone/>
            </a:pPr>
            <a:r>
              <a:t/>
            </a:r>
            <a:endParaRPr b="0" i="0" sz="1200" u="none" cap="none" strike="noStrike">
              <a:solidFill>
                <a:srgbClr val="000000"/>
              </a:solidFill>
              <a:latin typeface="Arial"/>
              <a:ea typeface="Arial"/>
              <a:cs typeface="Arial"/>
              <a:sym typeface="Arial"/>
            </a:endParaRPr>
          </a:p>
          <a:p>
            <a:pPr indent="471805" lvl="0" marL="0" marR="0" rtl="0" algn="l">
              <a:lnSpc>
                <a:spcPct val="100000"/>
              </a:lnSpc>
              <a:spcBef>
                <a:spcPts val="0"/>
              </a:spcBef>
              <a:spcAft>
                <a:spcPts val="0"/>
              </a:spcAft>
              <a:buClr>
                <a:schemeClr val="dk1"/>
              </a:buClr>
              <a:buSzPts val="1200"/>
              <a:buFont typeface="Trebuchet MS"/>
              <a:buNone/>
            </a:pPr>
            <a:r>
              <a:t/>
            </a:r>
            <a:endParaRPr sz="1200">
              <a:solidFill>
                <a:srgbClr val="000000"/>
              </a:solidFill>
              <a:latin typeface="Arial"/>
              <a:ea typeface="Arial"/>
              <a:cs typeface="Arial"/>
              <a:sym typeface="Arial"/>
            </a:endParaRPr>
          </a:p>
          <a:p>
            <a:pPr indent="471805" lvl="0" marL="0" marR="0" rtl="0" algn="l">
              <a:lnSpc>
                <a:spcPct val="100000"/>
              </a:lnSpc>
              <a:spcBef>
                <a:spcPts val="0"/>
              </a:spcBef>
              <a:spcAft>
                <a:spcPts val="0"/>
              </a:spcAft>
              <a:buClr>
                <a:schemeClr val="dk1"/>
              </a:buClr>
              <a:buSzPts val="1200"/>
              <a:buFont typeface="Trebuchet MS"/>
              <a:buNone/>
            </a:pPr>
            <a:r>
              <a:t/>
            </a:r>
            <a:endParaRPr b="0" i="0" sz="1200" u="none" cap="none" strike="noStrike">
              <a:solidFill>
                <a:srgbClr val="000000"/>
              </a:solidFill>
              <a:latin typeface="Arial"/>
              <a:ea typeface="Arial"/>
              <a:cs typeface="Arial"/>
              <a:sym typeface="Arial"/>
            </a:endParaRPr>
          </a:p>
          <a:p>
            <a:pPr indent="471805"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Unified Modeling Language (UML) is a type of behavioral diagram defined by and created from a Use-case analysis.Its purpose is to present a graphical overview functionality provided by a system in terms of actors, their goals (represented as use cases), and any dependencies between those use cases.</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030A0"/>
              </a:buClr>
              <a:buSzPts val="2800"/>
              <a:buFont typeface="Times New Roman"/>
              <a:buNone/>
            </a:pPr>
            <a:r>
              <a:rPr lang="en-US" sz="2800">
                <a:solidFill>
                  <a:srgbClr val="7030A0"/>
                </a:solidFill>
                <a:latin typeface="Times New Roman"/>
                <a:ea typeface="Times New Roman"/>
                <a:cs typeface="Times New Roman"/>
                <a:sym typeface="Times New Roman"/>
              </a:rPr>
              <a:t>Activity diagram:</a:t>
            </a:r>
            <a:endParaRPr sz="2800">
              <a:solidFill>
                <a:srgbClr val="7030A0"/>
              </a:solidFill>
              <a:latin typeface="Times New Roman"/>
              <a:ea typeface="Times New Roman"/>
              <a:cs typeface="Times New Roman"/>
              <a:sym typeface="Times New Roman"/>
            </a:endParaRPr>
          </a:p>
        </p:txBody>
      </p:sp>
      <p:sp>
        <p:nvSpPr>
          <p:cNvPr id="232" name="Google Shape;232;p31"/>
          <p:cNvSpPr txBox="1"/>
          <p:nvPr>
            <p:ph idx="1" type="body"/>
          </p:nvPr>
        </p:nvSpPr>
        <p:spPr>
          <a:xfrm>
            <a:off x="506027" y="1331650"/>
            <a:ext cx="8767975" cy="491675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Font typeface="Arial"/>
              <a:buChar char="•"/>
            </a:pPr>
            <a:r>
              <a:rPr lang="en-US" sz="2000">
                <a:latin typeface="Times New Roman"/>
                <a:ea typeface="Times New Roman"/>
                <a:cs typeface="Times New Roman"/>
                <a:sym typeface="Times New Roman"/>
              </a:rPr>
              <a:t>Activity diagrams are graphical representations </a:t>
            </a:r>
            <a:endParaRPr/>
          </a:p>
          <a:p>
            <a:pPr indent="0" lvl="0" marL="0" rtl="0" algn="l">
              <a:spcBef>
                <a:spcPts val="1000"/>
              </a:spcBef>
              <a:spcAft>
                <a:spcPts val="0"/>
              </a:spcAft>
              <a:buSzPts val="1600"/>
              <a:buNone/>
            </a:pPr>
            <a:r>
              <a:rPr lang="en-US" sz="2000">
                <a:latin typeface="Times New Roman"/>
                <a:ea typeface="Times New Roman"/>
                <a:cs typeface="Times New Roman"/>
                <a:sym typeface="Times New Roman"/>
              </a:rPr>
              <a:t>of workflows of stepwise activities </a:t>
            </a:r>
            <a:endParaRPr/>
          </a:p>
          <a:p>
            <a:pPr indent="0" lvl="0" marL="0" rtl="0" algn="l">
              <a:spcBef>
                <a:spcPts val="1000"/>
              </a:spcBef>
              <a:spcAft>
                <a:spcPts val="0"/>
              </a:spcAft>
              <a:buSzPts val="1600"/>
              <a:buNone/>
            </a:pPr>
            <a:r>
              <a:rPr lang="en-US" sz="2000">
                <a:latin typeface="Times New Roman"/>
                <a:ea typeface="Times New Roman"/>
                <a:cs typeface="Times New Roman"/>
                <a:sym typeface="Times New Roman"/>
              </a:rPr>
              <a:t>and actions with support for choice, </a:t>
            </a:r>
            <a:endParaRPr/>
          </a:p>
          <a:p>
            <a:pPr indent="0" lvl="0" marL="0" rtl="0" algn="l">
              <a:spcBef>
                <a:spcPts val="1000"/>
              </a:spcBef>
              <a:spcAft>
                <a:spcPts val="0"/>
              </a:spcAft>
              <a:buSzPts val="1600"/>
              <a:buNone/>
            </a:pPr>
            <a:r>
              <a:rPr lang="en-US" sz="2000">
                <a:latin typeface="Times New Roman"/>
                <a:ea typeface="Times New Roman"/>
                <a:cs typeface="Times New Roman"/>
                <a:sym typeface="Times New Roman"/>
              </a:rPr>
              <a:t>iteration and concurrency.</a:t>
            </a:r>
            <a:endParaRPr/>
          </a:p>
          <a:p>
            <a:pPr indent="-342900" lvl="0" marL="342900" rtl="0" algn="l">
              <a:spcBef>
                <a:spcPts val="1000"/>
              </a:spcBef>
              <a:spcAft>
                <a:spcPts val="0"/>
              </a:spcAft>
              <a:buSzPts val="1600"/>
              <a:buFont typeface="Arial"/>
              <a:buChar char="•"/>
            </a:pPr>
            <a:r>
              <a:rPr lang="en-US" sz="2000">
                <a:latin typeface="Times New Roman"/>
                <a:ea typeface="Times New Roman"/>
                <a:cs typeface="Times New Roman"/>
                <a:sym typeface="Times New Roman"/>
              </a:rPr>
              <a:t>In the Unified Modeling Language, activity </a:t>
            </a:r>
            <a:endParaRPr/>
          </a:p>
          <a:p>
            <a:pPr indent="0" lvl="0" marL="0" rtl="0" algn="l">
              <a:spcBef>
                <a:spcPts val="1000"/>
              </a:spcBef>
              <a:spcAft>
                <a:spcPts val="0"/>
              </a:spcAft>
              <a:buSzPts val="1600"/>
              <a:buNone/>
            </a:pPr>
            <a:r>
              <a:rPr lang="en-US" sz="2000">
                <a:latin typeface="Times New Roman"/>
                <a:ea typeface="Times New Roman"/>
                <a:cs typeface="Times New Roman"/>
                <a:sym typeface="Times New Roman"/>
              </a:rPr>
              <a:t>diagrams can be used to describe the business</a:t>
            </a:r>
            <a:endParaRPr/>
          </a:p>
          <a:p>
            <a:pPr indent="0" lvl="0" marL="0" rtl="0" algn="l">
              <a:spcBef>
                <a:spcPts val="1000"/>
              </a:spcBef>
              <a:spcAft>
                <a:spcPts val="0"/>
              </a:spcAft>
              <a:buSzPts val="1600"/>
              <a:buNone/>
            </a:pPr>
            <a:r>
              <a:rPr lang="en-US" sz="2000">
                <a:latin typeface="Times New Roman"/>
                <a:ea typeface="Times New Roman"/>
                <a:cs typeface="Times New Roman"/>
                <a:sym typeface="Times New Roman"/>
              </a:rPr>
              <a:t> and operational step-bystep workflows of </a:t>
            </a:r>
            <a:endParaRPr/>
          </a:p>
          <a:p>
            <a:pPr indent="0" lvl="0" marL="0" rtl="0" algn="l">
              <a:spcBef>
                <a:spcPts val="1000"/>
              </a:spcBef>
              <a:spcAft>
                <a:spcPts val="0"/>
              </a:spcAft>
              <a:buSzPts val="1600"/>
              <a:buNone/>
            </a:pPr>
            <a:r>
              <a:rPr lang="en-US" sz="2000">
                <a:latin typeface="Times New Roman"/>
                <a:ea typeface="Times New Roman"/>
                <a:cs typeface="Times New Roman"/>
                <a:sym typeface="Times New Roman"/>
              </a:rPr>
              <a:t>components in a system.An activity diagram </a:t>
            </a:r>
            <a:endParaRPr/>
          </a:p>
          <a:p>
            <a:pPr indent="0" lvl="0" marL="0" rtl="0" algn="l">
              <a:spcBef>
                <a:spcPts val="1000"/>
              </a:spcBef>
              <a:spcAft>
                <a:spcPts val="0"/>
              </a:spcAft>
              <a:buSzPts val="1600"/>
              <a:buNone/>
            </a:pPr>
            <a:r>
              <a:rPr lang="en-US" sz="2000">
                <a:latin typeface="Times New Roman"/>
                <a:ea typeface="Times New Roman"/>
                <a:cs typeface="Times New Roman"/>
                <a:sym typeface="Times New Roman"/>
              </a:rPr>
              <a:t>shows the overall flow of control.</a:t>
            </a:r>
            <a:endParaRPr/>
          </a:p>
          <a:p>
            <a:pPr indent="-251459" lvl="0" marL="342900" rtl="0" algn="l">
              <a:spcBef>
                <a:spcPts val="1000"/>
              </a:spcBef>
              <a:spcAft>
                <a:spcPts val="0"/>
              </a:spcAft>
              <a:buSzPts val="1440"/>
              <a:buNone/>
            </a:pPr>
            <a:r>
              <a:t/>
            </a:r>
            <a:endParaRPr/>
          </a:p>
        </p:txBody>
      </p:sp>
      <p:sp>
        <p:nvSpPr>
          <p:cNvPr id="233" name="Google Shape;233;p31"/>
          <p:cNvSpPr/>
          <p:nvPr/>
        </p:nvSpPr>
        <p:spPr>
          <a:xfrm>
            <a:off x="2250830" y="4953000"/>
            <a:ext cx="9941169"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id="234" name="Google Shape;234;p31"/>
          <p:cNvPicPr preferRelativeResize="0"/>
          <p:nvPr/>
        </p:nvPicPr>
        <p:blipFill rotWithShape="1">
          <a:blip r:embed="rId3">
            <a:alphaModFix/>
          </a:blip>
          <a:srcRect b="0" l="0" r="0" t="0"/>
          <a:stretch/>
        </p:blipFill>
        <p:spPr>
          <a:xfrm>
            <a:off x="6096000" y="1145219"/>
            <a:ext cx="5033638" cy="510318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677334" y="609599"/>
            <a:ext cx="8596668" cy="378484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030A0"/>
              </a:buClr>
              <a:buSzPts val="2800"/>
              <a:buFont typeface="Times New Roman"/>
              <a:buNone/>
            </a:pPr>
            <a:r>
              <a:rPr lang="en-US" sz="2800">
                <a:solidFill>
                  <a:srgbClr val="7030A0"/>
                </a:solidFill>
                <a:latin typeface="Times New Roman"/>
                <a:ea typeface="Times New Roman"/>
                <a:cs typeface="Times New Roman"/>
                <a:sym typeface="Times New Roman"/>
              </a:rPr>
              <a:t>Sequence Diagram:</a:t>
            </a:r>
            <a:br>
              <a:rPr lang="en-US" sz="2800">
                <a:solidFill>
                  <a:srgbClr val="7030A0"/>
                </a:solidFill>
                <a:latin typeface="Times New Roman"/>
                <a:ea typeface="Times New Roman"/>
                <a:cs typeface="Times New Roman"/>
                <a:sym typeface="Times New Roman"/>
              </a:rPr>
            </a:br>
            <a:br>
              <a:rPr lang="en-US" sz="2800">
                <a:solidFill>
                  <a:srgbClr val="7030A0"/>
                </a:solidFill>
                <a:latin typeface="Times New Roman"/>
                <a:ea typeface="Times New Roman"/>
                <a:cs typeface="Times New Roman"/>
                <a:sym typeface="Times New Roman"/>
              </a:rPr>
            </a:br>
            <a:r>
              <a:rPr lang="en-US" sz="2200">
                <a:solidFill>
                  <a:schemeClr val="dk1"/>
                </a:solidFill>
                <a:latin typeface="Times New Roman"/>
                <a:ea typeface="Times New Roman"/>
                <a:cs typeface="Times New Roman"/>
                <a:sym typeface="Times New Roman"/>
              </a:rPr>
              <a:t>A sequence diagram is a type of interaction diagram because it describes how and in what order a group of objects works together. </a:t>
            </a:r>
            <a:br>
              <a:rPr lang="en-US" sz="2200">
                <a:solidFill>
                  <a:schemeClr val="dk1"/>
                </a:solidFill>
                <a:latin typeface="Times New Roman"/>
                <a:ea typeface="Times New Roman"/>
                <a:cs typeface="Times New Roman"/>
                <a:sym typeface="Times New Roman"/>
              </a:rPr>
            </a:br>
            <a:endParaRPr sz="2200">
              <a:solidFill>
                <a:schemeClr val="dk1"/>
              </a:solidFill>
              <a:latin typeface="Times New Roman"/>
              <a:ea typeface="Times New Roman"/>
              <a:cs typeface="Times New Roman"/>
              <a:sym typeface="Times New Roman"/>
            </a:endParaRPr>
          </a:p>
        </p:txBody>
      </p:sp>
      <p:pic>
        <p:nvPicPr>
          <p:cNvPr id="240" name="Google Shape;240;p32"/>
          <p:cNvPicPr preferRelativeResize="0"/>
          <p:nvPr>
            <p:ph idx="1" type="body"/>
          </p:nvPr>
        </p:nvPicPr>
        <p:blipFill rotWithShape="1">
          <a:blip r:embed="rId3">
            <a:alphaModFix/>
          </a:blip>
          <a:srcRect b="0" l="0" r="0" t="0"/>
          <a:stretch/>
        </p:blipFill>
        <p:spPr>
          <a:xfrm>
            <a:off x="2610036" y="2411184"/>
            <a:ext cx="5015882" cy="39665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246" name="Google Shape;246;p33"/>
          <p:cNvSpPr txBox="1"/>
          <p:nvPr>
            <p:ph idx="1" type="body"/>
          </p:nvPr>
        </p:nvSpPr>
        <p:spPr>
          <a:xfrm>
            <a:off x="677334" y="1411551"/>
            <a:ext cx="8596800" cy="46299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3520"/>
              <a:buNone/>
            </a:pPr>
            <a:r>
              <a:rPr b="1" i="1" lang="en-US" sz="4400">
                <a:latin typeface="Times New Roman"/>
                <a:ea typeface="Times New Roman"/>
                <a:cs typeface="Times New Roman"/>
                <a:sym typeface="Times New Roman"/>
              </a:rPr>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677334" y="261892"/>
            <a:ext cx="8596668" cy="69689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030A0"/>
              </a:buClr>
              <a:buSzPts val="3600"/>
              <a:buFont typeface="Times New Roman"/>
              <a:buNone/>
            </a:pPr>
            <a:r>
              <a:rPr lang="en-US">
                <a:solidFill>
                  <a:srgbClr val="7030A0"/>
                </a:solidFill>
                <a:latin typeface="Times New Roman"/>
                <a:ea typeface="Times New Roman"/>
                <a:cs typeface="Times New Roman"/>
                <a:sym typeface="Times New Roman"/>
              </a:rPr>
              <a:t>Contents</a:t>
            </a:r>
            <a:r>
              <a:rPr lang="en-US" sz="2800">
                <a:solidFill>
                  <a:srgbClr val="7030A0"/>
                </a:solidFill>
              </a:rPr>
              <a:t>:</a:t>
            </a:r>
            <a:endParaRPr sz="2800">
              <a:solidFill>
                <a:srgbClr val="7030A0"/>
              </a:solidFill>
            </a:endParaRPr>
          </a:p>
        </p:txBody>
      </p:sp>
      <p:sp>
        <p:nvSpPr>
          <p:cNvPr id="152" name="Google Shape;152;p19"/>
          <p:cNvSpPr txBox="1"/>
          <p:nvPr>
            <p:ph idx="1" type="body"/>
          </p:nvPr>
        </p:nvSpPr>
        <p:spPr>
          <a:xfrm>
            <a:off x="677325" y="958800"/>
            <a:ext cx="3027000" cy="5637300"/>
          </a:xfrm>
          <a:prstGeom prst="rect">
            <a:avLst/>
          </a:prstGeom>
          <a:noFill/>
          <a:ln>
            <a:noFill/>
          </a:ln>
        </p:spPr>
        <p:txBody>
          <a:bodyPr anchorCtr="0" anchor="t" bIns="45700" lIns="91425" spcFirstLastPara="1" rIns="91425" wrap="square" tIns="45700">
            <a:normAutofit fontScale="70000" lnSpcReduction="20000"/>
          </a:bodyPr>
          <a:lstStyle/>
          <a:p>
            <a:pPr indent="-315468" lvl="0" marL="342900" rtl="0" algn="l">
              <a:spcBef>
                <a:spcPts val="0"/>
              </a:spcBef>
              <a:spcAft>
                <a:spcPts val="0"/>
              </a:spcAft>
              <a:buSzPct val="80000"/>
              <a:buFont typeface="Noto Sans Symbols"/>
              <a:buChar char="❑"/>
            </a:pPr>
            <a:r>
              <a:rPr lang="en-US" sz="2400">
                <a:latin typeface="Times New Roman"/>
                <a:ea typeface="Times New Roman"/>
                <a:cs typeface="Times New Roman"/>
                <a:sym typeface="Times New Roman"/>
              </a:rPr>
              <a:t>Abstract</a:t>
            </a:r>
            <a:endParaRPr/>
          </a:p>
          <a:p>
            <a:pPr indent="-315468" lvl="0" marL="342900" rtl="0" algn="l">
              <a:spcBef>
                <a:spcPts val="1000"/>
              </a:spcBef>
              <a:spcAft>
                <a:spcPts val="0"/>
              </a:spcAft>
              <a:buSzPct val="80000"/>
              <a:buFont typeface="Noto Sans Symbols"/>
              <a:buChar char="❑"/>
            </a:pPr>
            <a:r>
              <a:rPr lang="en-US" sz="2400">
                <a:latin typeface="Times New Roman"/>
                <a:ea typeface="Times New Roman"/>
                <a:cs typeface="Times New Roman"/>
                <a:sym typeface="Times New Roman"/>
              </a:rPr>
              <a:t>Introduction</a:t>
            </a:r>
            <a:endParaRPr/>
          </a:p>
          <a:p>
            <a:pPr indent="-315468" lvl="0" marL="342900" rtl="0" algn="l">
              <a:spcBef>
                <a:spcPts val="1000"/>
              </a:spcBef>
              <a:spcAft>
                <a:spcPts val="0"/>
              </a:spcAft>
              <a:buSzPct val="80000"/>
              <a:buFont typeface="Noto Sans Symbols"/>
              <a:buChar char="❑"/>
            </a:pPr>
            <a:r>
              <a:rPr lang="en-US" sz="2400">
                <a:latin typeface="Times New Roman"/>
                <a:ea typeface="Times New Roman"/>
                <a:cs typeface="Times New Roman"/>
                <a:sym typeface="Times New Roman"/>
              </a:rPr>
              <a:t>Literature Survey                                  </a:t>
            </a:r>
            <a:endParaRPr/>
          </a:p>
          <a:p>
            <a:pPr indent="-315468" lvl="0" marL="342900" rtl="0" algn="l">
              <a:spcBef>
                <a:spcPts val="1000"/>
              </a:spcBef>
              <a:spcAft>
                <a:spcPts val="0"/>
              </a:spcAft>
              <a:buSzPct val="80000"/>
              <a:buFont typeface="Noto Sans Symbols"/>
              <a:buChar char="❑"/>
            </a:pPr>
            <a:r>
              <a:rPr lang="en-US" sz="2400">
                <a:latin typeface="Times New Roman"/>
                <a:ea typeface="Times New Roman"/>
                <a:cs typeface="Times New Roman"/>
                <a:sym typeface="Times New Roman"/>
              </a:rPr>
              <a:t>Existing System</a:t>
            </a:r>
            <a:endParaRPr/>
          </a:p>
          <a:p>
            <a:pPr indent="-315468" lvl="0" marL="342900" rtl="0" algn="l">
              <a:spcBef>
                <a:spcPts val="1000"/>
              </a:spcBef>
              <a:spcAft>
                <a:spcPts val="0"/>
              </a:spcAft>
              <a:buSzPct val="80000"/>
              <a:buFont typeface="Noto Sans Symbols"/>
              <a:buChar char="❑"/>
            </a:pPr>
            <a:r>
              <a:rPr lang="en-US" sz="2400">
                <a:latin typeface="Times New Roman"/>
                <a:ea typeface="Times New Roman"/>
                <a:cs typeface="Times New Roman"/>
                <a:sym typeface="Times New Roman"/>
              </a:rPr>
              <a:t>Proposed System</a:t>
            </a:r>
            <a:endParaRPr/>
          </a:p>
          <a:p>
            <a:pPr indent="-315468" lvl="0" marL="342900" rtl="0" algn="l">
              <a:spcBef>
                <a:spcPts val="1000"/>
              </a:spcBef>
              <a:spcAft>
                <a:spcPts val="0"/>
              </a:spcAft>
              <a:buSzPct val="80000"/>
              <a:buFont typeface="Noto Sans Symbols"/>
              <a:buChar char="❑"/>
            </a:pPr>
            <a:r>
              <a:rPr lang="en-US" sz="2400">
                <a:latin typeface="Times New Roman"/>
                <a:ea typeface="Times New Roman"/>
                <a:cs typeface="Times New Roman"/>
                <a:sym typeface="Times New Roman"/>
              </a:rPr>
              <a:t>System Requirements</a:t>
            </a:r>
            <a:endParaRPr/>
          </a:p>
          <a:p>
            <a:pPr indent="-315468" lvl="0" marL="342900" rtl="0" algn="l">
              <a:spcBef>
                <a:spcPts val="1000"/>
              </a:spcBef>
              <a:spcAft>
                <a:spcPts val="0"/>
              </a:spcAft>
              <a:buSzPct val="80000"/>
              <a:buFont typeface="Noto Sans Symbols"/>
              <a:buChar char="❑"/>
            </a:pPr>
            <a:r>
              <a:rPr lang="en-US" sz="2400">
                <a:latin typeface="Times New Roman"/>
                <a:ea typeface="Times New Roman"/>
                <a:cs typeface="Times New Roman"/>
                <a:sym typeface="Times New Roman"/>
              </a:rPr>
              <a:t>Modules and Description</a:t>
            </a:r>
            <a:endParaRPr/>
          </a:p>
          <a:p>
            <a:pPr indent="-315468" lvl="0" marL="342900" rtl="0" algn="l">
              <a:spcBef>
                <a:spcPts val="1000"/>
              </a:spcBef>
              <a:spcAft>
                <a:spcPts val="0"/>
              </a:spcAft>
              <a:buSzPct val="80000"/>
              <a:buFont typeface="Noto Sans Symbols"/>
              <a:buChar char="❑"/>
            </a:pPr>
            <a:r>
              <a:rPr lang="en-US" sz="2400">
                <a:latin typeface="Times New Roman"/>
                <a:ea typeface="Times New Roman"/>
                <a:cs typeface="Times New Roman"/>
                <a:sym typeface="Times New Roman"/>
              </a:rPr>
              <a:t>System Architecture</a:t>
            </a:r>
            <a:endParaRPr/>
          </a:p>
          <a:p>
            <a:pPr indent="-315468" lvl="0" marL="342900" rtl="0" algn="l">
              <a:spcBef>
                <a:spcPts val="1000"/>
              </a:spcBef>
              <a:spcAft>
                <a:spcPts val="0"/>
              </a:spcAft>
              <a:buSzPct val="80000"/>
              <a:buFont typeface="Noto Sans Symbols"/>
              <a:buChar char="❑"/>
            </a:pPr>
            <a:r>
              <a:rPr lang="en-US" sz="2400">
                <a:latin typeface="Times New Roman"/>
                <a:ea typeface="Times New Roman"/>
                <a:cs typeface="Times New Roman"/>
                <a:sym typeface="Times New Roman"/>
              </a:rPr>
              <a:t>UML Diagrams</a:t>
            </a:r>
            <a:endParaRPr/>
          </a:p>
          <a:p>
            <a:pPr indent="-315468" lvl="0" marL="342900" rtl="0" algn="l">
              <a:spcBef>
                <a:spcPts val="1000"/>
              </a:spcBef>
              <a:spcAft>
                <a:spcPts val="0"/>
              </a:spcAft>
              <a:buSzPct val="80000"/>
              <a:buFont typeface="Noto Sans Symbols"/>
              <a:buChar char="❑"/>
            </a:pPr>
            <a:r>
              <a:rPr lang="en-US" sz="2400">
                <a:latin typeface="Times New Roman"/>
                <a:ea typeface="Times New Roman"/>
                <a:cs typeface="Times New Roman"/>
                <a:sym typeface="Times New Roman"/>
              </a:rPr>
              <a:t>Sample code</a:t>
            </a:r>
            <a:endParaRPr/>
          </a:p>
          <a:p>
            <a:pPr indent="-315468" lvl="0" marL="342900" rtl="0" algn="l">
              <a:spcBef>
                <a:spcPts val="1000"/>
              </a:spcBef>
              <a:spcAft>
                <a:spcPts val="0"/>
              </a:spcAft>
              <a:buSzPct val="80000"/>
              <a:buFont typeface="Noto Sans Symbols"/>
              <a:buChar char="❑"/>
            </a:pPr>
            <a:r>
              <a:rPr lang="en-US" sz="2400">
                <a:latin typeface="Times New Roman"/>
                <a:ea typeface="Times New Roman"/>
                <a:cs typeface="Times New Roman"/>
                <a:sym typeface="Times New Roman"/>
              </a:rPr>
              <a:t>Output Screens</a:t>
            </a:r>
            <a:endParaRPr/>
          </a:p>
          <a:p>
            <a:pPr indent="-315468" lvl="0" marL="342900" rtl="0" algn="l">
              <a:spcBef>
                <a:spcPts val="1000"/>
              </a:spcBef>
              <a:spcAft>
                <a:spcPts val="0"/>
              </a:spcAft>
              <a:buSzPct val="80000"/>
              <a:buFont typeface="Noto Sans Symbols"/>
              <a:buChar char="❑"/>
            </a:pPr>
            <a:r>
              <a:rPr lang="en-US" sz="2400">
                <a:latin typeface="Times New Roman"/>
                <a:ea typeface="Times New Roman"/>
                <a:cs typeface="Times New Roman"/>
                <a:sym typeface="Times New Roman"/>
              </a:rPr>
              <a:t>System Testing</a:t>
            </a:r>
            <a:endParaRPr/>
          </a:p>
          <a:p>
            <a:pPr indent="-315468" lvl="0" marL="342900" rtl="0" algn="l">
              <a:spcBef>
                <a:spcPts val="1000"/>
              </a:spcBef>
              <a:spcAft>
                <a:spcPts val="0"/>
              </a:spcAft>
              <a:buSzPct val="80000"/>
              <a:buFont typeface="Noto Sans Symbols"/>
              <a:buChar char="❑"/>
            </a:pPr>
            <a:r>
              <a:rPr lang="en-US" sz="2400">
                <a:latin typeface="Times New Roman"/>
                <a:ea typeface="Times New Roman"/>
                <a:cs typeface="Times New Roman"/>
                <a:sym typeface="Times New Roman"/>
              </a:rPr>
              <a:t> Conclusion</a:t>
            </a:r>
            <a:endParaRPr/>
          </a:p>
          <a:p>
            <a:pPr indent="-315468" lvl="0" marL="342900" rtl="0" algn="l">
              <a:spcBef>
                <a:spcPts val="1000"/>
              </a:spcBef>
              <a:spcAft>
                <a:spcPts val="0"/>
              </a:spcAft>
              <a:buSzPct val="80000"/>
              <a:buFont typeface="Noto Sans Symbols"/>
              <a:buChar char="❑"/>
            </a:pPr>
            <a:r>
              <a:rPr lang="en-US" sz="2400">
                <a:latin typeface="Times New Roman"/>
                <a:ea typeface="Times New Roman"/>
                <a:cs typeface="Times New Roman"/>
                <a:sym typeface="Times New Roman"/>
              </a:rPr>
              <a:t>Future Enhancement</a:t>
            </a:r>
            <a:endParaRPr/>
          </a:p>
          <a:p>
            <a:pPr indent="-230123" lvl="0" marL="342900" rtl="0" algn="l">
              <a:spcBef>
                <a:spcPts val="1000"/>
              </a:spcBef>
              <a:spcAft>
                <a:spcPts val="0"/>
              </a:spcAft>
              <a:buSzPct val="80000"/>
              <a:buFont typeface="Noto Sans Symbols"/>
              <a:buNone/>
            </a:pPr>
            <a:r>
              <a:t/>
            </a:r>
            <a:endParaRPr sz="2400">
              <a:latin typeface="Times New Roman"/>
              <a:ea typeface="Times New Roman"/>
              <a:cs typeface="Times New Roman"/>
              <a:sym typeface="Times New Roman"/>
            </a:endParaRPr>
          </a:p>
          <a:p>
            <a:pPr indent="-230123" lvl="0" marL="342900" rtl="0" algn="l">
              <a:spcBef>
                <a:spcPts val="1000"/>
              </a:spcBef>
              <a:spcAft>
                <a:spcPts val="0"/>
              </a:spcAft>
              <a:buSzPct val="80000"/>
              <a:buFont typeface="Noto Sans Symbols"/>
              <a:buNone/>
            </a:pPr>
            <a:r>
              <a:t/>
            </a:r>
            <a:endParaRPr sz="2400">
              <a:latin typeface="Times New Roman"/>
              <a:ea typeface="Times New Roman"/>
              <a:cs typeface="Times New Roman"/>
              <a:sym typeface="Times New Roman"/>
            </a:endParaRPr>
          </a:p>
          <a:p>
            <a:pPr indent="-230123" lvl="0" marL="342900" rtl="0" algn="l">
              <a:spcBef>
                <a:spcPts val="1000"/>
              </a:spcBef>
              <a:spcAft>
                <a:spcPts val="0"/>
              </a:spcAft>
              <a:buSzPct val="80000"/>
              <a:buFont typeface="Noto Sans Symbols"/>
              <a:buNone/>
            </a:pPr>
            <a:r>
              <a:t/>
            </a:r>
            <a:endParaRPr sz="2400">
              <a:latin typeface="Times New Roman"/>
              <a:ea typeface="Times New Roman"/>
              <a:cs typeface="Times New Roman"/>
              <a:sym typeface="Times New Roman"/>
            </a:endParaRPr>
          </a:p>
        </p:txBody>
      </p:sp>
      <p:pic>
        <p:nvPicPr>
          <p:cNvPr id="153" name="Google Shape;153;p19"/>
          <p:cNvPicPr preferRelativeResize="0"/>
          <p:nvPr/>
        </p:nvPicPr>
        <p:blipFill>
          <a:blip r:embed="rId3">
            <a:alphaModFix/>
          </a:blip>
          <a:stretch>
            <a:fillRect/>
          </a:stretch>
        </p:blipFill>
        <p:spPr>
          <a:xfrm>
            <a:off x="6059700" y="2429349"/>
            <a:ext cx="2670375" cy="2343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030A0"/>
              </a:buClr>
              <a:buSzPts val="3600"/>
              <a:buFont typeface="Times New Roman"/>
              <a:buNone/>
            </a:pPr>
            <a:r>
              <a:rPr b="1" lang="en-US">
                <a:solidFill>
                  <a:srgbClr val="7030A0"/>
                </a:solidFill>
                <a:latin typeface="Times New Roman"/>
                <a:ea typeface="Times New Roman"/>
                <a:cs typeface="Times New Roman"/>
                <a:sym typeface="Times New Roman"/>
              </a:rPr>
              <a:t>Abstract:</a:t>
            </a:r>
            <a:endParaRPr/>
          </a:p>
        </p:txBody>
      </p:sp>
      <p:sp>
        <p:nvSpPr>
          <p:cNvPr id="159" name="Google Shape;159;p20"/>
          <p:cNvSpPr txBox="1"/>
          <p:nvPr>
            <p:ph idx="1" type="body"/>
          </p:nvPr>
        </p:nvSpPr>
        <p:spPr>
          <a:xfrm>
            <a:off x="677334" y="1491449"/>
            <a:ext cx="8596668" cy="45499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Font typeface="Noto Sans Symbols"/>
              <a:buChar char="❑"/>
            </a:pPr>
            <a:r>
              <a:rPr lang="en-US">
                <a:latin typeface="Times New Roman"/>
                <a:ea typeface="Times New Roman"/>
                <a:cs typeface="Times New Roman"/>
                <a:sym typeface="Times New Roman"/>
              </a:rPr>
              <a:t>We describe a system called CV analysis machine, that processes a set of given free-form textual  resumes (in English for IT domain), creates a standardized profile for each candidate, and for a  given job description, identifies a ranked shortlist of k candidates, along with a matching score for  each. </a:t>
            </a:r>
            <a:endParaRPr/>
          </a:p>
          <a:p>
            <a:pPr indent="-342900" lvl="0" marL="342900" rtl="0" algn="l">
              <a:spcBef>
                <a:spcPts val="1000"/>
              </a:spcBef>
              <a:spcAft>
                <a:spcPts val="0"/>
              </a:spcAft>
              <a:buSzPts val="1440"/>
              <a:buFont typeface="Noto Sans Symbols"/>
              <a:buChar char="❑"/>
            </a:pPr>
            <a:r>
              <a:rPr lang="en-US">
                <a:solidFill>
                  <a:srgbClr val="111111"/>
                </a:solidFill>
                <a:latin typeface="Times New Roman"/>
                <a:ea typeface="Times New Roman"/>
                <a:cs typeface="Times New Roman"/>
                <a:sym typeface="Times New Roman"/>
              </a:rPr>
              <a:t>Companies often receive thousands of resumes for each job posting and employ  dedicated screeners to short list qualified applicants.</a:t>
            </a:r>
            <a:endParaRPr/>
          </a:p>
          <a:p>
            <a:pPr indent="-342900" lvl="0" marL="342900" rtl="0" algn="l">
              <a:spcBef>
                <a:spcPts val="1000"/>
              </a:spcBef>
              <a:spcAft>
                <a:spcPts val="0"/>
              </a:spcAft>
              <a:buSzPts val="1440"/>
              <a:buFont typeface="Noto Sans Symbols"/>
              <a:buChar char="❑"/>
            </a:pPr>
            <a:r>
              <a:rPr lang="en-US">
                <a:solidFill>
                  <a:srgbClr val="111111"/>
                </a:solidFill>
                <a:latin typeface="Times New Roman"/>
                <a:ea typeface="Times New Roman"/>
                <a:cs typeface="Times New Roman"/>
                <a:sym typeface="Times New Roman"/>
              </a:rPr>
              <a:t>To shortlist the candidates we are using the ranking policy so the decisions will be fair.</a:t>
            </a:r>
            <a:endParaRPr/>
          </a:p>
          <a:p>
            <a:pPr indent="-342900" lvl="0" marL="342900" rtl="0" algn="l">
              <a:spcBef>
                <a:spcPts val="1000"/>
              </a:spcBef>
              <a:spcAft>
                <a:spcPts val="0"/>
              </a:spcAft>
              <a:buSzPts val="1440"/>
              <a:buFont typeface="Noto Sans Symbols"/>
              <a:buChar char="❑"/>
            </a:pPr>
            <a:r>
              <a:rPr lang="en-US">
                <a:solidFill>
                  <a:srgbClr val="111111"/>
                </a:solidFill>
                <a:latin typeface="Times New Roman"/>
                <a:ea typeface="Times New Roman"/>
                <a:cs typeface="Times New Roman"/>
                <a:sym typeface="Times New Roman"/>
              </a:rPr>
              <a:t> In this, we present “PROSPECT”, a  decision support tool to help these screeners shortlist resumes efficiently. Prospect mines resumes  to extract salient aspects of candidate profiles like skills, experience in each skill, education details  and past experience. </a:t>
            </a:r>
            <a:endParaRPr/>
          </a:p>
          <a:p>
            <a:pPr indent="-251459" lvl="0" marL="342900" rtl="0" algn="l">
              <a:spcBef>
                <a:spcPts val="1000"/>
              </a:spcBef>
              <a:spcAft>
                <a:spcPts val="0"/>
              </a:spcAft>
              <a:buSzPts val="1440"/>
              <a:buFont typeface="Noto Sans Symbols"/>
              <a:buNone/>
            </a:pPr>
            <a:r>
              <a:t/>
            </a:r>
            <a:endParaRPr>
              <a:solidFill>
                <a:srgbClr val="111111"/>
              </a:solidFill>
              <a:latin typeface="Times New Roman"/>
              <a:ea typeface="Times New Roman"/>
              <a:cs typeface="Times New Roman"/>
              <a:sym typeface="Times New Roman"/>
            </a:endParaRPr>
          </a:p>
          <a:p>
            <a:pPr indent="0" lvl="0" marL="0" rtl="0" algn="l">
              <a:spcBef>
                <a:spcPts val="1000"/>
              </a:spcBef>
              <a:spcAft>
                <a:spcPts val="0"/>
              </a:spcAft>
              <a:buSzPts val="144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030A0"/>
              </a:buClr>
              <a:buSzPts val="3600"/>
              <a:buFont typeface="Times New Roman"/>
              <a:buNone/>
            </a:pPr>
            <a:r>
              <a:rPr lang="en-US">
                <a:solidFill>
                  <a:srgbClr val="7030A0"/>
                </a:solidFill>
                <a:latin typeface="Times New Roman"/>
                <a:ea typeface="Times New Roman"/>
                <a:cs typeface="Times New Roman"/>
                <a:sym typeface="Times New Roman"/>
              </a:rPr>
              <a:t>Introduction:</a:t>
            </a:r>
            <a:endParaRPr>
              <a:solidFill>
                <a:srgbClr val="7030A0"/>
              </a:solidFill>
              <a:latin typeface="Times New Roman"/>
              <a:ea typeface="Times New Roman"/>
              <a:cs typeface="Times New Roman"/>
              <a:sym typeface="Times New Roman"/>
            </a:endParaRPr>
          </a:p>
        </p:txBody>
      </p:sp>
      <p:sp>
        <p:nvSpPr>
          <p:cNvPr id="165" name="Google Shape;165;p21"/>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920"/>
              <a:buNone/>
            </a:pPr>
            <a:r>
              <a:t/>
            </a:r>
            <a:endParaRPr/>
          </a:p>
        </p:txBody>
      </p:sp>
      <p:sp>
        <p:nvSpPr>
          <p:cNvPr id="166" name="Google Shape;166;p21"/>
          <p:cNvSpPr txBox="1"/>
          <p:nvPr>
            <p:ph idx="2" type="body"/>
          </p:nvPr>
        </p:nvSpPr>
        <p:spPr>
          <a:xfrm>
            <a:off x="594804" y="1340529"/>
            <a:ext cx="4266564" cy="5131292"/>
          </a:xfrm>
          <a:prstGeom prst="rect">
            <a:avLst/>
          </a:prstGeom>
          <a:noFill/>
          <a:ln>
            <a:noFill/>
          </a:ln>
        </p:spPr>
        <p:txBody>
          <a:bodyPr anchorCtr="0" anchor="t" bIns="45700" lIns="91425" spcFirstLastPara="1" rIns="91425" wrap="square" tIns="45700">
            <a:normAutofit fontScale="92500" lnSpcReduction="10000"/>
          </a:bodyPr>
          <a:lstStyle/>
          <a:p>
            <a:pPr indent="-342925" lvl="0" marL="342900" rtl="0" algn="l">
              <a:spcBef>
                <a:spcPts val="0"/>
              </a:spcBef>
              <a:spcAft>
                <a:spcPts val="0"/>
              </a:spcAft>
              <a:buSzPct val="80000"/>
              <a:buFont typeface="Noto Sans Symbols"/>
              <a:buChar char="❖"/>
            </a:pPr>
            <a:r>
              <a:rPr lang="en-US" sz="1900">
                <a:latin typeface="Times New Roman"/>
                <a:ea typeface="Times New Roman"/>
                <a:cs typeface="Times New Roman"/>
                <a:sym typeface="Times New Roman"/>
              </a:rPr>
              <a:t>Personality is the most important factor which reflects an individual, which keeps on varying. </a:t>
            </a:r>
            <a:endParaRPr/>
          </a:p>
          <a:p>
            <a:pPr indent="-342925" lvl="0" marL="342900" rtl="0" algn="l">
              <a:spcBef>
                <a:spcPts val="1000"/>
              </a:spcBef>
              <a:spcAft>
                <a:spcPts val="0"/>
              </a:spcAft>
              <a:buSzPct val="80000"/>
              <a:buFont typeface="Noto Sans Symbols"/>
              <a:buChar char="❖"/>
            </a:pPr>
            <a:r>
              <a:rPr lang="en-US" sz="1900">
                <a:latin typeface="Times New Roman"/>
                <a:ea typeface="Times New Roman"/>
                <a:cs typeface="Times New Roman"/>
                <a:sym typeface="Times New Roman"/>
              </a:rPr>
              <a:t>Tackling them is a tedious task for which we have implemented an approach to identify the personality and also provide with the recommendation. This will enable a more effective way to short list submitted candidate CVs from a large number of applicants providing a consistent and fair CV ranking policy, which can be legally justified. </a:t>
            </a:r>
            <a:endParaRPr/>
          </a:p>
          <a:p>
            <a:pPr indent="-342925" lvl="0" marL="342900" rtl="0" algn="l">
              <a:spcBef>
                <a:spcPts val="1000"/>
              </a:spcBef>
              <a:spcAft>
                <a:spcPts val="0"/>
              </a:spcAft>
              <a:buSzPct val="80000"/>
              <a:buFont typeface="Noto Sans Symbols"/>
              <a:buChar char="❖"/>
            </a:pPr>
            <a:r>
              <a:rPr lang="en-US" sz="1900">
                <a:latin typeface="Times New Roman"/>
                <a:ea typeface="Times New Roman"/>
                <a:cs typeface="Times New Roman"/>
                <a:sym typeface="Times New Roman"/>
              </a:rPr>
              <a:t>System will rank the experience and key skills required for particular job position.</a:t>
            </a:r>
            <a:endParaRPr/>
          </a:p>
          <a:p>
            <a:pPr indent="-342925" lvl="0" marL="342900" rtl="0" algn="l">
              <a:spcBef>
                <a:spcPts val="1000"/>
              </a:spcBef>
              <a:spcAft>
                <a:spcPts val="0"/>
              </a:spcAft>
              <a:buSzPct val="80000"/>
              <a:buFont typeface="Noto Sans Symbols"/>
              <a:buChar char="❖"/>
            </a:pPr>
            <a:r>
              <a:rPr lang="en-US" sz="1900">
                <a:latin typeface="Times New Roman"/>
                <a:ea typeface="Times New Roman"/>
                <a:cs typeface="Times New Roman"/>
                <a:sym typeface="Times New Roman"/>
              </a:rPr>
              <a:t> So, it will help the HR department to easily shortlist the candidate based on the CV ranking policy. </a:t>
            </a:r>
            <a:endParaRPr/>
          </a:p>
          <a:p>
            <a:pPr indent="-253644" lvl="0" marL="342900" rtl="0" algn="l">
              <a:spcBef>
                <a:spcPts val="1000"/>
              </a:spcBef>
              <a:spcAft>
                <a:spcPts val="0"/>
              </a:spcAft>
              <a:buSzPct val="80000"/>
              <a:buNone/>
            </a:pPr>
            <a:r>
              <a:t/>
            </a:r>
            <a:endParaRPr sz="1900">
              <a:latin typeface="Times New Roman"/>
              <a:ea typeface="Times New Roman"/>
              <a:cs typeface="Times New Roman"/>
              <a:sym typeface="Times New Roman"/>
            </a:endParaRPr>
          </a:p>
          <a:p>
            <a:pPr indent="-258318" lvl="0" marL="342900" rtl="0" algn="l">
              <a:spcBef>
                <a:spcPts val="1000"/>
              </a:spcBef>
              <a:spcAft>
                <a:spcPts val="0"/>
              </a:spcAft>
              <a:buSzPct val="79999"/>
              <a:buNone/>
            </a:pPr>
            <a:r>
              <a:t/>
            </a:r>
            <a:endParaRPr/>
          </a:p>
        </p:txBody>
      </p:sp>
      <p:sp>
        <p:nvSpPr>
          <p:cNvPr id="167" name="Google Shape;167;p21"/>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920"/>
              <a:buNone/>
            </a:pPr>
            <a:r>
              <a:t/>
            </a:r>
            <a:endParaRPr/>
          </a:p>
        </p:txBody>
      </p:sp>
      <p:sp>
        <p:nvSpPr>
          <p:cNvPr id="168" name="Google Shape;168;p21"/>
          <p:cNvSpPr txBox="1"/>
          <p:nvPr>
            <p:ph idx="4" type="body"/>
          </p:nvPr>
        </p:nvSpPr>
        <p:spPr>
          <a:xfrm>
            <a:off x="5087938" y="1180731"/>
            <a:ext cx="5662920" cy="5291090"/>
          </a:xfrm>
          <a:prstGeom prst="rect">
            <a:avLst/>
          </a:prstGeom>
          <a:blipFill rotWithShape="1">
            <a:blip r:embed="rId3">
              <a:alphaModFix/>
            </a:blip>
            <a:stretch>
              <a:fillRect b="0" l="0" r="0" t="0"/>
            </a:stretch>
          </a:blipFill>
          <a:ln>
            <a:noFill/>
          </a:ln>
        </p:spPr>
        <p:txBody>
          <a:bodyPr anchorCtr="0" anchor="t" bIns="0" lIns="0" spcFirstLastPara="1" rIns="0" wrap="square" tIns="0">
            <a:normAutofit fontScale="92500" lnSpcReduction="10000"/>
          </a:bodyPr>
          <a:lstStyle/>
          <a:p>
            <a:pPr indent="-258318" lvl="0" marL="342900" rtl="0" algn="l">
              <a:spcBef>
                <a:spcPts val="0"/>
              </a:spcBef>
              <a:spcAft>
                <a:spcPts val="0"/>
              </a:spcAft>
              <a:buSzPct val="79999"/>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030A0"/>
              </a:buClr>
              <a:buSzPts val="3600"/>
              <a:buFont typeface="Times New Roman"/>
              <a:buNone/>
            </a:pPr>
            <a:r>
              <a:rPr b="1" lang="en-US">
                <a:solidFill>
                  <a:srgbClr val="7030A0"/>
                </a:solidFill>
                <a:latin typeface="Times New Roman"/>
                <a:ea typeface="Times New Roman"/>
                <a:cs typeface="Times New Roman"/>
                <a:sym typeface="Times New Roman"/>
              </a:rPr>
              <a:t>Literature survey:</a:t>
            </a:r>
            <a:endParaRPr b="1">
              <a:solidFill>
                <a:srgbClr val="7030A0"/>
              </a:solidFill>
              <a:latin typeface="Times New Roman"/>
              <a:ea typeface="Times New Roman"/>
              <a:cs typeface="Times New Roman"/>
              <a:sym typeface="Times New Roman"/>
            </a:endParaRPr>
          </a:p>
        </p:txBody>
      </p:sp>
      <p:sp>
        <p:nvSpPr>
          <p:cNvPr id="174" name="Google Shape;174;p22"/>
          <p:cNvSpPr txBox="1"/>
          <p:nvPr>
            <p:ph idx="1" type="body"/>
          </p:nvPr>
        </p:nvSpPr>
        <p:spPr>
          <a:xfrm>
            <a:off x="677334" y="1535837"/>
            <a:ext cx="9221268" cy="520231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280"/>
              <a:buFont typeface="Noto Sans Symbols"/>
              <a:buChar char="⮚"/>
            </a:pPr>
            <a:r>
              <a:rPr b="1" lang="en-US" sz="1600">
                <a:latin typeface="Times New Roman"/>
                <a:ea typeface="Times New Roman"/>
                <a:cs typeface="Times New Roman"/>
                <a:sym typeface="Times New Roman"/>
              </a:rPr>
              <a:t>Jenal Parmar </a:t>
            </a:r>
            <a:r>
              <a:rPr lang="en-US" sz="1600">
                <a:latin typeface="Times New Roman"/>
                <a:ea typeface="Times New Roman"/>
                <a:cs typeface="Times New Roman"/>
                <a:sym typeface="Times New Roman"/>
              </a:rPr>
              <a:t>devised a system in choosing the best candidates for open vacancies. The HR department will include the qualifications, experience, and other details required for a particular job position. The system will take the details and CV/Resume of the candidates and then shortlist the right person suitable for that job profile. </a:t>
            </a:r>
            <a:endParaRPr/>
          </a:p>
          <a:p>
            <a:pPr indent="-342900" lvl="0" marL="342900" rtl="0" algn="l">
              <a:spcBef>
                <a:spcPts val="1000"/>
              </a:spcBef>
              <a:spcAft>
                <a:spcPts val="0"/>
              </a:spcAft>
              <a:buSzPts val="1280"/>
              <a:buFont typeface="Noto Sans Symbols"/>
              <a:buChar char="⮚"/>
            </a:pPr>
            <a:r>
              <a:rPr b="1" lang="en-US" sz="1600">
                <a:latin typeface="Times New Roman"/>
                <a:ea typeface="Times New Roman"/>
                <a:cs typeface="Times New Roman"/>
                <a:sym typeface="Times New Roman"/>
              </a:rPr>
              <a:t>Allan Robey  </a:t>
            </a:r>
            <a:r>
              <a:rPr lang="en-US" sz="1600">
                <a:latin typeface="Times New Roman"/>
                <a:ea typeface="Times New Roman"/>
                <a:cs typeface="Times New Roman"/>
                <a:sym typeface="Times New Roman"/>
              </a:rPr>
              <a:t>built a system using modern technology where it will help to pick the right candidates by using weight-age policy and an aptitude .</a:t>
            </a:r>
            <a:endParaRPr/>
          </a:p>
          <a:p>
            <a:pPr indent="-342900" lvl="0" marL="342900" rtl="0" algn="l">
              <a:spcBef>
                <a:spcPts val="1000"/>
              </a:spcBef>
              <a:spcAft>
                <a:spcPts val="0"/>
              </a:spcAft>
              <a:buSzPts val="1280"/>
              <a:buFont typeface="Noto Sans Symbols"/>
              <a:buChar char="⮚"/>
            </a:pPr>
            <a:r>
              <a:rPr b="1" lang="en-US" sz="1600">
                <a:latin typeface="Times New Roman"/>
                <a:ea typeface="Times New Roman"/>
                <a:cs typeface="Times New Roman"/>
                <a:sym typeface="Times New Roman"/>
              </a:rPr>
              <a:t>Sudhir Bagade </a:t>
            </a:r>
            <a:r>
              <a:rPr lang="en-US" sz="1600">
                <a:latin typeface="Times New Roman"/>
                <a:ea typeface="Times New Roman"/>
                <a:cs typeface="Times New Roman"/>
                <a:sym typeface="Times New Roman"/>
              </a:rPr>
              <a:t>says that personality plays an important role in one’s individual life.The system uses the TF-IDF algorithm to select the right candidates. </a:t>
            </a:r>
            <a:endParaRPr/>
          </a:p>
          <a:p>
            <a:pPr indent="-342900" lvl="0" marL="342900" rtl="0" algn="l">
              <a:spcBef>
                <a:spcPts val="1000"/>
              </a:spcBef>
              <a:spcAft>
                <a:spcPts val="0"/>
              </a:spcAft>
              <a:buSzPts val="1280"/>
              <a:buFont typeface="Noto Sans Symbols"/>
              <a:buChar char="⮚"/>
            </a:pPr>
            <a:r>
              <a:rPr b="1" lang="en-US" sz="1600">
                <a:latin typeface="Times New Roman"/>
                <a:ea typeface="Times New Roman"/>
                <a:cs typeface="Times New Roman"/>
                <a:sym typeface="Times New Roman"/>
              </a:rPr>
              <a:t>Atharva Kulkarni </a:t>
            </a:r>
            <a:r>
              <a:rPr lang="en-US" sz="1600">
                <a:latin typeface="Times New Roman"/>
                <a:ea typeface="Times New Roman"/>
                <a:cs typeface="Times New Roman"/>
                <a:sym typeface="Times New Roman"/>
              </a:rPr>
              <a:t>built a system using different machine learning algorithms for predicting the personalities of the candidates using Natural Language Processing, Random Forest achieves better accuracy than remaining algorithms such as KNN, Logistic Regression, Support Vector Machine, and Naive Bayes. </a:t>
            </a:r>
            <a:endParaRPr/>
          </a:p>
          <a:p>
            <a:pPr indent="-342900" lvl="0" marL="342900" rtl="0" algn="l">
              <a:spcBef>
                <a:spcPts val="1000"/>
              </a:spcBef>
              <a:spcAft>
                <a:spcPts val="0"/>
              </a:spcAft>
              <a:buSzPts val="1280"/>
              <a:buFont typeface="Noto Sans Symbols"/>
              <a:buChar char="⮚"/>
            </a:pPr>
            <a:r>
              <a:rPr b="1" lang="en-US" sz="1600">
                <a:latin typeface="Times New Roman"/>
                <a:ea typeface="Times New Roman"/>
                <a:cs typeface="Times New Roman"/>
                <a:sym typeface="Times New Roman"/>
              </a:rPr>
              <a:t>VVCET-CSE</a:t>
            </a:r>
            <a:r>
              <a:rPr lang="en-US" sz="1600">
                <a:latin typeface="Times New Roman"/>
                <a:ea typeface="Times New Roman"/>
                <a:cs typeface="Times New Roman"/>
                <a:sym typeface="Times New Roman"/>
              </a:rPr>
              <a:t> The system will predict the personality based on the ranking policy. </a:t>
            </a:r>
            <a:endParaRPr/>
          </a:p>
          <a:p>
            <a:pPr indent="-342900" lvl="0" marL="342900" rtl="0" algn="l">
              <a:spcBef>
                <a:spcPts val="1000"/>
              </a:spcBef>
              <a:spcAft>
                <a:spcPts val="0"/>
              </a:spcAft>
              <a:buSzPts val="1280"/>
              <a:buFont typeface="Noto Sans Symbols"/>
              <a:buChar char="⮚"/>
            </a:pPr>
            <a:r>
              <a:rPr b="1" lang="en-US" sz="1600">
                <a:latin typeface="Times New Roman"/>
                <a:ea typeface="Times New Roman"/>
                <a:cs typeface="Times New Roman"/>
                <a:sym typeface="Times New Roman"/>
              </a:rPr>
              <a:t>Afroja Khatun Monalisa </a:t>
            </a:r>
            <a:r>
              <a:rPr lang="en-US" sz="1600">
                <a:latin typeface="Times New Roman"/>
                <a:ea typeface="Times New Roman"/>
                <a:cs typeface="Times New Roman"/>
                <a:sym typeface="Times New Roman"/>
              </a:rPr>
              <a:t>built a model using the Random Forest Algorithm, Support Vector Machine, and Weighted Majority Voting algorithm. </a:t>
            </a:r>
            <a:endParaRPr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030A0"/>
              </a:buClr>
              <a:buSzPts val="3600"/>
              <a:buFont typeface="Times New Roman"/>
              <a:buNone/>
            </a:pPr>
            <a:r>
              <a:rPr b="1" lang="en-US">
                <a:solidFill>
                  <a:srgbClr val="7030A0"/>
                </a:solidFill>
                <a:latin typeface="Times New Roman"/>
                <a:ea typeface="Times New Roman"/>
                <a:cs typeface="Times New Roman"/>
                <a:sym typeface="Times New Roman"/>
              </a:rPr>
              <a:t>Existing System:</a:t>
            </a:r>
            <a:endParaRPr/>
          </a:p>
        </p:txBody>
      </p:sp>
      <p:sp>
        <p:nvSpPr>
          <p:cNvPr id="180" name="Google Shape;180;p23"/>
          <p:cNvSpPr txBox="1"/>
          <p:nvPr>
            <p:ph idx="1" type="body"/>
          </p:nvPr>
        </p:nvSpPr>
        <p:spPr>
          <a:xfrm>
            <a:off x="677333" y="1189608"/>
            <a:ext cx="9363311" cy="5668391"/>
          </a:xfrm>
          <a:prstGeom prst="rect">
            <a:avLst/>
          </a:prstGeom>
          <a:noFill/>
          <a:ln>
            <a:noFill/>
          </a:ln>
        </p:spPr>
        <p:txBody>
          <a:bodyPr anchorCtr="0" anchor="t" bIns="45700" lIns="91425" spcFirstLastPara="1" rIns="91425" wrap="square" tIns="45700">
            <a:normAutofit fontScale="32500" lnSpcReduction="20000"/>
          </a:bodyPr>
          <a:lstStyle/>
          <a:p>
            <a:pPr indent="-457225" lvl="0" marL="469900" marR="5080" rtl="0" algn="l">
              <a:lnSpc>
                <a:spcPct val="153000"/>
              </a:lnSpc>
              <a:spcBef>
                <a:spcPts val="0"/>
              </a:spcBef>
              <a:spcAft>
                <a:spcPts val="0"/>
              </a:spcAft>
              <a:buSzPct val="80000"/>
              <a:buFont typeface="Noto Sans Symbols"/>
              <a:buChar char="❑"/>
            </a:pPr>
            <a:r>
              <a:rPr lang="en-US" sz="4900">
                <a:latin typeface="Times New Roman"/>
                <a:ea typeface="Times New Roman"/>
                <a:cs typeface="Times New Roman"/>
                <a:sym typeface="Times New Roman"/>
              </a:rPr>
              <a:t>The candidates will register themselves with the required details in the CV form and upload the  documents for verifying the authenticity of the information provided in the CV registration form. </a:t>
            </a:r>
            <a:endParaRPr/>
          </a:p>
          <a:p>
            <a:pPr indent="-457225" lvl="0" marL="469900" marR="5080" rtl="0" algn="l">
              <a:lnSpc>
                <a:spcPct val="153000"/>
              </a:lnSpc>
              <a:spcBef>
                <a:spcPts val="670"/>
              </a:spcBef>
              <a:spcAft>
                <a:spcPts val="0"/>
              </a:spcAft>
              <a:buSzPct val="80000"/>
              <a:buFont typeface="Noto Sans Symbols"/>
              <a:buChar char="❑"/>
            </a:pPr>
            <a:r>
              <a:rPr lang="en-US" sz="4900">
                <a:latin typeface="Times New Roman"/>
                <a:ea typeface="Times New Roman"/>
                <a:cs typeface="Times New Roman"/>
                <a:sym typeface="Times New Roman"/>
              </a:rPr>
              <a:t>In order to apply for a job the candidates needs to be eligible for that job by satisfying all the  requirements as stated by the recruiter. </a:t>
            </a:r>
            <a:endParaRPr/>
          </a:p>
          <a:p>
            <a:pPr indent="-457225" lvl="0" marL="469900" marR="5080" rtl="0" algn="l">
              <a:lnSpc>
                <a:spcPct val="153000"/>
              </a:lnSpc>
              <a:spcBef>
                <a:spcPts val="670"/>
              </a:spcBef>
              <a:spcAft>
                <a:spcPts val="0"/>
              </a:spcAft>
              <a:buSzPct val="80000"/>
              <a:buFont typeface="Noto Sans Symbols"/>
              <a:buChar char="❑"/>
            </a:pPr>
            <a:r>
              <a:rPr lang="en-US" sz="4900">
                <a:latin typeface="Times New Roman"/>
                <a:ea typeface="Times New Roman"/>
                <a:cs typeface="Times New Roman"/>
                <a:sym typeface="Times New Roman"/>
              </a:rPr>
              <a:t>If a candidate applies for a specific job, the system checks  whether the candidate meets all the requirements/parameters as specified by the recruiter. </a:t>
            </a:r>
            <a:endParaRPr sz="4900">
              <a:latin typeface="Times New Roman"/>
              <a:ea typeface="Times New Roman"/>
              <a:cs typeface="Times New Roman"/>
              <a:sym typeface="Times New Roman"/>
            </a:endParaRPr>
          </a:p>
          <a:p>
            <a:pPr indent="-457225" lvl="0" marL="469900" marR="22860" rtl="0" algn="l">
              <a:lnSpc>
                <a:spcPct val="153000"/>
              </a:lnSpc>
              <a:spcBef>
                <a:spcPts val="675"/>
              </a:spcBef>
              <a:spcAft>
                <a:spcPts val="0"/>
              </a:spcAft>
              <a:buSzPct val="80000"/>
              <a:buFont typeface="Noto Sans Symbols"/>
              <a:buChar char="❑"/>
            </a:pPr>
            <a:r>
              <a:rPr lang="en-US" sz="4900">
                <a:latin typeface="Times New Roman"/>
                <a:ea typeface="Times New Roman"/>
                <a:cs typeface="Times New Roman"/>
                <a:sym typeface="Times New Roman"/>
              </a:rPr>
              <a:t>If the Candidate meets the requirements then the online test will be conducted on personality questions as well  as aptitude questions. After completing the online test, candidate can view their own test results.</a:t>
            </a:r>
            <a:endParaRPr/>
          </a:p>
          <a:p>
            <a:pPr indent="-457225" lvl="0" marL="469900" marR="22860" rtl="0" algn="l">
              <a:lnSpc>
                <a:spcPct val="153000"/>
              </a:lnSpc>
              <a:spcBef>
                <a:spcPts val="675"/>
              </a:spcBef>
              <a:spcAft>
                <a:spcPts val="0"/>
              </a:spcAft>
              <a:buSzPct val="80000"/>
              <a:buFont typeface="Noto Sans Symbols"/>
              <a:buChar char="❑"/>
            </a:pPr>
            <a:r>
              <a:rPr lang="en-US" sz="4900">
                <a:latin typeface="Times New Roman"/>
                <a:ea typeface="Times New Roman"/>
                <a:cs typeface="Times New Roman"/>
                <a:sym typeface="Times New Roman"/>
              </a:rPr>
              <a:t> The system would then derive and rank the candidates who were  eligible for the job. The rank of each candidate acts as a score of how well the candidate’s profile meets  the specifications of the recruiters as well as cumulative score of the the aptitude test. </a:t>
            </a:r>
            <a:endParaRPr/>
          </a:p>
          <a:p>
            <a:pPr indent="-457225" lvl="0" marL="469900" marR="22860" rtl="0" algn="l">
              <a:lnSpc>
                <a:spcPct val="153000"/>
              </a:lnSpc>
              <a:spcBef>
                <a:spcPts val="675"/>
              </a:spcBef>
              <a:spcAft>
                <a:spcPts val="0"/>
              </a:spcAft>
              <a:buSzPct val="80000"/>
              <a:buFont typeface="Noto Sans Symbols"/>
              <a:buChar char="❑"/>
            </a:pPr>
            <a:r>
              <a:rPr lang="en-US" sz="4900">
                <a:latin typeface="Times New Roman"/>
                <a:ea typeface="Times New Roman"/>
                <a:cs typeface="Times New Roman"/>
                <a:sym typeface="Times New Roman"/>
              </a:rPr>
              <a:t>The recruiter could  also analyze the personality of the candidate based on the result of the personality test. So, based on  CV, aptitude test and the personality test the candidate would be selected.</a:t>
            </a:r>
            <a:endParaRPr sz="4900">
              <a:latin typeface="Times New Roman"/>
              <a:ea typeface="Times New Roman"/>
              <a:cs typeface="Times New Roman"/>
              <a:sym typeface="Times New Roman"/>
            </a:endParaRPr>
          </a:p>
          <a:p>
            <a:pPr indent="0" lvl="0" marL="0" rtl="0" algn="l">
              <a:spcBef>
                <a:spcPts val="1000"/>
              </a:spcBef>
              <a:spcAft>
                <a:spcPts val="0"/>
              </a:spcAft>
              <a:buSzPct val="79999"/>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030A0"/>
              </a:buClr>
              <a:buSzPts val="3600"/>
              <a:buFont typeface="Times New Roman"/>
              <a:buNone/>
            </a:pPr>
            <a:r>
              <a:rPr b="1" lang="en-US">
                <a:solidFill>
                  <a:srgbClr val="7030A0"/>
                </a:solidFill>
                <a:latin typeface="Times New Roman"/>
                <a:ea typeface="Times New Roman"/>
                <a:cs typeface="Times New Roman"/>
                <a:sym typeface="Times New Roman"/>
              </a:rPr>
              <a:t>Disadvantages of Existing System:</a:t>
            </a:r>
            <a:endParaRPr/>
          </a:p>
        </p:txBody>
      </p:sp>
      <p:sp>
        <p:nvSpPr>
          <p:cNvPr id="186" name="Google Shape;186;p24"/>
          <p:cNvSpPr txBox="1"/>
          <p:nvPr>
            <p:ph idx="1" type="body"/>
          </p:nvPr>
        </p:nvSpPr>
        <p:spPr>
          <a:xfrm>
            <a:off x="677334" y="1411551"/>
            <a:ext cx="8596800" cy="46299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Font typeface="Noto Sans Symbols"/>
              <a:buChar char="⮚"/>
            </a:pPr>
            <a:r>
              <a:rPr lang="en-US">
                <a:latin typeface="Times New Roman"/>
                <a:ea typeface="Times New Roman"/>
                <a:cs typeface="Times New Roman"/>
                <a:sym typeface="Times New Roman"/>
              </a:rPr>
              <a:t>This system requires large memory space as it stores data related to CV’s.</a:t>
            </a:r>
            <a:endParaRPr/>
          </a:p>
          <a:p>
            <a:pPr indent="-342900" lvl="0" marL="342900" rtl="0" algn="l">
              <a:spcBef>
                <a:spcPts val="1000"/>
              </a:spcBef>
              <a:spcAft>
                <a:spcPts val="0"/>
              </a:spcAft>
              <a:buSzPts val="1440"/>
              <a:buFont typeface="Noto Sans Symbols"/>
              <a:buChar char="⮚"/>
            </a:pPr>
            <a:r>
              <a:rPr lang="en-US">
                <a:latin typeface="Times New Roman"/>
                <a:ea typeface="Times New Roman"/>
                <a:cs typeface="Times New Roman"/>
                <a:sym typeface="Times New Roman"/>
              </a:rPr>
              <a:t>Requires an active internet connection.</a:t>
            </a:r>
            <a:endParaRPr/>
          </a:p>
          <a:p>
            <a:pPr indent="-342900" lvl="0" marL="342900" rtl="0" algn="l">
              <a:spcBef>
                <a:spcPts val="1000"/>
              </a:spcBef>
              <a:spcAft>
                <a:spcPts val="0"/>
              </a:spcAft>
              <a:buSzPts val="1440"/>
              <a:buFont typeface="Noto Sans Symbols"/>
              <a:buChar char="⮚"/>
            </a:pPr>
            <a:r>
              <a:rPr lang="en-US">
                <a:latin typeface="Times New Roman"/>
                <a:ea typeface="Times New Roman"/>
                <a:cs typeface="Times New Roman"/>
                <a:sym typeface="Times New Roman"/>
              </a:rPr>
              <a:t>May provide inaccurate results if data not entered properly.</a:t>
            </a:r>
            <a:endParaRPr/>
          </a:p>
          <a:p>
            <a:pPr indent="-342900" lvl="0" marL="342900" rtl="0" algn="l">
              <a:spcBef>
                <a:spcPts val="1000"/>
              </a:spcBef>
              <a:spcAft>
                <a:spcPts val="0"/>
              </a:spcAft>
              <a:buSzPts val="1440"/>
              <a:buFont typeface="Noto Sans Symbols"/>
              <a:buChar char="⮚"/>
            </a:pPr>
            <a:r>
              <a:rPr lang="en-US">
                <a:latin typeface="Times New Roman"/>
                <a:ea typeface="Times New Roman"/>
                <a:cs typeface="Times New Roman"/>
                <a:sym typeface="Times New Roman"/>
              </a:rPr>
              <a:t>To verify all the candidates forms it takes more time.</a:t>
            </a:r>
            <a:endParaRPr/>
          </a:p>
          <a:p>
            <a:pPr indent="-342900" lvl="0" marL="342900" rtl="0" algn="l">
              <a:spcBef>
                <a:spcPts val="1000"/>
              </a:spcBef>
              <a:spcAft>
                <a:spcPts val="0"/>
              </a:spcAft>
              <a:buSzPts val="1440"/>
              <a:buFont typeface="Noto Sans Symbols"/>
              <a:buChar char="⮚"/>
            </a:pPr>
            <a:r>
              <a:rPr lang="en-US">
                <a:latin typeface="Times New Roman"/>
                <a:ea typeface="Times New Roman"/>
                <a:cs typeface="Times New Roman"/>
                <a:sym typeface="Times New Roman"/>
              </a:rPr>
              <a:t>There is a huge workload on the human resource department to select the right candidate  for a particular job profile which in turn would provide experts workforce for the organization  from a large pool of candidates.</a:t>
            </a:r>
            <a:endParaRPr>
              <a:latin typeface="Times New Roman"/>
              <a:ea typeface="Times New Roman"/>
              <a:cs typeface="Times New Roman"/>
              <a:sym typeface="Times New Roman"/>
            </a:endParaRPr>
          </a:p>
          <a:p>
            <a:pPr indent="-251459" lvl="0" marL="342900" rtl="0" algn="l">
              <a:spcBef>
                <a:spcPts val="1000"/>
              </a:spcBef>
              <a:spcAft>
                <a:spcPts val="0"/>
              </a:spcAft>
              <a:buSzPts val="1440"/>
              <a:buFont typeface="Noto Sans Symbols"/>
              <a:buNone/>
            </a:pPr>
            <a:r>
              <a:t/>
            </a:r>
            <a:endParaRPr>
              <a:latin typeface="Times New Roman"/>
              <a:ea typeface="Times New Roman"/>
              <a:cs typeface="Times New Roman"/>
              <a:sym typeface="Times New Roman"/>
            </a:endParaRPr>
          </a:p>
          <a:p>
            <a:pPr indent="0" lvl="0" marL="0" rtl="0" algn="l">
              <a:spcBef>
                <a:spcPts val="1000"/>
              </a:spcBef>
              <a:spcAft>
                <a:spcPts val="0"/>
              </a:spcAft>
              <a:buSzPts val="1440"/>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030A0"/>
              </a:buClr>
              <a:buSzPts val="3600"/>
              <a:buFont typeface="Times New Roman"/>
              <a:buNone/>
            </a:pPr>
            <a:r>
              <a:rPr b="1" lang="en-US">
                <a:solidFill>
                  <a:srgbClr val="7030A0"/>
                </a:solidFill>
                <a:latin typeface="Times New Roman"/>
                <a:ea typeface="Times New Roman"/>
                <a:cs typeface="Times New Roman"/>
                <a:sym typeface="Times New Roman"/>
              </a:rPr>
              <a:t>Proposed System:</a:t>
            </a:r>
            <a:endParaRPr/>
          </a:p>
        </p:txBody>
      </p:sp>
      <p:sp>
        <p:nvSpPr>
          <p:cNvPr id="192" name="Google Shape;192;p25"/>
          <p:cNvSpPr txBox="1"/>
          <p:nvPr>
            <p:ph idx="1" type="body"/>
          </p:nvPr>
        </p:nvSpPr>
        <p:spPr>
          <a:xfrm>
            <a:off x="677334" y="1828801"/>
            <a:ext cx="8596668" cy="4212562"/>
          </a:xfrm>
          <a:prstGeom prst="rect">
            <a:avLst/>
          </a:prstGeom>
          <a:noFill/>
          <a:ln>
            <a:noFill/>
          </a:ln>
        </p:spPr>
        <p:txBody>
          <a:bodyPr anchorCtr="0" anchor="t" bIns="45700" lIns="91425" spcFirstLastPara="1" rIns="91425" wrap="square" tIns="45700">
            <a:normAutofit fontScale="92500" lnSpcReduction="20000"/>
          </a:bodyPr>
          <a:lstStyle/>
          <a:p>
            <a:pPr indent="-278892" lvl="0" marL="298450" marR="5080" rtl="0" algn="just">
              <a:lnSpc>
                <a:spcPct val="144000"/>
              </a:lnSpc>
              <a:spcBef>
                <a:spcPts val="0"/>
              </a:spcBef>
              <a:spcAft>
                <a:spcPts val="0"/>
              </a:spcAft>
              <a:buSzPct val="79999"/>
              <a:buFont typeface="Arial"/>
              <a:buChar char="•"/>
            </a:pPr>
            <a:r>
              <a:rPr lang="en-US">
                <a:latin typeface="Times New Roman"/>
                <a:ea typeface="Times New Roman"/>
                <a:cs typeface="Times New Roman"/>
                <a:sym typeface="Times New Roman"/>
              </a:rPr>
              <a:t>The proposed system will enable a more effective way to </a:t>
            </a:r>
            <a:endParaRPr/>
          </a:p>
          <a:p>
            <a:pPr indent="0" lvl="0" marL="12700" marR="5080" rtl="0" algn="just">
              <a:lnSpc>
                <a:spcPct val="144000"/>
              </a:lnSpc>
              <a:spcBef>
                <a:spcPts val="105"/>
              </a:spcBef>
              <a:spcAft>
                <a:spcPts val="0"/>
              </a:spcAft>
              <a:buSzPct val="79999"/>
              <a:buNone/>
            </a:pPr>
            <a:r>
              <a:rPr lang="en-US">
                <a:latin typeface="Times New Roman"/>
                <a:ea typeface="Times New Roman"/>
                <a:cs typeface="Times New Roman"/>
                <a:sym typeface="Times New Roman"/>
              </a:rPr>
              <a:t>short list submitted candidate CVs from a large </a:t>
            </a:r>
            <a:endParaRPr/>
          </a:p>
          <a:p>
            <a:pPr indent="0" lvl="0" marL="12700" marR="5080" rtl="0" algn="just">
              <a:lnSpc>
                <a:spcPct val="144000"/>
              </a:lnSpc>
              <a:spcBef>
                <a:spcPts val="105"/>
              </a:spcBef>
              <a:spcAft>
                <a:spcPts val="0"/>
              </a:spcAft>
              <a:buSzPct val="79999"/>
              <a:buNone/>
            </a:pPr>
            <a:r>
              <a:rPr lang="en-US">
                <a:latin typeface="Times New Roman"/>
                <a:ea typeface="Times New Roman"/>
                <a:cs typeface="Times New Roman"/>
                <a:sym typeface="Times New Roman"/>
              </a:rPr>
              <a:t>number of applicants providing a consistent and fair CV </a:t>
            </a:r>
            <a:endParaRPr/>
          </a:p>
          <a:p>
            <a:pPr indent="0" lvl="0" marL="12700" marR="5080" rtl="0" algn="just">
              <a:lnSpc>
                <a:spcPct val="144000"/>
              </a:lnSpc>
              <a:spcBef>
                <a:spcPts val="105"/>
              </a:spcBef>
              <a:spcAft>
                <a:spcPts val="0"/>
              </a:spcAft>
              <a:buSzPct val="79999"/>
              <a:buNone/>
            </a:pPr>
            <a:r>
              <a:rPr lang="en-US">
                <a:latin typeface="Times New Roman"/>
                <a:ea typeface="Times New Roman"/>
                <a:cs typeface="Times New Roman"/>
                <a:sym typeface="Times New Roman"/>
              </a:rPr>
              <a:t>ranking policy. This  can be legally justified. </a:t>
            </a:r>
            <a:endParaRPr/>
          </a:p>
          <a:p>
            <a:pPr indent="-278892" lvl="0" marL="298450" marR="5080" rtl="0" algn="just">
              <a:lnSpc>
                <a:spcPct val="144000"/>
              </a:lnSpc>
              <a:spcBef>
                <a:spcPts val="105"/>
              </a:spcBef>
              <a:spcAft>
                <a:spcPts val="0"/>
              </a:spcAft>
              <a:buSzPct val="79999"/>
              <a:buFont typeface="Arial"/>
              <a:buChar char="•"/>
            </a:pPr>
            <a:r>
              <a:rPr lang="en-US">
                <a:latin typeface="Times New Roman"/>
                <a:ea typeface="Times New Roman"/>
                <a:cs typeface="Times New Roman"/>
                <a:sym typeface="Times New Roman"/>
              </a:rPr>
              <a:t>System will rank the experience and key skills required </a:t>
            </a:r>
            <a:endParaRPr/>
          </a:p>
          <a:p>
            <a:pPr indent="0" lvl="0" marL="12700" marR="5080" rtl="0" algn="just">
              <a:lnSpc>
                <a:spcPct val="144000"/>
              </a:lnSpc>
              <a:spcBef>
                <a:spcPts val="105"/>
              </a:spcBef>
              <a:spcAft>
                <a:spcPts val="0"/>
              </a:spcAft>
              <a:buSzPct val="79999"/>
              <a:buNone/>
            </a:pPr>
            <a:r>
              <a:rPr lang="en-US">
                <a:latin typeface="Times New Roman"/>
                <a:ea typeface="Times New Roman"/>
                <a:cs typeface="Times New Roman"/>
                <a:sym typeface="Times New Roman"/>
              </a:rPr>
              <a:t>for a particular job  position than system will rank the CV’s     </a:t>
            </a:r>
            <a:endParaRPr/>
          </a:p>
          <a:p>
            <a:pPr indent="0" lvl="0" marL="12700" marR="5080" rtl="0" algn="just">
              <a:lnSpc>
                <a:spcPct val="144000"/>
              </a:lnSpc>
              <a:spcBef>
                <a:spcPts val="105"/>
              </a:spcBef>
              <a:spcAft>
                <a:spcPts val="0"/>
              </a:spcAft>
              <a:buSzPct val="79999"/>
              <a:buNone/>
            </a:pPr>
            <a:r>
              <a:rPr lang="en-US">
                <a:latin typeface="Times New Roman"/>
                <a:ea typeface="Times New Roman"/>
                <a:cs typeface="Times New Roman"/>
                <a:sym typeface="Times New Roman"/>
              </a:rPr>
              <a:t>based on the experience and other key skills which are  </a:t>
            </a:r>
            <a:endParaRPr/>
          </a:p>
          <a:p>
            <a:pPr indent="0" lvl="0" marL="12700" marR="5080" rtl="0" algn="just">
              <a:lnSpc>
                <a:spcPct val="144000"/>
              </a:lnSpc>
              <a:spcBef>
                <a:spcPts val="105"/>
              </a:spcBef>
              <a:spcAft>
                <a:spcPts val="0"/>
              </a:spcAft>
              <a:buSzPct val="79999"/>
              <a:buNone/>
            </a:pPr>
            <a:r>
              <a:rPr lang="en-US">
                <a:latin typeface="Times New Roman"/>
                <a:ea typeface="Times New Roman"/>
                <a:cs typeface="Times New Roman"/>
                <a:sym typeface="Times New Roman"/>
              </a:rPr>
              <a:t>required for particular job profile. </a:t>
            </a:r>
            <a:endParaRPr/>
          </a:p>
          <a:p>
            <a:pPr indent="-278892" lvl="0" marL="298450" marR="5080" rtl="0" algn="just">
              <a:lnSpc>
                <a:spcPct val="144000"/>
              </a:lnSpc>
              <a:spcBef>
                <a:spcPts val="105"/>
              </a:spcBef>
              <a:spcAft>
                <a:spcPts val="0"/>
              </a:spcAft>
              <a:buSzPct val="79999"/>
              <a:buFont typeface="Arial"/>
              <a:buChar char="•"/>
            </a:pPr>
            <a:r>
              <a:rPr lang="en-US">
                <a:latin typeface="Times New Roman"/>
                <a:ea typeface="Times New Roman"/>
                <a:cs typeface="Times New Roman"/>
                <a:sym typeface="Times New Roman"/>
              </a:rPr>
              <a:t>This system will help the HR department to easily shortlist </a:t>
            </a:r>
            <a:endParaRPr/>
          </a:p>
          <a:p>
            <a:pPr indent="0" lvl="0" marL="12700" marR="5080" rtl="0" algn="just">
              <a:lnSpc>
                <a:spcPct val="144000"/>
              </a:lnSpc>
              <a:spcBef>
                <a:spcPts val="105"/>
              </a:spcBef>
              <a:spcAft>
                <a:spcPts val="0"/>
              </a:spcAft>
              <a:buSzPct val="79999"/>
              <a:buNone/>
            </a:pPr>
            <a:r>
              <a:rPr lang="en-US">
                <a:latin typeface="Times New Roman"/>
                <a:ea typeface="Times New Roman"/>
                <a:cs typeface="Times New Roman"/>
                <a:sym typeface="Times New Roman"/>
              </a:rPr>
              <a:t>the  candidate based on the CV ranking policy.</a:t>
            </a:r>
            <a:endParaRPr>
              <a:latin typeface="Times New Roman"/>
              <a:ea typeface="Times New Roman"/>
              <a:cs typeface="Times New Roman"/>
              <a:sym typeface="Times New Roman"/>
            </a:endParaRPr>
          </a:p>
          <a:p>
            <a:pPr indent="-251459" lvl="0" marL="342900" rtl="0" algn="l">
              <a:spcBef>
                <a:spcPts val="1000"/>
              </a:spcBef>
              <a:spcAft>
                <a:spcPts val="0"/>
              </a:spcAft>
              <a:buSzPct val="79999"/>
              <a:buFont typeface="Noto Sans Symbols"/>
              <a:buNone/>
            </a:pPr>
            <a:r>
              <a:t/>
            </a:r>
            <a:endParaRPr>
              <a:latin typeface="Times New Roman"/>
              <a:ea typeface="Times New Roman"/>
              <a:cs typeface="Times New Roman"/>
              <a:sym typeface="Times New Roman"/>
            </a:endParaRPr>
          </a:p>
          <a:p>
            <a:pPr indent="-251459" lvl="0" marL="342900" rtl="0" algn="l">
              <a:spcBef>
                <a:spcPts val="1000"/>
              </a:spcBef>
              <a:spcAft>
                <a:spcPts val="0"/>
              </a:spcAft>
              <a:buSzPct val="79999"/>
              <a:buFont typeface="Noto Sans Symbols"/>
              <a:buNone/>
            </a:pPr>
            <a:r>
              <a:t/>
            </a:r>
            <a:endParaRPr/>
          </a:p>
        </p:txBody>
      </p:sp>
      <p:pic>
        <p:nvPicPr>
          <p:cNvPr id="193" name="Google Shape;193;p25"/>
          <p:cNvPicPr preferRelativeResize="0"/>
          <p:nvPr/>
        </p:nvPicPr>
        <p:blipFill rotWithShape="1">
          <a:blip r:embed="rId3">
            <a:alphaModFix/>
          </a:blip>
          <a:srcRect b="0" l="0" r="0" t="0"/>
          <a:stretch/>
        </p:blipFill>
        <p:spPr>
          <a:xfrm>
            <a:off x="6967115" y="609600"/>
            <a:ext cx="3650578" cy="61080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030A0"/>
              </a:buClr>
              <a:buSzPts val="3600"/>
              <a:buFont typeface="Times New Roman"/>
              <a:buNone/>
            </a:pPr>
            <a:r>
              <a:rPr b="1" lang="en-US">
                <a:solidFill>
                  <a:srgbClr val="7030A0"/>
                </a:solidFill>
                <a:latin typeface="Times New Roman"/>
                <a:ea typeface="Times New Roman"/>
                <a:cs typeface="Times New Roman"/>
                <a:sym typeface="Times New Roman"/>
              </a:rPr>
              <a:t>Advantages of proposed system:</a:t>
            </a:r>
            <a:endParaRPr/>
          </a:p>
        </p:txBody>
      </p:sp>
      <p:sp>
        <p:nvSpPr>
          <p:cNvPr id="199" name="Google Shape;199;p26"/>
          <p:cNvSpPr txBox="1"/>
          <p:nvPr>
            <p:ph idx="1" type="body"/>
          </p:nvPr>
        </p:nvSpPr>
        <p:spPr>
          <a:xfrm>
            <a:off x="677334" y="1411551"/>
            <a:ext cx="8596800" cy="46299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Font typeface="Noto Sans Symbols"/>
              <a:buChar char="❑"/>
            </a:pPr>
            <a:r>
              <a:rPr lang="en-US">
                <a:latin typeface="Times New Roman"/>
                <a:ea typeface="Times New Roman"/>
                <a:cs typeface="Times New Roman"/>
                <a:sym typeface="Times New Roman"/>
              </a:rPr>
              <a:t>This system employs a machine learning algorithm namely “Logistic Regression” which helps to choose fair decisions to recruit a suitable candidate.</a:t>
            </a:r>
            <a:endParaRPr/>
          </a:p>
          <a:p>
            <a:pPr indent="-342900" lvl="0" marL="342900" rtl="0" algn="l">
              <a:spcBef>
                <a:spcPts val="1000"/>
              </a:spcBef>
              <a:spcAft>
                <a:spcPts val="0"/>
              </a:spcAft>
              <a:buSzPts val="1440"/>
              <a:buFont typeface="Noto Sans Symbols"/>
              <a:buChar char="❑"/>
            </a:pPr>
            <a:r>
              <a:rPr lang="en-US">
                <a:latin typeface="Times New Roman"/>
                <a:ea typeface="Times New Roman"/>
                <a:cs typeface="Times New Roman"/>
                <a:sym typeface="Times New Roman"/>
              </a:rPr>
              <a:t>It has the potential to transform research and assessment in personality psychology. Algorithms can handle vast datasets, including thousands of attributes, without succumbing to collinearity issues. Moreover, ML algorithms are highly efficient in recognizing patterns in datasets that humans cannot even perceive</a:t>
            </a:r>
            <a:r>
              <a:rPr lang="en-US"/>
              <a:t>.</a:t>
            </a:r>
            <a:endParaRPr/>
          </a:p>
          <a:p>
            <a:pPr indent="-342900" lvl="0" marL="342900" rtl="0" algn="l">
              <a:spcBef>
                <a:spcPts val="1000"/>
              </a:spcBef>
              <a:spcAft>
                <a:spcPts val="0"/>
              </a:spcAft>
              <a:buSzPts val="1440"/>
              <a:buFont typeface="Noto Sans Symbols"/>
              <a:buChar char="❑"/>
            </a:pPr>
            <a:r>
              <a:rPr lang="en-US">
                <a:latin typeface="Times New Roman"/>
                <a:ea typeface="Times New Roman"/>
                <a:cs typeface="Times New Roman"/>
                <a:sym typeface="Times New Roman"/>
              </a:rPr>
              <a:t>It does not consume more time to identify the personalities.</a:t>
            </a:r>
            <a:endParaRPr>
              <a:latin typeface="Times New Roman"/>
              <a:ea typeface="Times New Roman"/>
              <a:cs typeface="Times New Roman"/>
              <a:sym typeface="Times New Roman"/>
            </a:endParaRPr>
          </a:p>
          <a:p>
            <a:pPr indent="-342900" lvl="0" marL="342900" rtl="0" algn="l">
              <a:spcBef>
                <a:spcPts val="1000"/>
              </a:spcBef>
              <a:spcAft>
                <a:spcPts val="0"/>
              </a:spcAft>
              <a:buSzPts val="1440"/>
              <a:buFont typeface="Noto Sans Symbols"/>
              <a:buChar char="❑"/>
            </a:pPr>
            <a:r>
              <a:rPr lang="en-US">
                <a:latin typeface="Times New Roman"/>
                <a:ea typeface="Times New Roman"/>
                <a:cs typeface="Times New Roman"/>
                <a:sym typeface="Times New Roman"/>
              </a:rPr>
              <a:t>This predictive personality makes the recruiters understand if a candidate will be a top performer and fit to the culture of the company easily.</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