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1" r:id="rId5"/>
    <p:sldId id="259" r:id="rId6"/>
    <p:sldId id="260"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471E5C-255F-457A-9670-1BE94AA7870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3C4324-A0EB-46C7-B8DA-BA2CF9130380}"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D471E5C-255F-457A-9670-1BE94AA7870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3C4324-A0EB-46C7-B8DA-BA2CF9130380}"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D471E5C-255F-457A-9670-1BE94AA7870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3C4324-A0EB-46C7-B8DA-BA2CF9130380}" type="slidenum">
              <a:rPr lang="en-IN" smtClean="0"/>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D471E5C-255F-457A-9670-1BE94AA7870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3C4324-A0EB-46C7-B8DA-BA2CF9130380}"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D471E5C-255F-457A-9670-1BE94AA7870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3C4324-A0EB-46C7-B8DA-BA2CF9130380}"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D471E5C-255F-457A-9670-1BE94AA7870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3C4324-A0EB-46C7-B8DA-BA2CF9130380}"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D471E5C-255F-457A-9670-1BE94AA7870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3C4324-A0EB-46C7-B8DA-BA2CF9130380}"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D471E5C-255F-457A-9670-1BE94AA7870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3C4324-A0EB-46C7-B8DA-BA2CF9130380}"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D471E5C-255F-457A-9670-1BE94AA7870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3C4324-A0EB-46C7-B8DA-BA2CF9130380}"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D471E5C-255F-457A-9670-1BE94AA7870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3C4324-A0EB-46C7-B8DA-BA2CF9130380}"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7D471E5C-255F-457A-9670-1BE94AA7870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3C4324-A0EB-46C7-B8DA-BA2CF9130380}"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7D471E5C-255F-457A-9670-1BE94AA78700}"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3C4324-A0EB-46C7-B8DA-BA2CF9130380}"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471E5C-255F-457A-9670-1BE94AA78700}"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3C4324-A0EB-46C7-B8DA-BA2CF9130380}"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471E5C-255F-457A-9670-1BE94AA78700}"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3C4324-A0EB-46C7-B8DA-BA2CF9130380}"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D471E5C-255F-457A-9670-1BE94AA7870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3C4324-A0EB-46C7-B8DA-BA2CF9130380}"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D471E5C-255F-457A-9670-1BE94AA7870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3C4324-A0EB-46C7-B8DA-BA2CF9130380}"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D471E5C-255F-457A-9670-1BE94AA78700}" type="datetimeFigureOut">
              <a:rPr lang="en-IN" smtClean="0"/>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73C4324-A0EB-46C7-B8DA-BA2CF9130380}"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hyperlink" Target="https://www.youtube.com/watch?v=qcdivQfA41Y" TargetMode="External"/><Relationship Id="rId2" Type="http://schemas.openxmlformats.org/officeDocument/2006/relationships/hyperlink" Target="https://towardsdatascience.com/overview-of-various-optimizers-in-neural-networks-17c1be2df6d5" TargetMode="External"/><Relationship Id="rId1" Type="http://schemas.openxmlformats.org/officeDocument/2006/relationships/hyperlink" Target="https://towardsdatascience.com/7-tips-to-choose-the-best-optimizer-47bb9c1219e" TargetMode="Externa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7400" y="499533"/>
            <a:ext cx="8486603" cy="1430867"/>
          </a:xfrm>
        </p:spPr>
        <p:txBody>
          <a:bodyPr/>
          <a:lstStyle/>
          <a:p>
            <a:pPr algn="l"/>
            <a:r>
              <a:rPr lang="en-US" dirty="0"/>
              <a:t>REAL TIME SIGNLANGUAGE</a:t>
            </a:r>
            <a:endParaRPr lang="en-IN" dirty="0"/>
          </a:p>
        </p:txBody>
      </p:sp>
      <p:sp>
        <p:nvSpPr>
          <p:cNvPr id="3" name="Subtitle 2"/>
          <p:cNvSpPr>
            <a:spLocks noGrp="1"/>
          </p:cNvSpPr>
          <p:nvPr>
            <p:ph type="subTitle" idx="1"/>
          </p:nvPr>
        </p:nvSpPr>
        <p:spPr>
          <a:xfrm>
            <a:off x="1062566" y="2463800"/>
            <a:ext cx="7766936" cy="2878665"/>
          </a:xfrm>
        </p:spPr>
        <p:txBody>
          <a:bodyPr>
            <a:normAutofit fontScale="25000" lnSpcReduction="20000"/>
          </a:bodyPr>
          <a:lstStyle/>
          <a:p>
            <a:pPr algn="l"/>
            <a:r>
              <a:rPr lang="en-US" sz="8000" dirty="0"/>
              <a:t>INTRODUCTION </a:t>
            </a:r>
            <a:endParaRPr lang="en-US" sz="8000" dirty="0"/>
          </a:p>
          <a:p>
            <a:pPr algn="l" rtl="0">
              <a:spcBef>
                <a:spcPts val="0"/>
              </a:spcBef>
              <a:spcAft>
                <a:spcPts val="0"/>
              </a:spcAft>
            </a:pPr>
            <a:r>
              <a:rPr lang="en-US" sz="7200" b="0" i="0" u="none" strike="noStrike" dirty="0">
                <a:solidFill>
                  <a:schemeClr val="tx1"/>
                </a:solidFill>
                <a:effectLst/>
                <a:latin typeface="Arial" panose="020B0604020202020204" pitchFamily="34" charset="0"/>
              </a:rPr>
              <a:t>The goal of this project was to build a neural network able to classify which letter of the Indian Sign Language(ISL) alphabet is being signed, given </a:t>
            </a:r>
            <a:r>
              <a:rPr lang="en-US" sz="7200" b="0" i="0" u="none" strike="noStrike" dirty="0" err="1">
                <a:solidFill>
                  <a:schemeClr val="tx1"/>
                </a:solidFill>
                <a:effectLst/>
                <a:latin typeface="Arial" panose="020B0604020202020204" pitchFamily="34" charset="0"/>
              </a:rPr>
              <a:t>anaction</a:t>
            </a:r>
            <a:r>
              <a:rPr lang="en-US" sz="7200" b="0" i="0" u="none" strike="noStrike" dirty="0">
                <a:solidFill>
                  <a:schemeClr val="tx1"/>
                </a:solidFill>
                <a:effectLst/>
                <a:latin typeface="Arial" panose="020B0604020202020204" pitchFamily="34" charset="0"/>
              </a:rPr>
              <a:t> of a signing hand. This project is a first step towards building a possible sign language translator, which can take communications in sign language and translate them into written and oral language. Such a translator would greatly lower the barrier for many deaf and mute individuals to be able to better communicate with others in day to day interactions.</a:t>
            </a:r>
            <a:endParaRPr lang="en-US" sz="7200" b="0" dirty="0">
              <a:solidFill>
                <a:schemeClr val="tx1"/>
              </a:solidFill>
              <a:effectLst/>
            </a:endParaRPr>
          </a:p>
          <a:p>
            <a:pPr algn="l" rtl="0">
              <a:spcBef>
                <a:spcPts val="0"/>
              </a:spcBef>
              <a:spcAft>
                <a:spcPts val="0"/>
              </a:spcAft>
            </a:pPr>
            <a:br>
              <a:rPr lang="en-US" sz="7200" dirty="0">
                <a:solidFill>
                  <a:schemeClr val="tx1"/>
                </a:solidFill>
              </a:rPr>
            </a:br>
            <a:r>
              <a:rPr lang="en-US" sz="7200" b="0" i="0" u="none" strike="noStrike" dirty="0">
                <a:solidFill>
                  <a:schemeClr val="tx1"/>
                </a:solidFill>
                <a:effectLst/>
                <a:latin typeface="Arial" panose="020B0604020202020204" pitchFamily="34" charset="0"/>
              </a:rPr>
              <a:t> </a:t>
            </a:r>
            <a:endParaRPr lang="en-IN" sz="7200" dirty="0">
              <a:solidFill>
                <a:schemeClr val="tx1"/>
              </a:solidFill>
            </a:endParaRPr>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50117" y="2140572"/>
            <a:ext cx="6100232" cy="2585323"/>
          </a:xfrm>
          <a:prstGeom prst="rect">
            <a:avLst/>
          </a:prstGeom>
          <a:noFill/>
        </p:spPr>
        <p:txBody>
          <a:bodyPr wrap="square">
            <a:spAutoFit/>
          </a:bodyPr>
          <a:lstStyle/>
          <a:p>
            <a:pPr rtl="0">
              <a:spcBef>
                <a:spcPts val="0"/>
              </a:spcBef>
              <a:spcAft>
                <a:spcPts val="0"/>
              </a:spcAft>
            </a:pPr>
            <a:r>
              <a:rPr lang="en-IN" sz="1800" b="1" i="0" u="none" strike="noStrike" dirty="0">
                <a:solidFill>
                  <a:srgbClr val="000000"/>
                </a:solidFill>
                <a:effectLst/>
                <a:latin typeface="Arial" panose="020B0604020202020204" pitchFamily="34" charset="0"/>
              </a:rPr>
              <a:t>Model Performance</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We have trained our model using the Adam optimizer and Cross Entropy Loss. Adam optimizer is efficient among the adaptive optimizers. Adam optimizer is known for converging</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quickly in comparison with Stochastic Gradient Descent (SGD), even while using momentum.</a:t>
            </a:r>
            <a:endParaRPr lang="en-IN" b="0" dirty="0">
              <a:effectLst/>
            </a:endParaRPr>
          </a:p>
          <a:p>
            <a:br>
              <a:rPr lang="en-IN" b="0" dirty="0">
                <a:effectLst/>
              </a:rPr>
            </a:b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half" idx="4294967295"/>
          </p:nvPr>
        </p:nvPicPr>
        <p:blipFill>
          <a:blip r:embed="rId1">
            <a:extLst>
              <a:ext uri="{28A0092B-C50C-407E-A947-70E740481C1C}">
                <a14:useLocalDpi xmlns:a14="http://schemas.microsoft.com/office/drawing/2010/main" val="0"/>
              </a:ext>
            </a:extLst>
          </a:blip>
          <a:stretch>
            <a:fillRect/>
          </a:stretch>
        </p:blipFill>
        <p:spPr>
          <a:xfrm>
            <a:off x="461961" y="83873"/>
            <a:ext cx="8688388" cy="3913187"/>
          </a:xfrm>
        </p:spPr>
      </p:pic>
      <p:sp>
        <p:nvSpPr>
          <p:cNvPr id="12" name="TextBox 11"/>
          <p:cNvSpPr txBox="1"/>
          <p:nvPr/>
        </p:nvSpPr>
        <p:spPr>
          <a:xfrm>
            <a:off x="1109134" y="4207933"/>
            <a:ext cx="8041216" cy="2308324"/>
          </a:xfrm>
          <a:prstGeom prst="rect">
            <a:avLst/>
          </a:prstGeom>
          <a:noFill/>
        </p:spPr>
        <p:txBody>
          <a:bodyPr wrap="square">
            <a:spAutoFit/>
          </a:bodyPr>
          <a:lstStyle/>
          <a:p>
            <a:r>
              <a:rPr lang="en-US" dirty="0"/>
              <a:t>In this section we have created method to draw the landmarks to get the visual knowledge of what is being detected, joints are shown with big dot or circle and they are joined with a line. In this section we have created method to draw the landmarks to get the visual knowledge of what is being detected, joints are shown with big dot or circle and they are joined with a line.</a:t>
            </a:r>
            <a:r>
              <a:rPr lang="en-IN" dirty="0"/>
              <a:t>In this section we have created method to draw the landmarks to get the visual knowledge of what is being detected, joints are shown with big dot or circle and they are joined with a line.</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55600" y="177800"/>
            <a:ext cx="8991600" cy="2826564"/>
          </a:xfrm>
        </p:spPr>
      </p:pic>
      <p:sp>
        <p:nvSpPr>
          <p:cNvPr id="7" name="TextBox 6"/>
          <p:cNvSpPr txBox="1"/>
          <p:nvPr/>
        </p:nvSpPr>
        <p:spPr>
          <a:xfrm>
            <a:off x="550333" y="3318934"/>
            <a:ext cx="8723669" cy="3416320"/>
          </a:xfrm>
          <a:prstGeom prst="rect">
            <a:avLst/>
          </a:prstGeom>
          <a:noFill/>
        </p:spPr>
        <p:txBody>
          <a:bodyPr wrap="square">
            <a:spAutoFit/>
          </a:bodyPr>
          <a:lstStyle/>
          <a:p>
            <a:r>
              <a:rPr lang="en-US" dirty="0"/>
              <a:t>This section of code defines the method is defined to extract the key points of face, each hands and shoulder and returns the combined </a:t>
            </a:r>
            <a:r>
              <a:rPr lang="en-US" dirty="0" err="1"/>
              <a:t>numpy</a:t>
            </a:r>
            <a:r>
              <a:rPr lang="en-US" dirty="0"/>
              <a:t> array. This section of code defines the method is defined to extract the key points of face, each hands and shoulder and returns the combined </a:t>
            </a:r>
            <a:r>
              <a:rPr lang="en-US" dirty="0" err="1"/>
              <a:t>numpy</a:t>
            </a:r>
            <a:r>
              <a:rPr lang="en-US" dirty="0"/>
              <a:t> array. This section of code defines the method is defined to extract the key points of face, each hands and shoulder and returns the combined </a:t>
            </a:r>
            <a:r>
              <a:rPr lang="en-US" dirty="0" err="1"/>
              <a:t>numpy</a:t>
            </a:r>
            <a:r>
              <a:rPr lang="en-US" dirty="0"/>
              <a:t> array. This section of code defines the method is defined to extract the key points of face, each hands and shoulder and returns the combined </a:t>
            </a:r>
            <a:r>
              <a:rPr lang="en-US" dirty="0" err="1"/>
              <a:t>numpy</a:t>
            </a:r>
            <a:r>
              <a:rPr lang="en-US" dirty="0"/>
              <a:t> array. This section of code defines the method is defined to extract the key points of face, each hands and shoulder and returns the combined </a:t>
            </a:r>
            <a:r>
              <a:rPr lang="en-US" dirty="0" err="1"/>
              <a:t>numpy</a:t>
            </a:r>
            <a:r>
              <a:rPr lang="en-US" dirty="0"/>
              <a:t> </a:t>
            </a:r>
            <a:r>
              <a:rPr lang="en-US" dirty="0" err="1"/>
              <a:t>array.v</a:t>
            </a:r>
            <a:r>
              <a:rPr lang="en-IN" dirty="0"/>
              <a:t>This section of code defines the method is defined to extract the key points of face, each hands and shoulder and returns the combined </a:t>
            </a:r>
            <a:r>
              <a:rPr lang="en-IN" dirty="0" err="1"/>
              <a:t>numpy</a:t>
            </a:r>
            <a:r>
              <a:rPr lang="en-IN" dirty="0"/>
              <a:t> array.</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75733" y="609600"/>
            <a:ext cx="8848981" cy="4706998"/>
          </a:xfrm>
        </p:spPr>
      </p:pic>
      <p:sp>
        <p:nvSpPr>
          <p:cNvPr id="7" name="TextBox 6"/>
          <p:cNvSpPr txBox="1"/>
          <p:nvPr/>
        </p:nvSpPr>
        <p:spPr>
          <a:xfrm>
            <a:off x="1950107" y="5316598"/>
            <a:ext cx="6100232" cy="1477328"/>
          </a:xfrm>
          <a:prstGeom prst="rect">
            <a:avLst/>
          </a:prstGeom>
          <a:noFill/>
        </p:spPr>
        <p:txBody>
          <a:bodyPr wrap="square">
            <a:spAutoFit/>
          </a:bodyPr>
          <a:lstStyle/>
          <a:p>
            <a:r>
              <a:rPr lang="en-US" dirty="0"/>
              <a:t>Then we have created directory named '</a:t>
            </a:r>
            <a:r>
              <a:rPr lang="en-US" dirty="0" err="1"/>
              <a:t>MP_Data</a:t>
            </a:r>
            <a:r>
              <a:rPr lang="en-US" dirty="0"/>
              <a:t>' which contains the dataset for each actions or labels each with thirty videos.</a:t>
            </a:r>
            <a:r>
              <a:rPr lang="en-IN" dirty="0"/>
              <a:t>Then we have created directory named '</a:t>
            </a:r>
            <a:r>
              <a:rPr lang="en-IN" dirty="0" err="1"/>
              <a:t>MP_Data</a:t>
            </a:r>
            <a:r>
              <a:rPr lang="en-IN" dirty="0"/>
              <a:t>' which contains the dataset for each actions or labels each with thirty videos.</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81464" y="609600"/>
            <a:ext cx="9092736" cy="3881437"/>
          </a:xfrm>
        </p:spPr>
      </p:pic>
      <p:sp>
        <p:nvSpPr>
          <p:cNvPr id="7" name="TextBox 6"/>
          <p:cNvSpPr txBox="1"/>
          <p:nvPr/>
        </p:nvSpPr>
        <p:spPr>
          <a:xfrm>
            <a:off x="1619250" y="5189834"/>
            <a:ext cx="6356349" cy="923330"/>
          </a:xfrm>
          <a:prstGeom prst="rect">
            <a:avLst/>
          </a:prstGeom>
          <a:noFill/>
        </p:spPr>
        <p:txBody>
          <a:bodyPr wrap="square">
            <a:spAutoFit/>
          </a:bodyPr>
          <a:lstStyle/>
          <a:p>
            <a:r>
              <a:rPr lang="en-IN" dirty="0"/>
              <a:t>After Collecting and labelling the data we have started structuring and bring it to the variable to be worked upon, the same is shown in the above image.</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77333" y="526521"/>
            <a:ext cx="8737599" cy="3881437"/>
          </a:xfrm>
        </p:spPr>
      </p:pic>
      <p:sp>
        <p:nvSpPr>
          <p:cNvPr id="7" name="TextBox 6"/>
          <p:cNvSpPr txBox="1"/>
          <p:nvPr/>
        </p:nvSpPr>
        <p:spPr>
          <a:xfrm>
            <a:off x="1822450" y="4908073"/>
            <a:ext cx="6100232" cy="1477328"/>
          </a:xfrm>
          <a:prstGeom prst="rect">
            <a:avLst/>
          </a:prstGeom>
          <a:noFill/>
        </p:spPr>
        <p:txBody>
          <a:bodyPr wrap="square">
            <a:spAutoFit/>
          </a:bodyPr>
          <a:lstStyle/>
          <a:p>
            <a:r>
              <a:rPr lang="en-IN" dirty="0"/>
              <a:t>After converting into categorical data we  </a:t>
            </a:r>
            <a:r>
              <a:rPr lang="en-IN" dirty="0" err="1"/>
              <a:t>splitted</a:t>
            </a:r>
            <a:r>
              <a:rPr lang="en-IN" dirty="0"/>
              <a:t> our dataset into training and testing datasets. Training set of data will be used to train/make the model learn and the test set will be used to check how our data is responding when some action is passed through it.</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18991" y="491066"/>
            <a:ext cx="8913354" cy="4131733"/>
          </a:xfrm>
        </p:spPr>
      </p:pic>
      <p:sp>
        <p:nvSpPr>
          <p:cNvPr id="7" name="TextBox 6"/>
          <p:cNvSpPr txBox="1"/>
          <p:nvPr/>
        </p:nvSpPr>
        <p:spPr>
          <a:xfrm>
            <a:off x="1720851" y="4741333"/>
            <a:ext cx="6100232" cy="2031325"/>
          </a:xfrm>
          <a:prstGeom prst="rect">
            <a:avLst/>
          </a:prstGeom>
          <a:noFill/>
        </p:spPr>
        <p:txBody>
          <a:bodyPr wrap="square">
            <a:spAutoFit/>
          </a:bodyPr>
          <a:lstStyle/>
          <a:p>
            <a:r>
              <a:rPr lang="en-IN" dirty="0"/>
              <a:t>This section of code defines the our Long Short Term Model Neural Network. And compiled our model on 'Adam' Optimizer, '</a:t>
            </a:r>
            <a:r>
              <a:rPr lang="en-IN" dirty="0" err="1"/>
              <a:t>categorical_crossentropy</a:t>
            </a:r>
            <a:r>
              <a:rPr lang="en-IN" dirty="0"/>
              <a:t>' loss function. Then we have fitted our with 2000 epochs calls, but if model gives the accuracy before that then we can stop the training force fully. For instance, we have stopped our model at 54 epochs.</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80571" y="609600"/>
            <a:ext cx="9008961" cy="3881437"/>
          </a:xfrm>
        </p:spPr>
      </p:pic>
      <p:sp>
        <p:nvSpPr>
          <p:cNvPr id="7" name="TextBox 6"/>
          <p:cNvSpPr txBox="1"/>
          <p:nvPr/>
        </p:nvSpPr>
        <p:spPr>
          <a:xfrm>
            <a:off x="1925552" y="5006602"/>
            <a:ext cx="6100232" cy="646331"/>
          </a:xfrm>
          <a:prstGeom prst="rect">
            <a:avLst/>
          </a:prstGeom>
          <a:noFill/>
        </p:spPr>
        <p:txBody>
          <a:bodyPr wrap="square">
            <a:spAutoFit/>
          </a:bodyPr>
          <a:lstStyle/>
          <a:p>
            <a:r>
              <a:rPr lang="en-IN" dirty="0"/>
              <a:t>This screen shot shows the overall summary of the model.</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07393" y="465667"/>
            <a:ext cx="8936550" cy="3881437"/>
          </a:xfrm>
        </p:spPr>
      </p:pic>
      <p:sp>
        <p:nvSpPr>
          <p:cNvPr id="7" name="TextBox 6"/>
          <p:cNvSpPr txBox="1"/>
          <p:nvPr/>
        </p:nvSpPr>
        <p:spPr>
          <a:xfrm>
            <a:off x="2110317" y="4955291"/>
            <a:ext cx="6100232" cy="1200329"/>
          </a:xfrm>
          <a:prstGeom prst="rect">
            <a:avLst/>
          </a:prstGeom>
          <a:noFill/>
        </p:spPr>
        <p:txBody>
          <a:bodyPr wrap="square">
            <a:spAutoFit/>
          </a:bodyPr>
          <a:lstStyle/>
          <a:p>
            <a:r>
              <a:rPr lang="en-IN" dirty="0"/>
              <a:t>Further in our program we have calculated multilabel confusion matrix and then calculated accuracy score which in this case is 0.9523. Then we have done the testing in real time.</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8267" y="1599212"/>
            <a:ext cx="8498416" cy="4524315"/>
          </a:xfrm>
          <a:prstGeom prst="rect">
            <a:avLst/>
          </a:prstGeom>
          <a:noFill/>
        </p:spPr>
        <p:txBody>
          <a:bodyPr wrap="square">
            <a:spAutoFit/>
          </a:bodyPr>
          <a:lstStyle/>
          <a:p>
            <a:pPr rtl="0">
              <a:spcBef>
                <a:spcPts val="0"/>
              </a:spcBef>
              <a:spcAft>
                <a:spcPts val="0"/>
              </a:spcAft>
            </a:pPr>
            <a:r>
              <a:rPr lang="en-US" sz="1800" b="1" i="0" u="none" strike="noStrike" dirty="0">
                <a:solidFill>
                  <a:srgbClr val="000000"/>
                </a:solidFill>
                <a:effectLst/>
                <a:latin typeface="Arial" panose="020B0604020202020204" pitchFamily="34" charset="0"/>
              </a:rPr>
              <a:t>Model Performance</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We have trained our model using the Adam optimizer and Cross Entropy Loss. Adam optimizer is efficient among the adaptive optimizers. Adam optimizer is known for converging</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quickly in comparison with Stochastic Gradient Descent (SGD), even while using momentum.</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Initially, data contained some background objects instead of plain. Which gave pretty good accuracy of 75% of about 26 classes in about 175 epochs. But training the model for 60 classes with a plain background with good lighting led to accuracy of about 80% in about 130 epochs. And when we decreased the classes to about 15 with plain background and good lighting it did really well. And the accuracy went up drastically to about 95% only in   54 epochs which was really unpredictable. It would have started to overfit.</a:t>
            </a:r>
            <a:endParaRPr lang="en-US" b="0" dirty="0">
              <a:effectLst/>
            </a:endParaRPr>
          </a:p>
          <a:p>
            <a:br>
              <a:rPr lang="en-US" b="0" dirty="0">
                <a:effectLst/>
              </a:rPr>
            </a:b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 of overall software structure</a:t>
            </a:r>
            <a:br>
              <a:rPr lang="en-US" dirty="0"/>
            </a:br>
            <a:endParaRPr lang="en-IN" dirty="0"/>
          </a:p>
        </p:txBody>
      </p:sp>
      <p:sp>
        <p:nvSpPr>
          <p:cNvPr id="3" name="Content Placeholder 2"/>
          <p:cNvSpPr>
            <a:spLocks noGrp="1"/>
          </p:cNvSpPr>
          <p:nvPr>
            <p:ph idx="1"/>
          </p:nvPr>
        </p:nvSpPr>
        <p:spPr/>
        <p:txBody>
          <a:bodyPr>
            <a:noAutofit/>
          </a:bodyPr>
          <a:lstStyle/>
          <a:p>
            <a:pPr rtl="0">
              <a:spcBef>
                <a:spcPts val="0"/>
              </a:spcBef>
              <a:spcAft>
                <a:spcPts val="0"/>
              </a:spcAft>
            </a:pPr>
            <a:r>
              <a:rPr lang="en-US" b="0" i="0" u="none" strike="noStrike" dirty="0">
                <a:solidFill>
                  <a:srgbClr val="000000"/>
                </a:solidFill>
                <a:effectLst/>
                <a:latin typeface="Arial" panose="020B0604020202020204" pitchFamily="34" charset="0"/>
              </a:rPr>
              <a:t>As shown in figure our project is divided into four major parts: </a:t>
            </a:r>
            <a:r>
              <a:rPr lang="en-US" b="1" i="0" u="none" strike="noStrike" dirty="0">
                <a:solidFill>
                  <a:srgbClr val="000000"/>
                </a:solidFill>
                <a:effectLst/>
                <a:latin typeface="Arial" panose="020B0604020202020204" pitchFamily="34" charset="0"/>
              </a:rPr>
              <a:t>Data Collection</a:t>
            </a:r>
            <a:r>
              <a:rPr lang="en-US" b="0" i="0" u="none" strike="noStrike" dirty="0">
                <a:solidFill>
                  <a:srgbClr val="000000"/>
                </a:solidFill>
                <a:effectLst/>
                <a:latin typeface="Arial" panose="020B0604020202020204" pitchFamily="34" charset="0"/>
              </a:rPr>
              <a:t> , </a:t>
            </a:r>
            <a:r>
              <a:rPr lang="en-US" b="1" i="0" u="none" strike="noStrike" dirty="0">
                <a:solidFill>
                  <a:srgbClr val="000000"/>
                </a:solidFill>
                <a:effectLst/>
                <a:latin typeface="Arial" panose="020B0604020202020204" pitchFamily="34" charset="0"/>
              </a:rPr>
              <a:t>Data Processing</a:t>
            </a:r>
            <a:r>
              <a:rPr lang="en-US" b="0" i="0" u="none" strike="noStrike" dirty="0">
                <a:solidFill>
                  <a:srgbClr val="000000"/>
                </a:solidFill>
                <a:effectLst/>
                <a:latin typeface="Arial" panose="020B0604020202020204" pitchFamily="34" charset="0"/>
              </a:rPr>
              <a:t>, </a:t>
            </a:r>
            <a:r>
              <a:rPr lang="en-US" b="1" i="0" u="none" strike="noStrike" dirty="0">
                <a:solidFill>
                  <a:srgbClr val="000000"/>
                </a:solidFill>
                <a:effectLst/>
                <a:latin typeface="Arial" panose="020B0604020202020204" pitchFamily="34" charset="0"/>
              </a:rPr>
              <a:t>Training</a:t>
            </a:r>
            <a:r>
              <a:rPr lang="en-US" b="0" i="0" u="none" strike="noStrike" dirty="0">
                <a:solidFill>
                  <a:srgbClr val="000000"/>
                </a:solidFill>
                <a:effectLst/>
                <a:latin typeface="Arial" panose="020B0604020202020204" pitchFamily="34" charset="0"/>
              </a:rPr>
              <a:t> and</a:t>
            </a:r>
            <a:r>
              <a:rPr lang="en-US" b="1" i="0" u="none" strike="noStrike" dirty="0">
                <a:solidFill>
                  <a:srgbClr val="000000"/>
                </a:solidFill>
                <a:effectLst/>
                <a:latin typeface="Arial" panose="020B0604020202020204" pitchFamily="34" charset="0"/>
              </a:rPr>
              <a:t> Predicting Gesture</a:t>
            </a:r>
            <a:r>
              <a:rPr lang="en-US" b="0" i="0" u="none" strike="noStrike" dirty="0">
                <a:solidFill>
                  <a:srgbClr val="000000"/>
                </a:solidFill>
                <a:effectLst/>
                <a:latin typeface="Arial" panose="020B0604020202020204" pitchFamily="34" charset="0"/>
              </a:rPr>
              <a:t>.</a:t>
            </a:r>
            <a:endParaRPr lang="en-US" b="0" dirty="0">
              <a:effectLst/>
            </a:endParaRPr>
          </a:p>
          <a:p>
            <a:pPr rtl="0">
              <a:spcBef>
                <a:spcPts val="0"/>
              </a:spcBef>
              <a:spcAft>
                <a:spcPts val="0"/>
              </a:spcAft>
            </a:pPr>
            <a:br>
              <a:rPr lang="en-US" b="0" dirty="0">
                <a:effectLst/>
              </a:rPr>
            </a:br>
            <a:r>
              <a:rPr lang="en-US" b="1" i="0" u="none" strike="noStrike" dirty="0">
                <a:solidFill>
                  <a:srgbClr val="000000"/>
                </a:solidFill>
                <a:effectLst/>
                <a:latin typeface="Arial" panose="020B0604020202020204" pitchFamily="34" charset="0"/>
              </a:rPr>
              <a:t>1</a:t>
            </a:r>
            <a:r>
              <a:rPr lang="en-US" b="0" i="0" u="none" strike="noStrike" dirty="0">
                <a:solidFill>
                  <a:srgbClr val="000000"/>
                </a:solidFill>
                <a:effectLst/>
                <a:latin typeface="Arial" panose="020B0604020202020204" pitchFamily="34" charset="0"/>
              </a:rPr>
              <a:t>. </a:t>
            </a:r>
            <a:r>
              <a:rPr lang="en-US" b="1" i="0" u="none" strike="noStrike" dirty="0">
                <a:solidFill>
                  <a:srgbClr val="000000"/>
                </a:solidFill>
                <a:effectLst/>
                <a:latin typeface="Arial" panose="020B0604020202020204" pitchFamily="34" charset="0"/>
              </a:rPr>
              <a:t>Data Collection :</a:t>
            </a:r>
            <a:r>
              <a:rPr lang="en-US" b="0" i="0" u="none" strike="noStrike" dirty="0">
                <a:solidFill>
                  <a:srgbClr val="000000"/>
                </a:solidFill>
                <a:effectLst/>
                <a:latin typeface="Arial" panose="020B0604020202020204" pitchFamily="34" charset="0"/>
              </a:rPr>
              <a:t> First of all we have collected data for a total of ‘eighty’ different actions(labels) in our project, each of thirty videos has thirty sequences of frames, through the webcam. Extracted the key points of each frame and stored it in their specified directories.</a:t>
            </a:r>
            <a:endParaRPr lang="en-US" b="0" dirty="0">
              <a:effectLst/>
            </a:endParaRPr>
          </a:p>
          <a:p>
            <a:pPr rtl="0">
              <a:spcBef>
                <a:spcPts val="0"/>
              </a:spcBef>
              <a:spcAft>
                <a:spcPts val="0"/>
              </a:spcAft>
            </a:pPr>
            <a:br>
              <a:rPr lang="en-US" b="0" dirty="0">
                <a:effectLst/>
              </a:rPr>
            </a:br>
            <a:r>
              <a:rPr lang="en-US" b="0" i="0" u="none" strike="noStrike" dirty="0">
                <a:solidFill>
                  <a:srgbClr val="000000"/>
                </a:solidFill>
                <a:effectLst/>
                <a:latin typeface="Arial" panose="020B0604020202020204" pitchFamily="34" charset="0"/>
              </a:rPr>
              <a:t>2. </a:t>
            </a:r>
            <a:r>
              <a:rPr lang="en-US" b="1" i="0" u="none" strike="noStrike" dirty="0">
                <a:solidFill>
                  <a:srgbClr val="000000"/>
                </a:solidFill>
                <a:effectLst/>
                <a:latin typeface="Arial" panose="020B0604020202020204" pitchFamily="34" charset="0"/>
              </a:rPr>
              <a:t>Data Processing</a:t>
            </a:r>
            <a:r>
              <a:rPr lang="en-US" b="0" i="0" u="none" strike="noStrike" dirty="0">
                <a:solidFill>
                  <a:srgbClr val="000000"/>
                </a:solidFill>
                <a:effectLst/>
                <a:latin typeface="Arial" panose="020B0604020202020204" pitchFamily="34" charset="0"/>
              </a:rPr>
              <a:t> </a:t>
            </a:r>
            <a:r>
              <a:rPr lang="en-US" b="1" i="0" u="none" strike="noStrike" dirty="0">
                <a:solidFill>
                  <a:srgbClr val="000000"/>
                </a:solidFill>
                <a:effectLst/>
                <a:latin typeface="Arial" panose="020B0604020202020204" pitchFamily="34" charset="0"/>
              </a:rPr>
              <a:t>:</a:t>
            </a:r>
            <a:r>
              <a:rPr lang="en-US" b="0" i="0" u="none" strike="noStrike" dirty="0">
                <a:solidFill>
                  <a:srgbClr val="000000"/>
                </a:solidFill>
                <a:effectLst/>
                <a:latin typeface="Arial" panose="020B0604020202020204" pitchFamily="34" charset="0"/>
              </a:rPr>
              <a:t> In this step we have labeled all the actions in sequence after that brought the data together and structured it. Then converted into categorical data using the </a:t>
            </a:r>
            <a:r>
              <a:rPr lang="en-US" b="1" i="0" u="none" strike="noStrike" dirty="0" err="1">
                <a:solidFill>
                  <a:srgbClr val="000000"/>
                </a:solidFill>
                <a:effectLst/>
                <a:latin typeface="Arial" panose="020B0604020202020204" pitchFamily="34" charset="0"/>
              </a:rPr>
              <a:t>to_categorical</a:t>
            </a:r>
            <a:r>
              <a:rPr lang="en-US" b="1" i="0" u="none" strike="noStrike" dirty="0">
                <a:solidFill>
                  <a:srgbClr val="000000"/>
                </a:solidFill>
                <a:effectLst/>
                <a:latin typeface="Arial" panose="020B0604020202020204" pitchFamily="34" charset="0"/>
              </a:rPr>
              <a:t>()</a:t>
            </a:r>
            <a:r>
              <a:rPr lang="en-US" b="0" i="0" u="none" strike="noStrike" dirty="0">
                <a:solidFill>
                  <a:srgbClr val="000000"/>
                </a:solidFill>
                <a:effectLst/>
                <a:latin typeface="Arial" panose="020B0604020202020204" pitchFamily="34" charset="0"/>
              </a:rPr>
              <a:t> method from </a:t>
            </a:r>
            <a:r>
              <a:rPr lang="en-US" b="1" i="0" u="none" strike="noStrike" dirty="0" err="1">
                <a:solidFill>
                  <a:srgbClr val="000000"/>
                </a:solidFill>
                <a:effectLst/>
                <a:latin typeface="Arial" panose="020B0604020202020204" pitchFamily="34" charset="0"/>
              </a:rPr>
              <a:t>tensorflow.keras.utils</a:t>
            </a:r>
            <a:r>
              <a:rPr lang="en-US" b="1" i="0" u="none" strike="noStrike" dirty="0">
                <a:solidFill>
                  <a:srgbClr val="000000"/>
                </a:solidFill>
                <a:effectLst/>
                <a:latin typeface="Arial" panose="020B0604020202020204" pitchFamily="34" charset="0"/>
              </a:rPr>
              <a:t>. </a:t>
            </a:r>
            <a:r>
              <a:rPr lang="en-US" b="0" i="0" u="none" strike="noStrike" dirty="0">
                <a:solidFill>
                  <a:srgbClr val="000000"/>
                </a:solidFill>
                <a:effectLst/>
                <a:latin typeface="Arial" panose="020B0604020202020204" pitchFamily="34" charset="0"/>
              </a:rPr>
              <a:t>Finally, split the complete dataset into a train and test dataset using </a:t>
            </a:r>
            <a:r>
              <a:rPr lang="en-US" b="1" i="0" u="none" strike="noStrike" dirty="0" err="1">
                <a:solidFill>
                  <a:srgbClr val="000000"/>
                </a:solidFill>
                <a:effectLst/>
                <a:latin typeface="Arial" panose="020B0604020202020204" pitchFamily="34" charset="0"/>
              </a:rPr>
              <a:t>train_test_split</a:t>
            </a:r>
            <a:r>
              <a:rPr lang="en-US" b="1" i="0" u="none" strike="noStrike" dirty="0">
                <a:solidFill>
                  <a:srgbClr val="000000"/>
                </a:solidFill>
                <a:effectLst/>
                <a:latin typeface="Arial" panose="020B0604020202020204" pitchFamily="34" charset="0"/>
              </a:rPr>
              <a:t>()</a:t>
            </a:r>
            <a:r>
              <a:rPr lang="en-US" b="0" i="0" u="none" strike="noStrike" dirty="0">
                <a:solidFill>
                  <a:srgbClr val="000000"/>
                </a:solidFill>
                <a:effectLst/>
                <a:latin typeface="Arial" panose="020B0604020202020204" pitchFamily="34" charset="0"/>
              </a:rPr>
              <a:t> method from </a:t>
            </a:r>
            <a:r>
              <a:rPr lang="en-US" b="1" i="0" u="none" strike="noStrike" dirty="0" err="1">
                <a:solidFill>
                  <a:srgbClr val="000000"/>
                </a:solidFill>
                <a:effectLst/>
                <a:latin typeface="Arial" panose="020B0604020202020204" pitchFamily="34" charset="0"/>
              </a:rPr>
              <a:t>sklearn.model_selection</a:t>
            </a:r>
            <a:r>
              <a:rPr lang="en-US" b="0" i="0" u="none" strike="noStrike" dirty="0">
                <a:solidFill>
                  <a:srgbClr val="000000"/>
                </a:solidFill>
                <a:effectLst/>
                <a:latin typeface="Arial" panose="020B0604020202020204" pitchFamily="34" charset="0"/>
              </a:rPr>
              <a:t>. Five percent of the data is for testing, the rest are left for training the model.</a:t>
            </a:r>
            <a:br>
              <a:rPr lang="en-US" b="0" dirty="0">
                <a:effectLst/>
              </a:rPr>
            </a:br>
            <a:r>
              <a:rPr lang="en-US" b="0" i="0" u="none" strike="noStrike" dirty="0">
                <a:solidFill>
                  <a:srgbClr val="000000"/>
                </a:solidFill>
                <a:effectLst/>
                <a:latin typeface="Arial" panose="020B0604020202020204" pitchFamily="34" charset="0"/>
              </a:rPr>
              <a:t> </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2050316" y="1005190"/>
          <a:ext cx="5972175" cy="1361440"/>
        </p:xfrm>
        <a:graphic>
          <a:graphicData uri="http://schemas.openxmlformats.org/drawingml/2006/table">
            <a:tbl>
              <a:tblPr/>
              <a:tblGrid>
                <a:gridCol w="3000375"/>
                <a:gridCol w="2971800"/>
              </a:tblGrid>
              <a:tr h="0">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Samples or Classes</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Average Validation Accuracy</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26</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75%</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60</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80%</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15</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Arial" panose="020B0604020202020204" pitchFamily="34" charset="0"/>
                        </a:rPr>
                        <a:t>95%</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Rectangle 2"/>
          <p:cNvSpPr>
            <a:spLocks noChangeArrowheads="1"/>
          </p:cNvSpPr>
          <p:nvPr/>
        </p:nvSpPr>
        <p:spPr bwMode="auto">
          <a:xfrm>
            <a:off x="2049523" y="100566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9" name="TextBox 8"/>
          <p:cNvSpPr txBox="1"/>
          <p:nvPr/>
        </p:nvSpPr>
        <p:spPr>
          <a:xfrm>
            <a:off x="1749006" y="3060210"/>
            <a:ext cx="7121104" cy="2862322"/>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Training our initial models on less data led to the models quickly overfitting. This is likely due to the small amount of samples to train on leading to bad generalization and learning of the sample space.</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Overtraining the model also led to a decrease in its accuracy. Also, once the model is trained it would add some extra data which makes the dataset useless for second training. In that case we need to collect the dataset again.</a:t>
            </a:r>
            <a:endParaRPr lang="en-US" b="0" dirty="0">
              <a:effectLst/>
            </a:endParaRPr>
          </a:p>
          <a:p>
            <a:br>
              <a:rPr lang="en-US" dirty="0"/>
            </a:b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59983" y="670404"/>
            <a:ext cx="6100232" cy="2308324"/>
          </a:xfrm>
          <a:prstGeom prst="rect">
            <a:avLst/>
          </a:prstGeom>
          <a:noFill/>
        </p:spPr>
        <p:txBody>
          <a:bodyPr wrap="square">
            <a:spAutoFit/>
          </a:bodyPr>
          <a:lstStyle/>
          <a:p>
            <a:pPr rtl="0">
              <a:spcBef>
                <a:spcPts val="0"/>
              </a:spcBef>
              <a:spcAft>
                <a:spcPts val="0"/>
              </a:spcAft>
            </a:pPr>
            <a:r>
              <a:rPr lang="en-US" sz="1800" b="1" i="0" u="none" strike="noStrike" dirty="0">
                <a:solidFill>
                  <a:srgbClr val="000000"/>
                </a:solidFill>
                <a:effectLst/>
                <a:latin typeface="Arial" panose="020B0604020202020204" pitchFamily="34" charset="0"/>
              </a:rPr>
              <a:t>Training</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To determine whether our preprocessing of images actually results in a more robust model, we verified on a test set composed of video sequences from the original dataset, and also in real time. In the image below we can see how our model is trained on the dataset collected. </a:t>
            </a:r>
            <a:endParaRPr lang="en-US" b="0" dirty="0">
              <a:effectLst/>
            </a:endParaRPr>
          </a:p>
          <a:p>
            <a:br>
              <a:rPr lang="en-US" b="0" dirty="0">
                <a:effectLst/>
              </a:rPr>
            </a:br>
            <a:endParaRPr lang="en-IN"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59983" y="2807710"/>
            <a:ext cx="2914650"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0099" y="2855335"/>
            <a:ext cx="2790825" cy="2095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73717" y="2014484"/>
            <a:ext cx="7939616" cy="3170099"/>
          </a:xfrm>
          <a:prstGeom prst="rect">
            <a:avLst/>
          </a:prstGeom>
          <a:noFill/>
        </p:spPr>
        <p:txBody>
          <a:bodyPr wrap="square">
            <a:spAutoFit/>
          </a:bodyPr>
          <a:lstStyle/>
          <a:p>
            <a:pPr rtl="0">
              <a:spcBef>
                <a:spcPts val="0"/>
              </a:spcBef>
              <a:spcAft>
                <a:spcPts val="0"/>
              </a:spcAft>
            </a:pPr>
            <a:r>
              <a:rPr lang="en-US" sz="2000" b="1" i="0" u="none" strike="noStrike" dirty="0">
                <a:solidFill>
                  <a:srgbClr val="000000"/>
                </a:solidFill>
                <a:effectLst/>
                <a:latin typeface="Arial" panose="020B0604020202020204" pitchFamily="34" charset="0"/>
              </a:rPr>
              <a:t>Ethical Issues</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-This technology is one that allows a disabled community to further integrate into an abled community, and may be viewed as an assimilation and bending to the rules of a privileged community. This may reduce efforts of hearing people to accommodate for deaf people.</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-The dataset needs to be diverse enough to include every key point involved in communication.</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-Detection should be resilient and fast in order to be able to be used in professional places or events.</a:t>
            </a:r>
            <a:endParaRPr lang="en-US" b="0" dirty="0">
              <a:effectLst/>
            </a:endParaRPr>
          </a:p>
          <a:p>
            <a:br>
              <a:rPr lang="en-US" b="0" dirty="0">
                <a:effectLst/>
              </a:rPr>
            </a:b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00666" y="1299044"/>
            <a:ext cx="7939616" cy="4893647"/>
          </a:xfrm>
          <a:prstGeom prst="rect">
            <a:avLst/>
          </a:prstGeom>
          <a:noFill/>
        </p:spPr>
        <p:txBody>
          <a:bodyPr wrap="square">
            <a:spAutoFit/>
          </a:bodyPr>
          <a:lstStyle/>
          <a:p>
            <a:pPr rtl="0">
              <a:spcBef>
                <a:spcPts val="0"/>
              </a:spcBef>
              <a:spcAft>
                <a:spcPts val="0"/>
              </a:spcAft>
            </a:pPr>
            <a:r>
              <a:rPr lang="en-US" sz="2000" b="1" i="0" u="none" strike="noStrike" dirty="0">
                <a:solidFill>
                  <a:srgbClr val="000000"/>
                </a:solidFill>
                <a:effectLst/>
                <a:latin typeface="Arial" panose="020B0604020202020204" pitchFamily="34" charset="0"/>
              </a:rPr>
              <a:t>Reflections</a:t>
            </a:r>
            <a:endParaRPr lang="en-US" b="0" dirty="0">
              <a:effectLst/>
            </a:endParaRPr>
          </a:p>
          <a:p>
            <a:pPr rtl="0">
              <a:spcBef>
                <a:spcPts val="0"/>
              </a:spcBef>
              <a:spcAft>
                <a:spcPts val="0"/>
              </a:spcAft>
            </a:pPr>
            <a:r>
              <a:rPr lang="en-US" sz="2000" b="0" i="0" u="none" strike="noStrike" dirty="0">
                <a:solidFill>
                  <a:srgbClr val="000000"/>
                </a:solidFill>
                <a:effectLst/>
                <a:latin typeface="Arial" panose="020B0604020202020204" pitchFamily="34" charset="0"/>
              </a:rPr>
              <a:t>Key Learnings</a:t>
            </a:r>
            <a:endParaRPr lang="en-US" b="0" dirty="0">
              <a:effectLst/>
            </a:endParaRPr>
          </a:p>
          <a:p>
            <a:pPr rtl="0">
              <a:spcBef>
                <a:spcPts val="0"/>
              </a:spcBef>
              <a:spcAft>
                <a:spcPts val="0"/>
              </a:spcAft>
            </a:pPr>
            <a:r>
              <a:rPr lang="en-US" sz="1800" b="1" i="0" u="none" strike="noStrike" dirty="0">
                <a:solidFill>
                  <a:srgbClr val="000000"/>
                </a:solidFill>
                <a:effectLst/>
                <a:latin typeface="Arial" panose="020B0604020202020204" pitchFamily="34" charset="0"/>
              </a:rPr>
              <a:t>Train Early and Often:</a:t>
            </a:r>
            <a:r>
              <a:rPr lang="en-US" sz="1800" b="0" i="0" u="none" strike="noStrike" dirty="0">
                <a:solidFill>
                  <a:srgbClr val="000000"/>
                </a:solidFill>
                <a:effectLst/>
                <a:latin typeface="Arial" panose="020B0604020202020204" pitchFamily="34" charset="0"/>
              </a:rPr>
              <a:t> Due to the long training time of our model, it became cumbersome to test various hyperparameters, architectures, image filtering, etc. In future projects, training earlier can identify such issues and more time can be dedicated to training.</a:t>
            </a:r>
            <a:endParaRPr lang="en-US" b="0" dirty="0">
              <a:effectLst/>
            </a:endParaRPr>
          </a:p>
          <a:p>
            <a:pPr rtl="0">
              <a:spcBef>
                <a:spcPts val="0"/>
              </a:spcBef>
              <a:spcAft>
                <a:spcPts val="0"/>
              </a:spcAft>
            </a:pPr>
            <a:br>
              <a:rPr lang="en-US" b="0" dirty="0">
                <a:effectLst/>
              </a:rPr>
            </a:br>
            <a:r>
              <a:rPr lang="en-US" sz="1800" b="1" i="0" u="none" strike="noStrike" dirty="0">
                <a:solidFill>
                  <a:srgbClr val="000000"/>
                </a:solidFill>
                <a:effectLst/>
                <a:latin typeface="Arial" panose="020B0604020202020204" pitchFamily="34" charset="0"/>
              </a:rPr>
              <a:t>Amount of Data:</a:t>
            </a:r>
            <a:r>
              <a:rPr lang="en-US" sz="1800" b="0" i="0" u="none" strike="noStrike" dirty="0">
                <a:solidFill>
                  <a:srgbClr val="000000"/>
                </a:solidFill>
                <a:effectLst/>
                <a:latin typeface="Arial" panose="020B0604020202020204" pitchFamily="34" charset="0"/>
              </a:rPr>
              <a:t>  Increasing the training set size leads to drastic improvement in model performance. This likely increases the robustness of the model through learning more of the possible sample space.</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 </a:t>
            </a:r>
            <a:endParaRPr lang="en-US" b="0" dirty="0">
              <a:effectLst/>
            </a:endParaRPr>
          </a:p>
          <a:p>
            <a:pPr rtl="0">
              <a:spcBef>
                <a:spcPts val="0"/>
              </a:spcBef>
              <a:spcAft>
                <a:spcPts val="0"/>
              </a:spcAft>
            </a:pPr>
            <a:r>
              <a:rPr lang="en-US" sz="2000" b="1" i="0" u="none" strike="noStrike" dirty="0">
                <a:solidFill>
                  <a:srgbClr val="000000"/>
                </a:solidFill>
                <a:effectLst/>
                <a:latin typeface="Arial" panose="020B0604020202020204" pitchFamily="34" charset="0"/>
              </a:rPr>
              <a:t>Future Steps</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Collecting Dataset for various other key words used in communication. For the model to detect more accurately we need  to collect our data with a plain background and cloth or attire which doesn’t affect the </a:t>
            </a:r>
            <a:r>
              <a:rPr lang="en-US" sz="1800" b="0" i="0" u="none" strike="noStrike" dirty="0" err="1">
                <a:solidFill>
                  <a:srgbClr val="000000"/>
                </a:solidFill>
                <a:effectLst/>
                <a:latin typeface="Arial" panose="020B0604020202020204" pitchFamily="34" charset="0"/>
              </a:rPr>
              <a:t>keypoint</a:t>
            </a:r>
            <a:r>
              <a:rPr lang="en-US" sz="1800" b="0" i="0" u="none" strike="noStrike" dirty="0">
                <a:solidFill>
                  <a:srgbClr val="000000"/>
                </a:solidFill>
                <a:effectLst/>
                <a:latin typeface="Arial" panose="020B0604020202020204" pitchFamily="34" charset="0"/>
              </a:rPr>
              <a:t> detection.</a:t>
            </a:r>
            <a:endParaRPr lang="en-US" b="0" dirty="0">
              <a:effectLst/>
            </a:endParaRPr>
          </a:p>
          <a:p>
            <a:br>
              <a:rPr lang="en-US" b="0" dirty="0">
                <a:effectLst/>
              </a:rPr>
            </a:b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46250" y="1819751"/>
            <a:ext cx="6100232" cy="3447098"/>
          </a:xfrm>
          <a:prstGeom prst="rect">
            <a:avLst/>
          </a:prstGeom>
          <a:noFill/>
        </p:spPr>
        <p:txBody>
          <a:bodyPr wrap="square">
            <a:spAutoFit/>
          </a:bodyPr>
          <a:lstStyle/>
          <a:p>
            <a:pPr rtl="0">
              <a:spcBef>
                <a:spcPts val="0"/>
              </a:spcBef>
              <a:spcAft>
                <a:spcPts val="0"/>
              </a:spcAft>
            </a:pPr>
            <a:r>
              <a:rPr lang="en-IN" sz="2000" b="0" i="0" u="none" strike="noStrike" dirty="0">
                <a:solidFill>
                  <a:srgbClr val="000000"/>
                </a:solidFill>
                <a:effectLst/>
                <a:latin typeface="Arial" panose="020B0604020202020204" pitchFamily="34" charset="0"/>
              </a:rPr>
              <a:t>References :</a:t>
            </a:r>
            <a:r>
              <a:rPr lang="en-IN" sz="1800" b="0" i="0" u="none" strike="noStrike" dirty="0">
                <a:solidFill>
                  <a:srgbClr val="000000"/>
                </a:solidFill>
                <a:effectLst/>
                <a:latin typeface="Arial" panose="020B0604020202020204" pitchFamily="34" charset="0"/>
              </a:rPr>
              <a:t> </a:t>
            </a:r>
            <a:endParaRPr lang="en-IN" b="0" dirty="0">
              <a:effectLst/>
            </a:endParaRPr>
          </a:p>
          <a:p>
            <a:pPr rtl="0">
              <a:spcBef>
                <a:spcPts val="0"/>
              </a:spcBef>
              <a:spcAft>
                <a:spcPts val="0"/>
              </a:spcAft>
            </a:pPr>
            <a:br>
              <a:rPr lang="en-IN" b="0" dirty="0">
                <a:effectLst/>
              </a:rPr>
            </a:br>
            <a:r>
              <a:rPr lang="en-IN" sz="1800" b="0" i="0" u="sng" strike="noStrike" dirty="0">
                <a:solidFill>
                  <a:srgbClr val="1155CC"/>
                </a:solidFill>
                <a:effectLst/>
                <a:latin typeface="Arial" panose="020B0604020202020204" pitchFamily="34" charset="0"/>
                <a:hlinkClick r:id="rId1"/>
              </a:rPr>
              <a:t>https://towardsdatascience.com/7-tips-to-choose-the-best-optimizer-47bb9c1219e</a:t>
            </a:r>
            <a:endParaRPr lang="en-IN" b="0" dirty="0">
              <a:effectLst/>
            </a:endParaRPr>
          </a:p>
          <a:p>
            <a:pPr rtl="0">
              <a:spcBef>
                <a:spcPts val="0"/>
              </a:spcBef>
              <a:spcAft>
                <a:spcPts val="0"/>
              </a:spcAft>
            </a:pPr>
            <a:br>
              <a:rPr lang="en-IN" b="0" dirty="0">
                <a:effectLst/>
              </a:rPr>
            </a:br>
            <a:r>
              <a:rPr lang="en-IN" sz="1800" b="0" i="0" u="sng" strike="noStrike" dirty="0">
                <a:solidFill>
                  <a:srgbClr val="1155CC"/>
                </a:solidFill>
                <a:effectLst/>
                <a:latin typeface="Arial" panose="020B0604020202020204" pitchFamily="34" charset="0"/>
                <a:hlinkClick r:id="rId2"/>
              </a:rPr>
              <a:t>https://towardsdatascience.com/overview-of-various-optimizers-in-neural-networks-17c1be2df6d5</a:t>
            </a:r>
            <a:endParaRPr lang="en-IN" b="0" dirty="0">
              <a:effectLst/>
            </a:endParaRPr>
          </a:p>
          <a:p>
            <a:pPr rtl="0">
              <a:spcBef>
                <a:spcPts val="0"/>
              </a:spcBef>
              <a:spcAft>
                <a:spcPts val="0"/>
              </a:spcAft>
            </a:pPr>
            <a:br>
              <a:rPr lang="en-IN" b="0" dirty="0">
                <a:effectLst/>
              </a:rPr>
            </a:br>
            <a:r>
              <a:rPr lang="en-IN" sz="1800" b="0" i="0" u="sng" strike="noStrike" dirty="0">
                <a:solidFill>
                  <a:srgbClr val="1155CC"/>
                </a:solidFill>
                <a:effectLst/>
                <a:latin typeface="Arial" panose="020B0604020202020204" pitchFamily="34" charset="0"/>
                <a:hlinkClick r:id="rId3"/>
              </a:rPr>
              <a:t>https://www.youtube.com/watch?v=qcdivQfA41Y</a:t>
            </a:r>
            <a:endParaRPr lang="en-IN" b="0" dirty="0">
              <a:effectLst/>
            </a:endParaRPr>
          </a:p>
          <a:p>
            <a:br>
              <a:rPr lang="en-IN" b="0" dirty="0">
                <a:effectLst/>
              </a:rPr>
            </a:br>
            <a:br>
              <a:rPr lang="en-IN" b="0" dirty="0">
                <a:effectLst/>
              </a:rPr>
            </a:b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 Thank You Message – NADC"/>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28283" y="1240367"/>
            <a:ext cx="5829300" cy="3886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533" y="719667"/>
            <a:ext cx="8015816" cy="4247317"/>
          </a:xfrm>
          <a:prstGeom prst="rect">
            <a:avLst/>
          </a:prstGeom>
          <a:noFill/>
        </p:spPr>
        <p:txBody>
          <a:bodyPr wrap="square">
            <a:spAutoFit/>
          </a:bodyPr>
          <a:lstStyle/>
          <a:p>
            <a:pPr rtl="0">
              <a:spcBef>
                <a:spcPts val="0"/>
              </a:spcBef>
              <a:spcAft>
                <a:spcPts val="0"/>
              </a:spcAft>
            </a:pPr>
            <a:r>
              <a:rPr lang="en-US" b="0" i="0" u="none" strike="noStrike" dirty="0">
                <a:solidFill>
                  <a:srgbClr val="000000"/>
                </a:solidFill>
                <a:effectLst/>
                <a:latin typeface="Arial" panose="020B0604020202020204" pitchFamily="34" charset="0"/>
              </a:rPr>
              <a:t>3. </a:t>
            </a:r>
            <a:r>
              <a:rPr lang="en-US" b="1" i="0" u="none" strike="noStrike" dirty="0">
                <a:solidFill>
                  <a:srgbClr val="000000"/>
                </a:solidFill>
                <a:effectLst/>
                <a:latin typeface="Arial" panose="020B0604020202020204" pitchFamily="34" charset="0"/>
              </a:rPr>
              <a:t>Training :</a:t>
            </a:r>
            <a:r>
              <a:rPr lang="en-US" b="0" i="0" u="none" strike="noStrike" dirty="0">
                <a:solidFill>
                  <a:srgbClr val="000000"/>
                </a:solidFill>
                <a:effectLst/>
                <a:latin typeface="Arial" panose="020B0604020202020204" pitchFamily="34" charset="0"/>
              </a:rPr>
              <a:t> To train our model we have used the </a:t>
            </a:r>
            <a:r>
              <a:rPr lang="en-US" b="1" i="0" u="none" strike="noStrike" dirty="0">
                <a:solidFill>
                  <a:srgbClr val="000000"/>
                </a:solidFill>
                <a:effectLst/>
                <a:latin typeface="Arial" panose="020B0604020202020204" pitchFamily="34" charset="0"/>
              </a:rPr>
              <a:t>Long Short Term </a:t>
            </a:r>
            <a:endParaRPr lang="en-US" b="1" i="0" u="none" strike="noStrike" dirty="0">
              <a:solidFill>
                <a:srgbClr val="000000"/>
              </a:solidFill>
              <a:effectLst/>
              <a:latin typeface="Arial" panose="020B0604020202020204" pitchFamily="34" charset="0"/>
            </a:endParaRPr>
          </a:p>
          <a:p>
            <a:pPr rtl="0">
              <a:spcBef>
                <a:spcPts val="0"/>
              </a:spcBef>
              <a:spcAft>
                <a:spcPts val="0"/>
              </a:spcAft>
            </a:pPr>
            <a:r>
              <a:rPr lang="en-US" b="1" i="0" u="none" strike="noStrike" dirty="0">
                <a:solidFill>
                  <a:srgbClr val="000000"/>
                </a:solidFill>
                <a:effectLst/>
                <a:latin typeface="Arial" panose="020B0604020202020204" pitchFamily="34" charset="0"/>
              </a:rPr>
              <a:t>Model(LSTM) Neural Network</a:t>
            </a:r>
            <a:r>
              <a:rPr lang="en-US" b="0" i="0" u="none" strike="noStrike" dirty="0">
                <a:solidFill>
                  <a:srgbClr val="000000"/>
                </a:solidFill>
                <a:effectLst/>
                <a:latin typeface="Arial" panose="020B0604020202020204" pitchFamily="34" charset="0"/>
              </a:rPr>
              <a:t>. To create that first we have imported the required dependencies which include </a:t>
            </a:r>
            <a:r>
              <a:rPr lang="en-US" b="0" i="0" u="none" strike="noStrike" dirty="0" err="1">
                <a:solidFill>
                  <a:srgbClr val="000000"/>
                </a:solidFill>
                <a:effectLst/>
                <a:latin typeface="Arial" panose="020B0604020202020204" pitchFamily="34" charset="0"/>
              </a:rPr>
              <a:t>tensorflow</a:t>
            </a:r>
            <a:r>
              <a:rPr lang="en-US" b="0" i="0" u="none" strike="noStrike" dirty="0">
                <a:solidFill>
                  <a:srgbClr val="000000"/>
                </a:solidFill>
                <a:effectLst/>
                <a:latin typeface="Arial" panose="020B0604020202020204" pitchFamily="34" charset="0"/>
              </a:rPr>
              <a:t> </a:t>
            </a:r>
            <a:r>
              <a:rPr lang="en-US" b="0" i="0" u="none" strike="noStrike" dirty="0" err="1">
                <a:solidFill>
                  <a:srgbClr val="000000"/>
                </a:solidFill>
                <a:effectLst/>
                <a:latin typeface="Arial" panose="020B0604020202020204" pitchFamily="34" charset="0"/>
              </a:rPr>
              <a:t>keras</a:t>
            </a:r>
            <a:r>
              <a:rPr lang="en-US" b="0" i="0" u="none" strike="noStrike" dirty="0">
                <a:solidFill>
                  <a:srgbClr val="000000"/>
                </a:solidFill>
                <a:effectLst/>
                <a:latin typeface="Arial" panose="020B0604020202020204" pitchFamily="34" charset="0"/>
              </a:rPr>
              <a:t> sequential Model, LSTM layer and Dense Layer. </a:t>
            </a:r>
            <a:endParaRPr lang="en-US" b="0" dirty="0">
              <a:effectLst/>
            </a:endParaRPr>
          </a:p>
          <a:p>
            <a:pPr rtl="0">
              <a:spcBef>
                <a:spcPts val="0"/>
              </a:spcBef>
              <a:spcAft>
                <a:spcPts val="0"/>
              </a:spcAft>
            </a:pPr>
            <a:endParaRPr lang="en-US" b="0" i="0" u="none" strike="noStrike" dirty="0">
              <a:solidFill>
                <a:srgbClr val="000000"/>
              </a:solidFill>
              <a:effectLst/>
              <a:latin typeface="Arial" panose="020B0604020202020204" pitchFamily="34" charset="0"/>
            </a:endParaRPr>
          </a:p>
          <a:p>
            <a:pPr rtl="0">
              <a:spcBef>
                <a:spcPts val="0"/>
              </a:spcBef>
              <a:spcAft>
                <a:spcPts val="0"/>
              </a:spcAft>
            </a:pPr>
            <a:r>
              <a:rPr lang="en-US" b="0" i="0" u="none" strike="noStrike" dirty="0">
                <a:solidFill>
                  <a:srgbClr val="000000"/>
                </a:solidFill>
                <a:effectLst/>
                <a:latin typeface="Arial" panose="020B0604020202020204" pitchFamily="34" charset="0"/>
              </a:rPr>
              <a:t>The Neural Network consists of a sequential model above it is three LSTM </a:t>
            </a:r>
            <a:r>
              <a:rPr lang="en-US" b="0" i="0" u="none" strike="noStrike" dirty="0" err="1">
                <a:solidFill>
                  <a:srgbClr val="000000"/>
                </a:solidFill>
                <a:effectLst/>
                <a:latin typeface="Arial" panose="020B0604020202020204" pitchFamily="34" charset="0"/>
              </a:rPr>
              <a:t>relu</a:t>
            </a:r>
            <a:r>
              <a:rPr lang="en-US" b="0" i="0" u="none" strike="noStrike" dirty="0">
                <a:solidFill>
                  <a:srgbClr val="000000"/>
                </a:solidFill>
                <a:effectLst/>
                <a:latin typeface="Arial" panose="020B0604020202020204" pitchFamily="34" charset="0"/>
              </a:rPr>
              <a:t> activation layer, two Dense </a:t>
            </a:r>
            <a:r>
              <a:rPr lang="en-US" b="0" i="0" u="none" strike="noStrike" dirty="0" err="1">
                <a:solidFill>
                  <a:srgbClr val="000000"/>
                </a:solidFill>
                <a:effectLst/>
                <a:latin typeface="Arial" panose="020B0604020202020204" pitchFamily="34" charset="0"/>
              </a:rPr>
              <a:t>relu</a:t>
            </a:r>
            <a:r>
              <a:rPr lang="en-US" b="0" i="0" u="none" strike="noStrike" dirty="0">
                <a:solidFill>
                  <a:srgbClr val="000000"/>
                </a:solidFill>
                <a:effectLst/>
                <a:latin typeface="Arial" panose="020B0604020202020204" pitchFamily="34" charset="0"/>
              </a:rPr>
              <a:t> activation layer lastly one Dense </a:t>
            </a:r>
            <a:r>
              <a:rPr lang="en-US" b="0" i="0" u="none" strike="noStrike" dirty="0" err="1">
                <a:solidFill>
                  <a:srgbClr val="000000"/>
                </a:solidFill>
                <a:effectLst/>
                <a:latin typeface="Arial" panose="020B0604020202020204" pitchFamily="34" charset="0"/>
              </a:rPr>
              <a:t>softmax</a:t>
            </a:r>
            <a:r>
              <a:rPr lang="en-US" b="0" i="0" u="none" strike="noStrike" dirty="0">
                <a:solidFill>
                  <a:srgbClr val="000000"/>
                </a:solidFill>
                <a:effectLst/>
                <a:latin typeface="Arial" panose="020B0604020202020204" pitchFamily="34" charset="0"/>
              </a:rPr>
              <a:t> activation layer. Then we have compiled the model at ‘Adam’ optimizer and ‘</a:t>
            </a:r>
            <a:r>
              <a:rPr lang="en-US" b="0" i="0" u="none" strike="noStrike" dirty="0" err="1">
                <a:solidFill>
                  <a:srgbClr val="000000"/>
                </a:solidFill>
                <a:effectLst/>
                <a:latin typeface="Arial" panose="020B0604020202020204" pitchFamily="34" charset="0"/>
              </a:rPr>
              <a:t>categorical_crossentropy</a:t>
            </a:r>
            <a:r>
              <a:rPr lang="en-US" b="0" i="0" u="none" strike="noStrike" dirty="0">
                <a:solidFill>
                  <a:srgbClr val="000000"/>
                </a:solidFill>
                <a:effectLst/>
                <a:latin typeface="Arial" panose="020B0604020202020204" pitchFamily="34" charset="0"/>
              </a:rPr>
              <a:t>’ loss function. After compiling, we passed the model to </a:t>
            </a:r>
            <a:r>
              <a:rPr lang="en-US" b="1" i="0" u="none" strike="noStrike" dirty="0">
                <a:solidFill>
                  <a:srgbClr val="000000"/>
                </a:solidFill>
                <a:effectLst/>
                <a:latin typeface="Arial" panose="020B0604020202020204" pitchFamily="34" charset="0"/>
              </a:rPr>
              <a:t>fit()  </a:t>
            </a:r>
            <a:r>
              <a:rPr lang="en-US" b="0" i="0" u="none" strike="noStrike" dirty="0">
                <a:solidFill>
                  <a:srgbClr val="000000"/>
                </a:solidFill>
                <a:effectLst/>
                <a:latin typeface="Arial" panose="020B0604020202020204" pitchFamily="34" charset="0"/>
              </a:rPr>
              <a:t>on the training dataset with 2000 epochs.</a:t>
            </a:r>
            <a:endParaRPr lang="en-US" b="0" dirty="0">
              <a:effectLst/>
            </a:endParaRPr>
          </a:p>
          <a:p>
            <a:pPr rtl="0">
              <a:spcBef>
                <a:spcPts val="0"/>
              </a:spcBef>
              <a:spcAft>
                <a:spcPts val="0"/>
              </a:spcAft>
            </a:pPr>
            <a:br>
              <a:rPr lang="en-US" b="0" dirty="0">
                <a:effectLst/>
              </a:rPr>
            </a:br>
            <a:r>
              <a:rPr lang="en-US" b="0" i="0" u="none" strike="noStrike" dirty="0">
                <a:solidFill>
                  <a:srgbClr val="000000"/>
                </a:solidFill>
                <a:effectLst/>
                <a:latin typeface="Arial" panose="020B0604020202020204" pitchFamily="34" charset="0"/>
              </a:rPr>
              <a:t>4. </a:t>
            </a:r>
            <a:r>
              <a:rPr lang="en-US" b="1" i="0" u="none" strike="noStrike" dirty="0">
                <a:solidFill>
                  <a:srgbClr val="000000"/>
                </a:solidFill>
                <a:effectLst/>
                <a:latin typeface="Arial" panose="020B0604020202020204" pitchFamily="34" charset="0"/>
              </a:rPr>
              <a:t>Predicting Gesture :</a:t>
            </a:r>
            <a:r>
              <a:rPr lang="en-US" b="0" i="0" u="none" strike="noStrike" dirty="0">
                <a:solidFill>
                  <a:srgbClr val="000000"/>
                </a:solidFill>
                <a:effectLst/>
                <a:latin typeface="Arial" panose="020B0604020202020204" pitchFamily="34" charset="0"/>
              </a:rPr>
              <a:t> when our model is trained on the training dataset, we have saved the model and used it to .</a:t>
            </a:r>
            <a:endParaRPr lang="en-US" b="0" dirty="0">
              <a:effectLst/>
            </a:endParaRPr>
          </a:p>
          <a:p>
            <a:br>
              <a:rPr lang="en-US" b="0" dirty="0">
                <a:effectLst/>
              </a:rPr>
            </a:b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09600"/>
            <a:ext cx="8596313" cy="1320800"/>
          </a:xfrm>
        </p:spPr>
        <p:txBody>
          <a:bodyPr>
            <a:normAutofit/>
          </a:bodyPr>
          <a:lstStyle/>
          <a:p>
            <a:r>
              <a:rPr lang="en-IN" sz="2000" b="1" i="0" u="none" strike="noStrike" dirty="0">
                <a:solidFill>
                  <a:srgbClr val="000000"/>
                </a:solidFill>
                <a:effectLst/>
                <a:latin typeface="Arial" panose="020B0604020202020204" pitchFamily="34" charset="0"/>
              </a:rPr>
              <a:t>           2. Source of data </a:t>
            </a:r>
            <a:endParaRPr lang="en-IN" sz="2000" dirty="0"/>
          </a:p>
        </p:txBody>
      </p:sp>
      <p:sp>
        <p:nvSpPr>
          <p:cNvPr id="4" name="AutoShape 2"/>
          <p:cNvSpPr>
            <a:spLocks noChangeAspect="1" noChangeArrowheads="1"/>
          </p:cNvSpPr>
          <p:nvPr/>
        </p:nvSpPr>
        <p:spPr bwMode="auto">
          <a:xfrm>
            <a:off x="4656668" y="2447925"/>
            <a:ext cx="2758546" cy="19621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6" name="AutoShape 6"/>
          <p:cNvSpPr>
            <a:spLocks noChangeAspect="1" noChangeArrowheads="1"/>
          </p:cNvSpPr>
          <p:nvPr/>
        </p:nvSpPr>
        <p:spPr bwMode="auto">
          <a:xfrm>
            <a:off x="4776788" y="2447925"/>
            <a:ext cx="2638425" cy="19621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7" name="Rectangle 6"/>
          <p:cNvSpPr/>
          <p:nvPr/>
        </p:nvSpPr>
        <p:spPr>
          <a:xfrm flipH="1">
            <a:off x="11548532" y="7306982"/>
            <a:ext cx="1253066" cy="923330"/>
          </a:xfrm>
          <a:prstGeom prst="rect">
            <a:avLst/>
          </a:prstGeom>
          <a:noFill/>
        </p:spPr>
        <p:txBody>
          <a:bodyPr wrap="square" lIns="91440" tIns="45720" rIns="91440" bIns="45720">
            <a:spAutoFit/>
          </a:bodyPr>
          <a:lstStyle/>
          <a:p>
            <a:pPr algn="ctr"/>
            <a:r>
              <a:rPr lang="en-US" sz="5400" b="1" cap="none" spc="0"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endParaRPr lang="en-US" sz="5400" b="1" cap="none" spc="0"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35088" y="2124273"/>
            <a:ext cx="2638425" cy="19621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2857" y="2124273"/>
            <a:ext cx="2619375" cy="19621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209145" y="4280296"/>
            <a:ext cx="6417734" cy="1231106"/>
          </a:xfrm>
          <a:prstGeom prst="rect">
            <a:avLst/>
          </a:prstGeom>
          <a:noFill/>
        </p:spPr>
        <p:txBody>
          <a:bodyPr wrap="square">
            <a:spAutoFit/>
          </a:bodyPr>
          <a:lstStyle/>
          <a:p>
            <a:pPr rtl="0">
              <a:spcBef>
                <a:spcPts val="0"/>
              </a:spcBef>
              <a:spcAft>
                <a:spcPts val="0"/>
              </a:spcAft>
            </a:pPr>
            <a:r>
              <a:rPr lang="en-US" sz="1800" b="1" i="0" u="none" strike="noStrike" dirty="0">
                <a:solidFill>
                  <a:srgbClr val="000000"/>
                </a:solidFill>
                <a:effectLst/>
                <a:latin typeface="Arial" panose="020B0604020202020204" pitchFamily="34" charset="0"/>
              </a:rPr>
              <a:t>Fig1 : collecting Data for x        Fig2: collecting Data for w</a:t>
            </a:r>
            <a:endParaRPr lang="en-US" b="0" dirty="0">
              <a:effectLst/>
            </a:endParaRPr>
          </a:p>
          <a:p>
            <a:pPr rtl="0">
              <a:spcBef>
                <a:spcPts val="0"/>
              </a:spcBef>
              <a:spcAft>
                <a:spcPts val="0"/>
              </a:spcAft>
            </a:pPr>
            <a:r>
              <a:rPr lang="en-US" sz="2000" b="1" i="0" u="none" strike="noStrike" dirty="0">
                <a:solidFill>
                  <a:srgbClr val="000000"/>
                </a:solidFill>
                <a:effectLst/>
                <a:latin typeface="Arial" panose="020B0604020202020204" pitchFamily="34" charset="0"/>
              </a:rPr>
              <a:t> </a:t>
            </a:r>
            <a:endParaRPr lang="en-US" b="0" dirty="0">
              <a:effectLst/>
            </a:endParaRPr>
          </a:p>
          <a:p>
            <a:br>
              <a:rPr lang="en-US" dirty="0"/>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a:spcBef>
                <a:spcPts val="0"/>
              </a:spcBef>
              <a:spcAft>
                <a:spcPts val="0"/>
              </a:spcAft>
            </a:pPr>
            <a:r>
              <a:rPr lang="en-US" sz="2200" b="0" i="0" u="none" strike="noStrike" dirty="0">
                <a:solidFill>
                  <a:srgbClr val="000000"/>
                </a:solidFill>
                <a:effectLst/>
                <a:latin typeface="Arial" panose="020B0604020202020204" pitchFamily="34" charset="0"/>
              </a:rPr>
              <a:t> </a:t>
            </a:r>
            <a:endParaRPr lang="en-IN" dirty="0"/>
          </a:p>
        </p:txBody>
      </p:sp>
      <p:sp>
        <p:nvSpPr>
          <p:cNvPr id="4" name="TextBox 3"/>
          <p:cNvSpPr txBox="1"/>
          <p:nvPr/>
        </p:nvSpPr>
        <p:spPr>
          <a:xfrm>
            <a:off x="2034117" y="2028104"/>
            <a:ext cx="6100232" cy="2308324"/>
          </a:xfrm>
          <a:prstGeom prst="rect">
            <a:avLst/>
          </a:prstGeom>
          <a:noFill/>
        </p:spPr>
        <p:txBody>
          <a:bodyPr wrap="square">
            <a:spAutoFit/>
          </a:bodyPr>
          <a:lstStyle/>
          <a:p>
            <a:pPr rtl="0">
              <a:spcBef>
                <a:spcPts val="0"/>
              </a:spcBef>
              <a:spcAft>
                <a:spcPts val="0"/>
              </a:spcAft>
            </a:pPr>
            <a:r>
              <a:rPr lang="en-IN" sz="1800" b="1" i="0" u="none" strike="noStrike" dirty="0">
                <a:solidFill>
                  <a:srgbClr val="000000"/>
                </a:solidFill>
                <a:effectLst/>
                <a:latin typeface="Arial" panose="020B0604020202020204" pitchFamily="34" charset="0"/>
              </a:rPr>
              <a:t> Data collection</a:t>
            </a:r>
            <a:endParaRPr lang="en-IN" sz="1800" b="1" i="0" u="none" strike="noStrike" dirty="0">
              <a:solidFill>
                <a:srgbClr val="000000"/>
              </a:solidFill>
              <a:effectLst/>
              <a:latin typeface="Arial" panose="020B0604020202020204" pitchFamily="34" charset="0"/>
            </a:endParaRPr>
          </a:p>
          <a:p>
            <a:pPr rtl="0">
              <a:spcBef>
                <a:spcPts val="0"/>
              </a:spcBef>
              <a:spcAft>
                <a:spcPts val="0"/>
              </a:spcAft>
            </a:pPr>
            <a:endParaRPr lang="en-IN"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The primary source of data collection is webcam only. We have collected thirty videos for each label or action each with thirty sequences of frames. Above the webcam video we have created a landmark using media-pipe holistic and extracted the key features for every action. Those key features have been saved in the respective direction.</a:t>
            </a:r>
            <a:endParaRPr lang="en-US" b="0" dirty="0">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61117" y="1120331"/>
            <a:ext cx="6100232" cy="4862870"/>
          </a:xfrm>
          <a:prstGeom prst="rect">
            <a:avLst/>
          </a:prstGeom>
          <a:noFill/>
        </p:spPr>
        <p:txBody>
          <a:bodyPr wrap="square">
            <a:spAutoFit/>
          </a:bodyPr>
          <a:lstStyle/>
          <a:p>
            <a:r>
              <a:rPr lang="en-US" sz="2200" b="0" i="0" u="none" strike="noStrike" dirty="0">
                <a:solidFill>
                  <a:srgbClr val="000000"/>
                </a:solidFill>
                <a:effectLst/>
                <a:latin typeface="Arial" panose="020B0604020202020204" pitchFamily="34" charset="0"/>
              </a:rPr>
              <a:t>Data Pre-Processing</a:t>
            </a:r>
            <a:br>
              <a:rPr lang="en-US" b="0" dirty="0">
                <a:effectLst/>
              </a:rPr>
            </a:br>
            <a:br>
              <a:rPr lang="en-US" b="0" dirty="0">
                <a:effectLst/>
              </a:rPr>
            </a:br>
            <a:r>
              <a:rPr lang="en-US" sz="1800" b="0" i="0" u="none" strike="noStrike" dirty="0">
                <a:solidFill>
                  <a:srgbClr val="000000"/>
                </a:solidFill>
                <a:effectLst/>
                <a:latin typeface="Arial" panose="020B0604020202020204" pitchFamily="34" charset="0"/>
              </a:rPr>
              <a:t>First we have traversed through each label and labeled them into integers using </a:t>
            </a:r>
            <a:r>
              <a:rPr lang="en-US" sz="1800" b="1" i="0" u="none" strike="noStrike" dirty="0">
                <a:solidFill>
                  <a:srgbClr val="000000"/>
                </a:solidFill>
                <a:effectLst/>
                <a:latin typeface="Arial" panose="020B0604020202020204" pitchFamily="34" charset="0"/>
              </a:rPr>
              <a:t>enumerate()</a:t>
            </a:r>
            <a:r>
              <a:rPr lang="en-US" sz="1800" b="0" i="0" u="none" strike="noStrike" dirty="0">
                <a:solidFill>
                  <a:srgbClr val="000000"/>
                </a:solidFill>
                <a:effectLst/>
                <a:latin typeface="Arial" panose="020B0604020202020204" pitchFamily="34" charset="0"/>
              </a:rPr>
              <a:t> method. Then we have started to load our data and for that purpose we have created the sequences array which will contain all the features or x-variables and labels array which represents labels y-values, which will be used to represent the relationship between features and labels while training our model. Then we have traversed through every action and every sequence. Afterwards we have created a window array variable and loaded it with frames every sequence using </a:t>
            </a:r>
            <a:r>
              <a:rPr lang="en-US" sz="1800" b="1" i="0" u="none" strike="noStrike" dirty="0" err="1">
                <a:solidFill>
                  <a:srgbClr val="000000"/>
                </a:solidFill>
                <a:effectLst/>
                <a:latin typeface="Arial" panose="020B0604020202020204" pitchFamily="34" charset="0"/>
              </a:rPr>
              <a:t>np.load</a:t>
            </a:r>
            <a:r>
              <a:rPr lang="en-US" sz="1800" b="1" i="0" u="none" strike="noStrike" dirty="0">
                <a:solidFill>
                  <a:srgbClr val="000000"/>
                </a:solidFill>
                <a:effectLst/>
                <a:latin typeface="Arial" panose="020B0604020202020204" pitchFamily="34" charset="0"/>
              </a:rPr>
              <a:t>()</a:t>
            </a:r>
            <a:r>
              <a:rPr lang="en-US" sz="1800" b="0" i="0" u="none" strike="noStrike" dirty="0">
                <a:solidFill>
                  <a:srgbClr val="000000"/>
                </a:solidFill>
                <a:effectLst/>
                <a:latin typeface="Arial" panose="020B0604020202020204" pitchFamily="34" charset="0"/>
              </a:rPr>
              <a:t> method. So basically the above steps is loading test data for training in a structured way to perform operations.</a:t>
            </a:r>
            <a:br>
              <a:rPr lang="en-US" b="0" dirty="0">
                <a:effectLst/>
              </a:rPr>
            </a:br>
            <a:br>
              <a:rPr lang="en-US" dirty="0"/>
            </a:b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86466" y="1506540"/>
            <a:ext cx="7323667" cy="6278642"/>
          </a:xfrm>
          <a:prstGeom prst="rect">
            <a:avLst/>
          </a:prstGeom>
          <a:noFill/>
        </p:spPr>
        <p:txBody>
          <a:bodyPr wrap="square">
            <a:spAutoFit/>
          </a:bodyPr>
          <a:lstStyle/>
          <a:p>
            <a:pPr rtl="0">
              <a:spcBef>
                <a:spcPts val="0"/>
              </a:spcBef>
              <a:spcAft>
                <a:spcPts val="0"/>
              </a:spcAft>
            </a:pPr>
            <a:r>
              <a:rPr lang="en-US" sz="2400" b="0" i="0" u="none" strike="noStrike" dirty="0">
                <a:solidFill>
                  <a:srgbClr val="000000"/>
                </a:solidFill>
                <a:effectLst/>
                <a:latin typeface="Arial" panose="020B0604020202020204" pitchFamily="34" charset="0"/>
              </a:rPr>
              <a:t>Machine Learning Model</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Overall Structure</a:t>
            </a:r>
            <a:endParaRPr lang="en-US" b="0" dirty="0">
              <a:effectLst/>
            </a:endParaRPr>
          </a:p>
          <a:p>
            <a:pPr rtl="0">
              <a:spcBef>
                <a:spcPts val="0"/>
              </a:spcBef>
              <a:spcAft>
                <a:spcPts val="0"/>
              </a:spcAft>
            </a:pPr>
            <a:br>
              <a:rPr lang="en-US" b="0" dirty="0">
                <a:effectLst/>
              </a:rPr>
            </a:br>
            <a:endParaRPr lang="en-US" dirty="0"/>
          </a:p>
          <a:p>
            <a:pPr rtl="0">
              <a:spcBef>
                <a:spcPts val="0"/>
              </a:spcBef>
              <a:spcAft>
                <a:spcPts val="0"/>
              </a:spcAft>
            </a:pPr>
            <a:endParaRPr lang="en-US" b="0" dirty="0">
              <a:effectLst/>
            </a:endParaRPr>
          </a:p>
          <a:p>
            <a:pPr rtl="0">
              <a:spcBef>
                <a:spcPts val="0"/>
              </a:spcBef>
              <a:spcAft>
                <a:spcPts val="0"/>
              </a:spcAft>
            </a:pPr>
            <a:endParaRPr lang="en-US" dirty="0"/>
          </a:p>
          <a:p>
            <a:pPr rtl="0">
              <a:spcBef>
                <a:spcPts val="0"/>
              </a:spcBef>
              <a:spcAft>
                <a:spcPts val="0"/>
              </a:spcAft>
            </a:pPr>
            <a:endParaRPr lang="en-US" b="0" dirty="0">
              <a:effectLst/>
            </a:endParaRPr>
          </a:p>
          <a:p>
            <a:pPr rtl="0">
              <a:spcBef>
                <a:spcPts val="0"/>
              </a:spcBef>
              <a:spcAft>
                <a:spcPts val="0"/>
              </a:spcAft>
            </a:pPr>
            <a:endParaRPr lang="en-US" b="0" dirty="0">
              <a:effectLst/>
            </a:endParaRPr>
          </a:p>
          <a:p>
            <a:pPr rtl="0">
              <a:spcBef>
                <a:spcPts val="0"/>
              </a:spcBef>
              <a:spcAft>
                <a:spcPts val="0"/>
              </a:spcAft>
            </a:pPr>
            <a:endParaRPr lang="en-US" b="0" dirty="0">
              <a:effectLst/>
            </a:endParaRPr>
          </a:p>
          <a:p>
            <a:pPr rtl="0">
              <a:spcBef>
                <a:spcPts val="0"/>
              </a:spcBef>
              <a:spcAft>
                <a:spcPts val="0"/>
              </a:spcAft>
            </a:pPr>
            <a:endParaRPr lang="en-US" dirty="0"/>
          </a:p>
          <a:p>
            <a:pPr rtl="0">
              <a:spcBef>
                <a:spcPts val="0"/>
              </a:spcBef>
              <a:spcAft>
                <a:spcPts val="0"/>
              </a:spcAft>
            </a:pPr>
            <a:endParaRPr lang="en-US" b="0" dirty="0">
              <a:effectLst/>
            </a:endParaRPr>
          </a:p>
          <a:p>
            <a:pPr rtl="0">
              <a:spcBef>
                <a:spcPts val="0"/>
              </a:spcBef>
              <a:spcAft>
                <a:spcPts val="0"/>
              </a:spcAft>
            </a:pPr>
            <a:endParaRPr lang="en-US" dirty="0"/>
          </a:p>
          <a:p>
            <a:pPr rtl="0">
              <a:spcBef>
                <a:spcPts val="0"/>
              </a:spcBef>
              <a:spcAft>
                <a:spcPts val="0"/>
              </a:spcAft>
            </a:pPr>
            <a:endParaRPr lang="en-US" b="0" dirty="0">
              <a:effectLst/>
            </a:endParaRPr>
          </a:p>
          <a:p>
            <a:pPr rtl="0">
              <a:spcBef>
                <a:spcPts val="0"/>
              </a:spcBef>
              <a:spcAft>
                <a:spcPts val="0"/>
              </a:spcAft>
            </a:pPr>
            <a:endParaRPr lang="en-US" dirty="0"/>
          </a:p>
          <a:p>
            <a:pPr rtl="0">
              <a:spcBef>
                <a:spcPts val="0"/>
              </a:spcBef>
              <a:spcAft>
                <a:spcPts val="0"/>
              </a:spcAft>
            </a:pPr>
            <a:endParaRPr lang="en-US" b="0" dirty="0">
              <a:effectLst/>
            </a:endParaRPr>
          </a:p>
          <a:p>
            <a:pPr rtl="0">
              <a:spcBef>
                <a:spcPts val="0"/>
              </a:spcBef>
              <a:spcAft>
                <a:spcPts val="0"/>
              </a:spcAft>
            </a:pPr>
            <a:endParaRPr lang="en-US" dirty="0"/>
          </a:p>
          <a:p>
            <a:pPr rtl="0">
              <a:spcBef>
                <a:spcPts val="0"/>
              </a:spcBef>
              <a:spcAft>
                <a:spcPts val="0"/>
              </a:spcAft>
            </a:pPr>
            <a:endParaRPr lang="en-US" b="0" dirty="0">
              <a:effectLst/>
            </a:endParaRPr>
          </a:p>
          <a:p>
            <a:pPr rtl="0">
              <a:spcBef>
                <a:spcPts val="0"/>
              </a:spcBef>
              <a:spcAft>
                <a:spcPts val="0"/>
              </a:spcAft>
            </a:pPr>
            <a:endParaRPr lang="en-US" dirty="0"/>
          </a:p>
          <a:p>
            <a:pPr rtl="0">
              <a:spcBef>
                <a:spcPts val="0"/>
              </a:spcBef>
              <a:spcAft>
                <a:spcPts val="0"/>
              </a:spcAft>
            </a:pPr>
            <a:endParaRPr lang="en-US" b="0" dirty="0">
              <a:effectLst/>
            </a:endParaRPr>
          </a:p>
          <a:p>
            <a:pPr rtl="0">
              <a:spcBef>
                <a:spcPts val="0"/>
              </a:spcBef>
              <a:spcAft>
                <a:spcPts val="0"/>
              </a:spcAft>
            </a:pPr>
            <a:endParaRPr lang="en-US" dirty="0"/>
          </a:p>
          <a:p>
            <a:pPr rtl="0">
              <a:spcBef>
                <a:spcPts val="0"/>
              </a:spcBef>
              <a:spcAft>
                <a:spcPts val="0"/>
              </a:spcAft>
            </a:pPr>
            <a:br>
              <a:rPr lang="en-US" b="0" dirty="0">
                <a:effectLst/>
              </a:rPr>
            </a:br>
            <a:endParaRPr lang="en-IN" dirty="0"/>
          </a:p>
        </p:txBody>
      </p:sp>
      <p:sp>
        <p:nvSpPr>
          <p:cNvPr id="6" name="AutoShape 2"/>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14" name="Content Placeholder 13"/>
          <p:cNvPicPr>
            <a:picLocks noGrp="1" noChangeAspect="1"/>
          </p:cNvPicPr>
          <p:nvPr>
            <p:ph idx="4294967295"/>
          </p:nvPr>
        </p:nvPicPr>
        <p:blipFill>
          <a:blip r:embed="rId1">
            <a:extLst>
              <a:ext uri="{28A0092B-C50C-407E-A947-70E740481C1C}">
                <a14:useLocalDpi xmlns:a14="http://schemas.microsoft.com/office/drawing/2010/main" val="0"/>
              </a:ext>
            </a:extLst>
          </a:blip>
          <a:stretch>
            <a:fillRect/>
          </a:stretch>
        </p:blipFill>
        <p:spPr>
          <a:xfrm>
            <a:off x="2125134" y="2705142"/>
            <a:ext cx="5308600" cy="3881438"/>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93800" y="1625600"/>
            <a:ext cx="7956549" cy="4524315"/>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The model used in this prediction task is fairly the basic use of Long Short Term Model (LSTM) Neural Network. Our project consists of using a Media pipe detection model to detect hand, face and shoulder and draw the landmark over </a:t>
            </a:r>
            <a:r>
              <a:rPr lang="en-US" sz="1800" b="0" i="0" u="none" strike="noStrike" dirty="0" err="1">
                <a:solidFill>
                  <a:srgbClr val="000000"/>
                </a:solidFill>
                <a:effectLst/>
                <a:latin typeface="Arial" panose="020B0604020202020204" pitchFamily="34" charset="0"/>
              </a:rPr>
              <a:t>it,extract</a:t>
            </a:r>
            <a:r>
              <a:rPr lang="en-US" sz="1800" b="0" i="0" u="none" strike="noStrike" dirty="0">
                <a:solidFill>
                  <a:srgbClr val="000000"/>
                </a:solidFill>
                <a:effectLst/>
                <a:latin typeface="Arial" panose="020B0604020202020204" pitchFamily="34" charset="0"/>
              </a:rPr>
              <a:t> the key points and  save it in sequence and use it to train the model for further detection. </a:t>
            </a:r>
            <a:endParaRPr lang="en-US" b="0" dirty="0">
              <a:effectLst/>
            </a:endParaRPr>
          </a:p>
          <a:p>
            <a:endParaRPr lang="en-US" dirty="0"/>
          </a:p>
          <a:p>
            <a:endParaRPr lang="en-US" dirty="0"/>
          </a:p>
          <a:p>
            <a:pPr rtl="0">
              <a:spcBef>
                <a:spcPts val="0"/>
              </a:spcBef>
              <a:spcAft>
                <a:spcPts val="0"/>
              </a:spcAft>
            </a:pPr>
            <a:r>
              <a:rPr lang="en-US" sz="1800" b="0" i="0" u="none" strike="noStrike" dirty="0">
                <a:solidFill>
                  <a:srgbClr val="000000"/>
                </a:solidFill>
                <a:effectLst/>
                <a:latin typeface="Arial" panose="020B0604020202020204" pitchFamily="34" charset="0"/>
              </a:rPr>
              <a:t>First we have initialized our model with a sequential() model for the processing of a simple stack of images. Above that we have applied three layers of  Long Short Term Model (LSTM)Neural Network.</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In the first layer of LSTM with 64 units, </a:t>
            </a:r>
            <a:r>
              <a:rPr lang="en-US" sz="1800" b="0" i="0" u="none" strike="noStrike" dirty="0" err="1">
                <a:solidFill>
                  <a:srgbClr val="000000"/>
                </a:solidFill>
                <a:effectLst/>
                <a:latin typeface="Arial" panose="020B0604020202020204" pitchFamily="34" charset="0"/>
              </a:rPr>
              <a:t>return_sequence</a:t>
            </a:r>
            <a:r>
              <a:rPr lang="en-US" sz="1800" b="0" i="0" u="none" strike="noStrike" dirty="0">
                <a:solidFill>
                  <a:srgbClr val="000000"/>
                </a:solidFill>
                <a:effectLst/>
                <a:latin typeface="Arial" panose="020B0604020202020204" pitchFamily="34" charset="0"/>
              </a:rPr>
              <a:t> to ‘True’(setting to true means that its output will be used to pass through another LSTM layer for training), activation ‘</a:t>
            </a:r>
            <a:r>
              <a:rPr lang="en-US" sz="1800" b="0" i="0" u="none" strike="noStrike" dirty="0" err="1">
                <a:solidFill>
                  <a:srgbClr val="000000"/>
                </a:solidFill>
                <a:effectLst/>
                <a:latin typeface="Arial" panose="020B0604020202020204" pitchFamily="34" charset="0"/>
              </a:rPr>
              <a:t>relu</a:t>
            </a:r>
            <a:r>
              <a:rPr lang="en-US" sz="1800" b="0" i="0" u="none" strike="noStrike" dirty="0">
                <a:solidFill>
                  <a:srgbClr val="000000"/>
                </a:solidFill>
                <a:effectLst/>
                <a:latin typeface="Arial" panose="020B0604020202020204" pitchFamily="34" charset="0"/>
              </a:rPr>
              <a:t>’ and also has defined the shape to (30,1662).</a:t>
            </a:r>
            <a:endParaRPr lang="en-US" b="0" dirty="0">
              <a:effectLst/>
            </a:endParaRPr>
          </a:p>
          <a:p>
            <a:br>
              <a:rPr lang="en-US" dirty="0"/>
            </a:br>
            <a:br>
              <a:rPr lang="en-US"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59933" y="1586573"/>
            <a:ext cx="7586134" cy="3416320"/>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 The  second layer of LSTM is with 128 units </a:t>
            </a:r>
            <a:r>
              <a:rPr lang="en-US" sz="1800" b="0" i="0" u="none" strike="noStrike" dirty="0" err="1">
                <a:solidFill>
                  <a:srgbClr val="000000"/>
                </a:solidFill>
                <a:effectLst/>
                <a:latin typeface="Arial" panose="020B0604020202020204" pitchFamily="34" charset="0"/>
              </a:rPr>
              <a:t>return_sequence</a:t>
            </a:r>
            <a:r>
              <a:rPr lang="en-US" sz="1800" b="0" i="0" u="none" strike="noStrike" dirty="0">
                <a:solidFill>
                  <a:srgbClr val="000000"/>
                </a:solidFill>
                <a:effectLst/>
                <a:latin typeface="Arial" panose="020B0604020202020204" pitchFamily="34" charset="0"/>
              </a:rPr>
              <a:t> to ‘True’(set to True because we have to pass the output of this layer to another LSTM layer), with </a:t>
            </a:r>
            <a:r>
              <a:rPr lang="en-US" sz="1800" b="0" i="0" u="none" strike="noStrike" dirty="0" err="1">
                <a:solidFill>
                  <a:srgbClr val="000000"/>
                </a:solidFill>
                <a:effectLst/>
                <a:latin typeface="Arial" panose="020B0604020202020204" pitchFamily="34" charset="0"/>
              </a:rPr>
              <a:t>return_sequence</a:t>
            </a:r>
            <a:r>
              <a:rPr lang="en-US" sz="1800" b="0" i="0" u="none" strike="noStrike" dirty="0">
                <a:solidFill>
                  <a:srgbClr val="000000"/>
                </a:solidFill>
                <a:effectLst/>
                <a:latin typeface="Arial" panose="020B0604020202020204" pitchFamily="34" charset="0"/>
              </a:rPr>
              <a:t> set to ‘True’ and activation set to ‘</a:t>
            </a:r>
            <a:r>
              <a:rPr lang="en-US" sz="1800" b="0" i="0" u="none" strike="noStrike" dirty="0" err="1">
                <a:solidFill>
                  <a:srgbClr val="000000"/>
                </a:solidFill>
                <a:effectLst/>
                <a:latin typeface="Arial" panose="020B0604020202020204" pitchFamily="34" charset="0"/>
              </a:rPr>
              <a:t>relu</a:t>
            </a:r>
            <a:r>
              <a:rPr lang="en-US" sz="1800" b="0" i="0" u="none" strike="noStrike" dirty="0">
                <a:solidFill>
                  <a:srgbClr val="000000"/>
                </a:solidFill>
                <a:effectLst/>
                <a:latin typeface="Arial" panose="020B0604020202020204" pitchFamily="34" charset="0"/>
              </a:rPr>
              <a:t>’. And the third layer of LSTM is with 64 units , </a:t>
            </a:r>
            <a:r>
              <a:rPr lang="en-US" sz="1800" b="0" i="0" u="none" strike="noStrike" dirty="0" err="1">
                <a:solidFill>
                  <a:srgbClr val="000000"/>
                </a:solidFill>
                <a:effectLst/>
                <a:latin typeface="Arial" panose="020B0604020202020204" pitchFamily="34" charset="0"/>
              </a:rPr>
              <a:t>return_sequence</a:t>
            </a:r>
            <a:r>
              <a:rPr lang="en-US" sz="1800" b="0" i="0" u="none" strike="noStrike" dirty="0">
                <a:solidFill>
                  <a:srgbClr val="000000"/>
                </a:solidFill>
                <a:effectLst/>
                <a:latin typeface="Arial" panose="020B0604020202020204" pitchFamily="34" charset="0"/>
              </a:rPr>
              <a:t> set to ‘False’ (because we do not have to pass this through the same) and activation set to ‘</a:t>
            </a:r>
            <a:r>
              <a:rPr lang="en-US" sz="1800" b="0" i="0" u="none" strike="noStrike" dirty="0" err="1">
                <a:solidFill>
                  <a:srgbClr val="000000"/>
                </a:solidFill>
                <a:effectLst/>
                <a:latin typeface="Arial" panose="020B0604020202020204" pitchFamily="34" charset="0"/>
              </a:rPr>
              <a:t>relu</a:t>
            </a:r>
            <a:r>
              <a:rPr lang="en-US" sz="1800" b="0" i="0" u="none" strike="noStrike" dirty="0">
                <a:solidFill>
                  <a:srgbClr val="000000"/>
                </a:solidFill>
                <a:effectLst/>
                <a:latin typeface="Arial" panose="020B0604020202020204" pitchFamily="34" charset="0"/>
              </a:rPr>
              <a:t>’. </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Also we have added another three Dense layer in which the first Dense layer  is of 64 units with activation set to ‘</a:t>
            </a:r>
            <a:r>
              <a:rPr lang="en-US" sz="1800" b="0" i="0" u="none" strike="noStrike" dirty="0" err="1">
                <a:solidFill>
                  <a:srgbClr val="000000"/>
                </a:solidFill>
                <a:effectLst/>
                <a:latin typeface="Arial" panose="020B0604020202020204" pitchFamily="34" charset="0"/>
              </a:rPr>
              <a:t>relu</a:t>
            </a:r>
            <a:r>
              <a:rPr lang="en-US" sz="1800" b="0" i="0" u="none" strike="noStrike" dirty="0">
                <a:solidFill>
                  <a:srgbClr val="000000"/>
                </a:solidFill>
                <a:effectLst/>
                <a:latin typeface="Arial" panose="020B0604020202020204" pitchFamily="34" charset="0"/>
              </a:rPr>
              <a:t>’ and second Dense layer is of 32 units with activation set to ‘</a:t>
            </a:r>
            <a:r>
              <a:rPr lang="en-US" sz="1800" b="0" i="0" u="none" strike="noStrike" dirty="0" err="1">
                <a:solidFill>
                  <a:srgbClr val="000000"/>
                </a:solidFill>
                <a:effectLst/>
                <a:latin typeface="Arial" panose="020B0604020202020204" pitchFamily="34" charset="0"/>
              </a:rPr>
              <a:t>relu</a:t>
            </a:r>
            <a:r>
              <a:rPr lang="en-US" sz="1800" b="0" i="0" u="none" strike="noStrike" dirty="0">
                <a:solidFill>
                  <a:srgbClr val="000000"/>
                </a:solidFill>
                <a:effectLst/>
                <a:latin typeface="Arial" panose="020B0604020202020204" pitchFamily="34" charset="0"/>
              </a:rPr>
              <a:t>’. And the last Dense layer is set to </a:t>
            </a:r>
            <a:endParaRPr lang="en-US"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activation ‘</a:t>
            </a:r>
            <a:r>
              <a:rPr lang="en-IN" sz="1800" b="0" i="0" u="none" strike="noStrike" dirty="0" err="1">
                <a:solidFill>
                  <a:srgbClr val="000000"/>
                </a:solidFill>
                <a:effectLst/>
                <a:latin typeface="Arial" panose="020B0604020202020204" pitchFamily="34" charset="0"/>
              </a:rPr>
              <a:t>softmax</a:t>
            </a:r>
            <a:r>
              <a:rPr lang="en-IN" sz="1800" b="0" i="0" u="none" strike="noStrike" dirty="0">
                <a:solidFill>
                  <a:srgbClr val="000000"/>
                </a:solidFill>
                <a:effectLst/>
                <a:latin typeface="Arial" panose="020B0604020202020204" pitchFamily="34" charset="0"/>
              </a:rPr>
              <a:t>’.</a:t>
            </a:r>
            <a:endParaRPr lang="en-IN" b="0" dirty="0">
              <a:effectLst/>
            </a:endParaRPr>
          </a:p>
          <a:p>
            <a:br>
              <a:rPr lang="en-IN" b="0" dirty="0">
                <a:effectLst/>
              </a:rPr>
            </a:br>
            <a:endParaRPr lang="en-IN"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10761</Words>
  <Application>WPS Presentation</Application>
  <PresentationFormat>Widescreen</PresentationFormat>
  <Paragraphs>140</Paragraphs>
  <Slides>25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Arial</vt:lpstr>
      <vt:lpstr>SimSun</vt:lpstr>
      <vt:lpstr>Wingdings</vt:lpstr>
      <vt:lpstr>Wingdings 3</vt:lpstr>
      <vt:lpstr>Arial</vt:lpstr>
      <vt:lpstr>Trebuchet MS</vt:lpstr>
      <vt:lpstr>Microsoft YaHei</vt:lpstr>
      <vt:lpstr>Arial Unicode MS</vt:lpstr>
      <vt:lpstr>Calibri</vt:lpstr>
      <vt:lpstr>Facet</vt:lpstr>
      <vt:lpstr>REAL TIME SIGNLANGUAGE</vt:lpstr>
      <vt:lpstr>Description of overall software structure </vt:lpstr>
      <vt:lpstr>PowerPoint 演示文稿</vt:lpstr>
      <vt:lpstr>           2. Source of data </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SIGNLANGUAGE</dc:title>
  <dc:creator>ROHIT GOYAL</dc:creator>
  <cp:lastModifiedBy>dell</cp:lastModifiedBy>
  <cp:revision>5</cp:revision>
  <dcterms:created xsi:type="dcterms:W3CDTF">2021-12-06T06:23:00Z</dcterms:created>
  <dcterms:modified xsi:type="dcterms:W3CDTF">2021-12-09T01:27:14Z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0C0C149A38674F718712F260D3B90042</vt:lpwstr>
  </property>
  <property fmtid="{D5CDD505-2E9C-101B-9397-08002B2CF9AE}" pid="3" name="KSOProductBuildVer">
    <vt:lpwstr>1033-11.2.0.10382</vt:lpwstr>
  </property>
</Properties>
</file>