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2" r:id="rId8"/>
    <p:sldId id="263" r:id="rId9"/>
    <p:sldId id="264" r:id="rId10"/>
  </p:sldIdLst>
  <p:sldSz cx="9144000" cy="5143500" type="screen16x9"/>
  <p:notesSz cx="6858000" cy="9144000"/>
  <p:embeddedFontLst>
    <p:embeddedFont>
      <p:font typeface="Lato Black" charset="0"/>
      <p:bold r:id="rId12"/>
      <p:boldItalic r:id="rId13"/>
    </p:embeddedFont>
    <p:embeddedFont>
      <p:font typeface="Trebuchet MS" pitchFamily="34" charset="0"/>
      <p:regular r:id="rId14"/>
      <p:bold r:id="rId15"/>
      <p:italic r:id="rId16"/>
      <p:boldItalic r:id="rId17"/>
    </p:embeddedFont>
    <p:embeddedFont>
      <p:font typeface="La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0" autoAdjust="0"/>
    <p:restoredTop sz="94660"/>
  </p:normalViewPr>
  <p:slideViewPr>
    <p:cSldViewPr>
      <p:cViewPr>
        <p:scale>
          <a:sx n="100" d="100"/>
          <a:sy n="100" d="100"/>
        </p:scale>
        <p:origin x="-28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53115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 sz="2900" b="1" dirty="0" smtClean="0">
                <a:solidFill>
                  <a:schemeClr val="lt1"/>
                </a:solidFill>
                <a:latin typeface="Trebuchet MS"/>
                <a:ea typeface="Trebuchet MS"/>
                <a:cs typeface="Trebuchet MS"/>
                <a:sym typeface="Trebuchet MS"/>
              </a:rPr>
              <a:t>TechDreams</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smtClean="0">
                <a:solidFill>
                  <a:schemeClr val="lt1"/>
                </a:solidFill>
                <a:latin typeface="Trebuchet MS"/>
                <a:ea typeface="Trebuchet MS"/>
                <a:cs typeface="Trebuchet MS"/>
                <a:sym typeface="Trebuchet MS"/>
              </a:rPr>
              <a:t>Your team bio :</a:t>
            </a:r>
            <a:endParaRPr sz="1700" i="0" u="none" strike="noStrike" cap="none" dirty="0" smtClean="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smtClean="0">
                <a:solidFill>
                  <a:schemeClr val="lt1"/>
                </a:solidFill>
                <a:latin typeface="Trebuchet MS"/>
                <a:ea typeface="Trebuchet MS"/>
                <a:cs typeface="Trebuchet MS"/>
                <a:sym typeface="Trebuchet MS"/>
              </a:rPr>
              <a:t>Date : 18/09/22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dirty="0"/>
          </a:p>
        </p:txBody>
      </p:sp>
      <p:sp>
        <p:nvSpPr>
          <p:cNvPr id="2" name="TextBox 1"/>
          <p:cNvSpPr txBox="1"/>
          <p:nvPr/>
        </p:nvSpPr>
        <p:spPr>
          <a:xfrm>
            <a:off x="1907704" y="2992500"/>
            <a:ext cx="3672408" cy="738664"/>
          </a:xfrm>
          <a:prstGeom prst="rect">
            <a:avLst/>
          </a:prstGeom>
          <a:noFill/>
        </p:spPr>
        <p:txBody>
          <a:bodyPr wrap="square" rtlCol="0">
            <a:spAutoFit/>
          </a:bodyPr>
          <a:lstStyle/>
          <a:p>
            <a:r>
              <a:rPr lang="en-US" dirty="0">
                <a:solidFill>
                  <a:schemeClr val="accent3"/>
                </a:solidFill>
              </a:rPr>
              <a:t>A team of enthusiastic and hardworking students passionate to innovate and explore their abilities.</a:t>
            </a:r>
            <a:endParaRPr lang="en-IN"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US" dirty="0">
                <a:latin typeface="Lato"/>
                <a:ea typeface="Lato"/>
                <a:cs typeface="Lato"/>
                <a:sym typeface="Lato"/>
              </a:rPr>
              <a:t>It’s never been more crucial for </a:t>
            </a:r>
            <a:r>
              <a:rPr lang="en-US" dirty="0" smtClean="0">
                <a:latin typeface="Lato"/>
                <a:ea typeface="Lato"/>
                <a:cs typeface="Lato"/>
                <a:sym typeface="Lato"/>
              </a:rPr>
              <a:t>companies(post-</a:t>
            </a:r>
            <a:r>
              <a:rPr lang="en-US" dirty="0" err="1">
                <a:latin typeface="Lato"/>
                <a:ea typeface="Lato"/>
                <a:cs typeface="Lato"/>
                <a:sym typeface="Lato"/>
              </a:rPr>
              <a:t>C</a:t>
            </a:r>
            <a:r>
              <a:rPr lang="en-US" dirty="0" err="1" smtClean="0">
                <a:latin typeface="Lato"/>
                <a:ea typeface="Lato"/>
                <a:cs typeface="Lato"/>
                <a:sym typeface="Lato"/>
              </a:rPr>
              <a:t>ovid</a:t>
            </a:r>
            <a:r>
              <a:rPr lang="en-US" dirty="0" smtClean="0">
                <a:latin typeface="Lato"/>
                <a:ea typeface="Lato"/>
                <a:cs typeface="Lato"/>
                <a:sym typeface="Lato"/>
              </a:rPr>
              <a:t> </a:t>
            </a:r>
            <a:r>
              <a:rPr lang="en-US" dirty="0">
                <a:latin typeface="Lato"/>
                <a:ea typeface="Lato"/>
                <a:cs typeface="Lato"/>
                <a:sym typeface="Lato"/>
              </a:rPr>
              <a:t>era) to ensure their call centers — and their call center teams — are operating at an optimal level of efficiency</a:t>
            </a:r>
            <a:r>
              <a:rPr lang="en-US" dirty="0" smtClean="0">
                <a:latin typeface="Lato"/>
                <a:ea typeface="Lato"/>
                <a:cs typeface="Lato"/>
                <a:sym typeface="Lato"/>
              </a:rPr>
              <a:t>. But </a:t>
            </a:r>
            <a:r>
              <a:rPr lang="en-US" dirty="0">
                <a:latin typeface="Lato"/>
                <a:ea typeface="Lato"/>
                <a:cs typeface="Lato"/>
                <a:sym typeface="Lato"/>
              </a:rPr>
              <a:t>call centers are also cost centers, and they can be complicated to set up and run. They demand a lot of technology, both hardware and software, and a reliable and extensive phone system</a:t>
            </a:r>
            <a:r>
              <a:rPr lang="en-US" dirty="0" smtClean="0">
                <a:latin typeface="Lato"/>
                <a:ea typeface="Lato"/>
                <a:cs typeface="Lato"/>
                <a:sym typeface="Lato"/>
              </a:rPr>
              <a:t>. To </a:t>
            </a:r>
            <a:r>
              <a:rPr lang="en-US" dirty="0">
                <a:latin typeface="Lato"/>
                <a:ea typeface="Lato"/>
                <a:cs typeface="Lato"/>
                <a:sym typeface="Lato"/>
              </a:rPr>
              <a:t>provide employers the ability to improve service quality and an unparalleled opportunity to monitor and as well as enhance a variety of service metrics from call times, efficiency, employee performance and customer satisfaction. Overall the goal is to smoothen the process of collecting and analyzing customer data to unearth valuable insights about a particular service organization's </a:t>
            </a:r>
            <a:r>
              <a:rPr lang="en-US" dirty="0" smtClean="0">
                <a:latin typeface="Lato"/>
                <a:ea typeface="Lato"/>
                <a:cs typeface="Lato"/>
                <a:sym typeface="Lato"/>
              </a:rPr>
              <a:t>performance. Insights </a:t>
            </a:r>
            <a:r>
              <a:rPr lang="en-US" dirty="0">
                <a:latin typeface="Lato"/>
                <a:ea typeface="Lato"/>
                <a:cs typeface="Lato"/>
                <a:sym typeface="Lato"/>
              </a:rPr>
              <a:t>from the analyzed data can also help businesses ensure their call centers are routing calls to the right places. This not only helps to smooth the customer experience, but it also can drive a higher first call resolution (FCR) rate and it creates more opportunities for call center agents to convert customer service calls to sales.</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2902" y="627534"/>
            <a:ext cx="8238600" cy="3414300"/>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spcAft>
                <a:spcPts val="1000"/>
              </a:spcAft>
              <a:buSzPts val="1200"/>
            </a:pPr>
            <a:r>
              <a:rPr lang="en-US" sz="1200" dirty="0">
                <a:latin typeface="Lato"/>
                <a:ea typeface="Lato"/>
                <a:cs typeface="Lato"/>
                <a:sym typeface="Lato"/>
              </a:rPr>
              <a:t>Regular customers(although it may vary accordingly) are going to our advertiser segment because their satisfaction is paramount, since in competitive industries, it’s getting harder to stand out through products or services alone. You need to be the best in customer experience so customers will remember and keep going back to you. And to be the best, you need to have a customer-first culture that’s driven by data and analytics</a:t>
            </a:r>
            <a:r>
              <a:rPr lang="en-US" sz="1200" dirty="0" smtClean="0">
                <a:latin typeface="Lato"/>
                <a:ea typeface="Lato"/>
                <a:cs typeface="Lato"/>
                <a:sym typeface="Lato"/>
              </a:rPr>
              <a:t>. Major criteria's </a:t>
            </a:r>
            <a:r>
              <a:rPr lang="en-US" sz="1200" dirty="0">
                <a:latin typeface="Lato"/>
                <a:ea typeface="Lato"/>
                <a:cs typeface="Lato"/>
                <a:sym typeface="Lato"/>
              </a:rPr>
              <a:t>which are gong to be </a:t>
            </a:r>
            <a:r>
              <a:rPr lang="en-US" sz="1200" dirty="0" smtClean="0">
                <a:latin typeface="Lato"/>
                <a:ea typeface="Lato"/>
                <a:cs typeface="Lato"/>
                <a:sym typeface="Lato"/>
              </a:rPr>
              <a:t>focused </a:t>
            </a:r>
            <a:r>
              <a:rPr lang="en-US" sz="1200" dirty="0">
                <a:latin typeface="Lato"/>
                <a:ea typeface="Lato"/>
                <a:cs typeface="Lato"/>
                <a:sym typeface="Lato"/>
              </a:rPr>
              <a:t>are as </a:t>
            </a:r>
            <a:r>
              <a:rPr lang="en-US" sz="1200" dirty="0" smtClean="0">
                <a:latin typeface="Lato"/>
                <a:ea typeface="Lato"/>
                <a:cs typeface="Lato"/>
                <a:sym typeface="Lato"/>
              </a:rPr>
              <a:t>such:</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First </a:t>
            </a:r>
            <a:r>
              <a:rPr lang="en-US" sz="1200" dirty="0">
                <a:latin typeface="Lato"/>
                <a:ea typeface="Lato"/>
                <a:cs typeface="Lato"/>
                <a:sym typeface="Lato"/>
              </a:rPr>
              <a:t>Response Time (</a:t>
            </a:r>
            <a:r>
              <a:rPr lang="en-US" sz="1200" dirty="0" smtClean="0">
                <a:latin typeface="Lato"/>
                <a:ea typeface="Lato"/>
                <a:cs typeface="Lato"/>
                <a:sym typeface="Lato"/>
              </a:rPr>
              <a:t>FRT)</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First </a:t>
            </a:r>
            <a:r>
              <a:rPr lang="en-US" sz="1200" dirty="0">
                <a:latin typeface="Lato"/>
                <a:ea typeface="Lato"/>
                <a:cs typeface="Lato"/>
                <a:sym typeface="Lato"/>
              </a:rPr>
              <a:t>Contact Resolution (</a:t>
            </a:r>
            <a:r>
              <a:rPr lang="en-US" sz="1200" dirty="0" smtClean="0">
                <a:latin typeface="Lato"/>
                <a:ea typeface="Lato"/>
                <a:cs typeface="Lato"/>
                <a:sym typeface="Lato"/>
              </a:rPr>
              <a:t>FCR)</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Average </a:t>
            </a:r>
            <a:r>
              <a:rPr lang="en-US" sz="1200" dirty="0">
                <a:latin typeface="Lato"/>
                <a:ea typeface="Lato"/>
                <a:cs typeface="Lato"/>
                <a:sym typeface="Lato"/>
              </a:rPr>
              <a:t>Speed of Answer (</a:t>
            </a:r>
            <a:r>
              <a:rPr lang="en-US" sz="1200" dirty="0" smtClean="0">
                <a:latin typeface="Lato"/>
                <a:ea typeface="Lato"/>
                <a:cs typeface="Lato"/>
                <a:sym typeface="Lato"/>
              </a:rPr>
              <a:t>ASA)</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Average </a:t>
            </a:r>
            <a:r>
              <a:rPr lang="en-US" sz="1200" dirty="0">
                <a:latin typeface="Lato"/>
                <a:ea typeface="Lato"/>
                <a:cs typeface="Lato"/>
                <a:sym typeface="Lato"/>
              </a:rPr>
              <a:t>Handle Time (</a:t>
            </a:r>
            <a:r>
              <a:rPr lang="en-US" sz="1200" dirty="0" smtClean="0">
                <a:latin typeface="Lato"/>
                <a:ea typeface="Lato"/>
                <a:cs typeface="Lato"/>
                <a:sym typeface="Lato"/>
              </a:rPr>
              <a:t>AHT)</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Call Volume</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Average </a:t>
            </a:r>
            <a:r>
              <a:rPr lang="en-US" sz="1200" dirty="0">
                <a:latin typeface="Lato"/>
                <a:ea typeface="Lato"/>
                <a:cs typeface="Lato"/>
                <a:sym typeface="Lato"/>
              </a:rPr>
              <a:t>Waiting </a:t>
            </a:r>
            <a:r>
              <a:rPr lang="en-US" sz="1200" dirty="0" smtClean="0">
                <a:latin typeface="Lato"/>
                <a:ea typeface="Lato"/>
                <a:cs typeface="Lato"/>
                <a:sym typeface="Lato"/>
              </a:rPr>
              <a:t>Time</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131590"/>
            <a:ext cx="8238600" cy="351021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IN" dirty="0" smtClean="0">
                <a:solidFill>
                  <a:srgbClr val="222222"/>
                </a:solidFill>
                <a:highlight>
                  <a:srgbClr val="FFFFFF"/>
                </a:highlight>
                <a:latin typeface="Lato"/>
                <a:ea typeface="Lato"/>
                <a:cs typeface="Lato"/>
                <a:sym typeface="Lato"/>
              </a:rPr>
              <a:t>I</a:t>
            </a:r>
            <a:r>
              <a:rPr lang="en" dirty="0" smtClean="0">
                <a:solidFill>
                  <a:srgbClr val="222222"/>
                </a:solidFill>
                <a:highlight>
                  <a:srgbClr val="FFFFFF"/>
                </a:highlight>
                <a:latin typeface="Lato"/>
                <a:ea typeface="Lato"/>
                <a:cs typeface="Lato"/>
                <a:sym typeface="Lato"/>
              </a:rPr>
              <a:t>n the existing models of call center analytics, the main paradigm focusses on the speech-to-text translation following which involves sentiment analysis, language detection and various other analysis. </a:t>
            </a:r>
            <a:r>
              <a:rPr lang="en-IN"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existing models lack the focus on the customer feedback and ratings. </a:t>
            </a:r>
            <a:r>
              <a:rPr lang="en-IN" dirty="0" smtClean="0">
                <a:solidFill>
                  <a:srgbClr val="222222"/>
                </a:solidFill>
                <a:highlight>
                  <a:srgbClr val="FFFFFF"/>
                </a:highlight>
                <a:latin typeface="Lato"/>
                <a:ea typeface="Lato"/>
                <a:cs typeface="Lato"/>
                <a:sym typeface="Lato"/>
              </a:rPr>
              <a:t>W</a:t>
            </a:r>
            <a:r>
              <a:rPr lang="en" dirty="0" smtClean="0">
                <a:solidFill>
                  <a:srgbClr val="222222"/>
                </a:solidFill>
                <a:highlight>
                  <a:srgbClr val="FFFFFF"/>
                </a:highlight>
                <a:latin typeface="Lato"/>
                <a:ea typeface="Lato"/>
                <a:cs typeface="Lato"/>
                <a:sym typeface="Lato"/>
              </a:rPr>
              <a:t>e propose to combine the existing models with the customer feedback and ratings in order to reach a more concrete conclusion. </a:t>
            </a:r>
            <a:r>
              <a:rPr lang="en-IN"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existing models might fail whilst parsing for key phrases if a phrase is used in another sense that might not coincide with the conclusion that the analysis draws. </a:t>
            </a:r>
            <a:r>
              <a:rPr lang="en-IN" dirty="0" smtClean="0">
                <a:solidFill>
                  <a:srgbClr val="222222"/>
                </a:solidFill>
                <a:highlight>
                  <a:srgbClr val="FFFFFF"/>
                </a:highlight>
                <a:latin typeface="Lato"/>
                <a:ea typeface="Lato"/>
                <a:cs typeface="Lato"/>
                <a:sym typeface="Lato"/>
              </a:rPr>
              <a:t>H</a:t>
            </a:r>
            <a:r>
              <a:rPr lang="en" dirty="0" smtClean="0">
                <a:solidFill>
                  <a:srgbClr val="222222"/>
                </a:solidFill>
                <a:highlight>
                  <a:srgbClr val="FFFFFF"/>
                </a:highlight>
                <a:latin typeface="Lato"/>
                <a:ea typeface="Lato"/>
                <a:cs typeface="Lato"/>
                <a:sym typeface="Lato"/>
              </a:rPr>
              <a:t>ere comes the feedback and the rating system into play for rescue. </a:t>
            </a:r>
            <a:r>
              <a:rPr lang="en-IN"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conclusion will not only depend on the extractions made from the call but they can be made concrete using the direct feedback from the customer. </a:t>
            </a:r>
            <a:r>
              <a:rPr lang="en-IN" dirty="0" smtClean="0">
                <a:solidFill>
                  <a:srgbClr val="222222"/>
                </a:solidFill>
                <a:highlight>
                  <a:srgbClr val="FFFFFF"/>
                </a:highlight>
                <a:latin typeface="Lato"/>
                <a:ea typeface="Lato"/>
                <a:cs typeface="Lato"/>
                <a:sym typeface="Lato"/>
              </a:rPr>
              <a:t>F</a:t>
            </a:r>
            <a:r>
              <a:rPr lang="en" dirty="0" smtClean="0">
                <a:solidFill>
                  <a:srgbClr val="222222"/>
                </a:solidFill>
                <a:highlight>
                  <a:srgbClr val="FFFFFF"/>
                </a:highlight>
                <a:latin typeface="Lato"/>
                <a:ea typeface="Lato"/>
                <a:cs typeface="Lato"/>
                <a:sym typeface="Lato"/>
              </a:rPr>
              <a:t>urthermore, if the call relates to a specific subject then special executives that </a:t>
            </a:r>
            <a:r>
              <a:rPr lang="en" smtClean="0">
                <a:solidFill>
                  <a:srgbClr val="222222"/>
                </a:solidFill>
                <a:highlight>
                  <a:srgbClr val="FFFFFF"/>
                </a:highlight>
                <a:latin typeface="Lato"/>
                <a:ea typeface="Lato"/>
                <a:cs typeface="Lato"/>
                <a:sym typeface="Lato"/>
              </a:rPr>
              <a:t>are specialized </a:t>
            </a:r>
            <a:r>
              <a:rPr lang="en" dirty="0" smtClean="0">
                <a:solidFill>
                  <a:srgbClr val="222222"/>
                </a:solidFill>
                <a:highlight>
                  <a:srgbClr val="FFFFFF"/>
                </a:highlight>
                <a:latin typeface="Lato"/>
                <a:ea typeface="Lato"/>
                <a:cs typeface="Lato"/>
                <a:sym typeface="Lato"/>
              </a:rPr>
              <a:t>in the subject of concern will be brought forward to interact with the customer. </a:t>
            </a:r>
            <a:endParaRPr lang="en" sz="1400" b="0" i="0" u="none" strike="noStrike" cap="none" dirty="0" smtClean="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07504" y="19548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79512" y="843622"/>
            <a:ext cx="8280000" cy="576000"/>
          </a:xfrm>
          <a:prstGeom prst="rect">
            <a:avLst/>
          </a:prstGeom>
          <a:noFill/>
          <a:ln>
            <a:noFill/>
          </a:ln>
        </p:spPr>
        <p:txBody>
          <a:bodyPr spcFirstLastPara="1" wrap="square" lIns="91425" tIns="91425" rIns="91425" bIns="91425" anchor="t" anchorCtr="0">
            <a:noAutofit/>
          </a:bodyPr>
          <a:lstStyle/>
          <a:p>
            <a:r>
              <a:rPr lang="en-IN" sz="1400" dirty="0"/>
              <a:t>Some of the Azure tools that will be used in our project are</a:t>
            </a:r>
            <a:r>
              <a:rPr lang="en-IN" sz="1400" dirty="0" smtClean="0"/>
              <a:t>;</a:t>
            </a:r>
            <a:br>
              <a:rPr lang="en-IN" sz="1400" dirty="0" smtClean="0"/>
            </a:br>
            <a:endParaRPr lang="en-IN"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03598"/>
            <a:ext cx="8242300"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a:t>
            </a:r>
            <a:r>
              <a:rPr lang="en" sz="2000" smtClean="0">
                <a:solidFill>
                  <a:srgbClr val="222222"/>
                </a:solidFill>
                <a:highlight>
                  <a:srgbClr val="FFFFFF"/>
                </a:highlight>
              </a:rPr>
              <a:t>Differentiators</a:t>
            </a:r>
            <a:endParaRPr sz="2000" dirty="0"/>
          </a:p>
        </p:txBody>
      </p:sp>
      <p:sp>
        <p:nvSpPr>
          <p:cNvPr id="378" name="Google Shape;378;p7"/>
          <p:cNvSpPr txBox="1"/>
          <p:nvPr/>
        </p:nvSpPr>
        <p:spPr>
          <a:xfrm>
            <a:off x="512375" y="771550"/>
            <a:ext cx="8238600" cy="3794050"/>
          </a:xfrm>
          <a:prstGeom prst="rect">
            <a:avLst/>
          </a:prstGeom>
          <a:noFill/>
          <a:ln>
            <a:noFill/>
          </a:ln>
        </p:spPr>
        <p:txBody>
          <a:bodyPr spcFirstLastPara="1" wrap="square" lIns="91425" tIns="91425" rIns="91425" bIns="91425" anchor="t" anchorCtr="0">
            <a:noAutofit/>
          </a:bodyPr>
          <a:lstStyle/>
          <a:p>
            <a:pPr lvl="0">
              <a:buSzPts val="1400"/>
            </a:pPr>
            <a:r>
              <a:rPr lang="en-US" b="1" dirty="0">
                <a:latin typeface="Lato"/>
                <a:ea typeface="Lato"/>
                <a:cs typeface="Lato"/>
                <a:sym typeface="Lato"/>
              </a:rPr>
              <a:t>Differentiators</a:t>
            </a:r>
            <a:r>
              <a:rPr lang="en-US" b="1" dirty="0" smtClean="0">
                <a:latin typeface="Lato"/>
                <a:ea typeface="Lato"/>
                <a:cs typeface="Lato"/>
                <a:sym typeface="Lato"/>
              </a:rPr>
              <a:t>:</a:t>
            </a:r>
          </a:p>
          <a:p>
            <a:pPr marL="342900" lvl="0" indent="-342900">
              <a:buSzPts val="1400"/>
              <a:buFont typeface="+mj-lt"/>
              <a:buAutoNum type="arabicPeriod"/>
            </a:pPr>
            <a:r>
              <a:rPr lang="en-US" dirty="0" smtClean="0">
                <a:latin typeface="Lato"/>
                <a:ea typeface="Lato"/>
                <a:cs typeface="Lato"/>
                <a:sym typeface="Lato"/>
              </a:rPr>
              <a:t>Tracking </a:t>
            </a:r>
            <a:r>
              <a:rPr lang="en-US" dirty="0">
                <a:latin typeface="Lato"/>
                <a:ea typeface="Lato"/>
                <a:cs typeface="Lato"/>
                <a:sym typeface="Lato"/>
              </a:rPr>
              <a:t>agent performance </a:t>
            </a:r>
          </a:p>
          <a:p>
            <a:pPr marL="342900" lvl="0" indent="-342900">
              <a:buSzPts val="1400"/>
              <a:buFont typeface="+mj-lt"/>
              <a:buAutoNum type="arabicPeriod"/>
            </a:pPr>
            <a:r>
              <a:rPr lang="en-US" dirty="0" smtClean="0">
                <a:latin typeface="Lato"/>
                <a:ea typeface="Lato"/>
                <a:cs typeface="Lato"/>
                <a:sym typeface="Lato"/>
              </a:rPr>
              <a:t>Improving </a:t>
            </a:r>
            <a:r>
              <a:rPr lang="en-US" dirty="0">
                <a:latin typeface="Lato"/>
                <a:ea typeface="Lato"/>
                <a:cs typeface="Lato"/>
                <a:sym typeface="Lato"/>
              </a:rPr>
              <a:t>customers </a:t>
            </a:r>
            <a:r>
              <a:rPr lang="en-US" dirty="0" smtClean="0">
                <a:latin typeface="Lato"/>
                <a:ea typeface="Lato"/>
                <a:cs typeface="Lato"/>
                <a:sym typeface="Lato"/>
              </a:rPr>
              <a:t>satisfaction</a:t>
            </a:r>
          </a:p>
          <a:p>
            <a:pPr marL="342900" lvl="0" indent="-342900">
              <a:buSzPts val="1400"/>
              <a:buFont typeface="+mj-lt"/>
              <a:buAutoNum type="arabicPeriod"/>
            </a:pPr>
            <a:r>
              <a:rPr lang="en-US" dirty="0" smtClean="0">
                <a:latin typeface="Lato"/>
                <a:ea typeface="Lato"/>
                <a:cs typeface="Lato"/>
                <a:sym typeface="Lato"/>
              </a:rPr>
              <a:t>Act </a:t>
            </a:r>
            <a:r>
              <a:rPr lang="en-US" dirty="0">
                <a:latin typeface="Lato"/>
                <a:ea typeface="Lato"/>
                <a:cs typeface="Lato"/>
                <a:sym typeface="Lato"/>
              </a:rPr>
              <a:t>on customers data in real </a:t>
            </a:r>
            <a:r>
              <a:rPr lang="en-US" dirty="0" smtClean="0">
                <a:latin typeface="Lato"/>
                <a:ea typeface="Lato"/>
                <a:cs typeface="Lato"/>
                <a:sym typeface="Lato"/>
              </a:rPr>
              <a:t>time</a:t>
            </a:r>
          </a:p>
          <a:p>
            <a:pPr lvl="0">
              <a:buSzPts val="1400"/>
            </a:pPr>
            <a:endParaRPr lang="en-US" dirty="0" smtClean="0">
              <a:latin typeface="Lato"/>
              <a:ea typeface="Lato"/>
              <a:cs typeface="Lato"/>
              <a:sym typeface="Lato"/>
            </a:endParaRPr>
          </a:p>
          <a:p>
            <a:pPr lvl="0">
              <a:buSzPts val="1400"/>
            </a:pPr>
            <a:r>
              <a:rPr lang="en-US" dirty="0" smtClean="0">
                <a:latin typeface="Lato"/>
                <a:ea typeface="Lato"/>
                <a:cs typeface="Lato"/>
                <a:sym typeface="Lato"/>
              </a:rPr>
              <a:t>The </a:t>
            </a:r>
            <a:r>
              <a:rPr lang="en-US" dirty="0">
                <a:latin typeface="Lato"/>
                <a:ea typeface="Lato"/>
                <a:cs typeface="Lato"/>
                <a:sym typeface="Lato"/>
              </a:rPr>
              <a:t>use of call centers are fine imperative aspects of businesses. They improve the services and relationships with customers and provide effective communication. The pandemic has been a great transformation agent. It has made brands aware that they can’t compete without investing in latest technologies some of which are powered by </a:t>
            </a:r>
            <a:r>
              <a:rPr lang="en-US" dirty="0" err="1">
                <a:latin typeface="Lato"/>
                <a:ea typeface="Lato"/>
                <a:cs typeface="Lato"/>
                <a:sym typeface="Lato"/>
              </a:rPr>
              <a:t>AI.In</a:t>
            </a:r>
            <a:r>
              <a:rPr lang="en-US" dirty="0">
                <a:latin typeface="Lato"/>
                <a:ea typeface="Lato"/>
                <a:cs typeface="Lato"/>
                <a:sym typeface="Lato"/>
              </a:rPr>
              <a:t> our solution we are using Intelligent Call Routing. It is expected that the use of intelligent call routing will grow massively in coming years as it dynamically maps the right agent to the caller based on certain parameters like CSAT score, language skills and call intent. The Digital tools (QA) will be used which are integrated with real-time analytics (voice, text, chats, messages) and other sources. We can further extend our business through leveraging it with AI- based technologies and provide excellent services and most importantly customer experience will be excellent.</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420" y="1059582"/>
            <a:ext cx="4305076" cy="279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92600"/>
            <a:ext cx="4032448" cy="227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859782"/>
            <a:ext cx="4065148" cy="19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IN" dirty="0" err="1"/>
              <a:t>Anusha</a:t>
            </a:r>
            <a:r>
              <a:rPr lang="en-IN" dirty="0"/>
              <a:t> </a:t>
            </a:r>
            <a:r>
              <a:rPr lang="en-IN" dirty="0" err="1"/>
              <a:t>Kommuru</a:t>
            </a:r>
            <a:r>
              <a:rPr lang="en-IN" dirty="0"/>
              <a:t> </a:t>
            </a:r>
          </a:p>
          <a:p>
            <a:pPr marL="0" lvl="0" indent="0" algn="l" rtl="0">
              <a:lnSpc>
                <a:spcPct val="100000"/>
              </a:lnSpc>
              <a:spcBef>
                <a:spcPts val="0"/>
              </a:spcBef>
              <a:spcAft>
                <a:spcPts val="1600"/>
              </a:spcAft>
              <a:buSzPts val="1800"/>
              <a:buNone/>
            </a:pPr>
            <a:r>
              <a:rPr lang="en-IN" dirty="0" err="1"/>
              <a:t>Aastha</a:t>
            </a:r>
            <a:r>
              <a:rPr lang="en-IN" dirty="0"/>
              <a:t> Gupta </a:t>
            </a:r>
          </a:p>
          <a:p>
            <a:pPr marL="0" lvl="0" indent="0" algn="l" rtl="0">
              <a:lnSpc>
                <a:spcPct val="100000"/>
              </a:lnSpc>
              <a:spcBef>
                <a:spcPts val="0"/>
              </a:spcBef>
              <a:spcAft>
                <a:spcPts val="1600"/>
              </a:spcAft>
              <a:buSzPts val="1800"/>
              <a:buNone/>
            </a:pPr>
            <a:r>
              <a:rPr lang="en-IN" dirty="0" err="1"/>
              <a:t>Aditya</a:t>
            </a:r>
            <a:r>
              <a:rPr lang="en-IN" dirty="0"/>
              <a:t> Kumar </a:t>
            </a:r>
          </a:p>
          <a:p>
            <a:pPr marL="0" lvl="0" indent="0" algn="l" rtl="0">
              <a:lnSpc>
                <a:spcPct val="100000"/>
              </a:lnSpc>
              <a:spcBef>
                <a:spcPts val="0"/>
              </a:spcBef>
              <a:spcAft>
                <a:spcPts val="1600"/>
              </a:spcAft>
              <a:buSzPts val="1800"/>
              <a:buNone/>
            </a:pPr>
            <a:r>
              <a:rPr lang="en-IN" dirty="0" err="1"/>
              <a:t>Manvi</a:t>
            </a:r>
            <a:r>
              <a:rPr lang="en-IN" dirty="0"/>
              <a:t> </a:t>
            </a:r>
            <a:r>
              <a:rPr lang="en-IN" dirty="0" err="1"/>
              <a:t>Chauhan</a:t>
            </a:r>
            <a:r>
              <a:rPr lang="en-IN" dirty="0"/>
              <a:t> </a:t>
            </a:r>
            <a:endParaRPr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742</Words>
  <Application>Microsoft Office PowerPoint</Application>
  <PresentationFormat>On-screen Show (16:9)</PresentationFormat>
  <Paragraphs>33</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Lato Black</vt:lpstr>
      <vt:lpstr>Trebuchet MS</vt:lpstr>
      <vt:lpstr>Lato</vt:lpstr>
      <vt:lpstr>TI Template</vt:lpstr>
      <vt:lpstr>TI Template</vt:lpstr>
      <vt:lpstr>Bank of Baroda Hackathon - 2022                       </vt:lpstr>
      <vt:lpstr>Problem Statement?</vt:lpstr>
      <vt:lpstr>User Segment &amp; Pain Points</vt:lpstr>
      <vt:lpstr>Pre-Requisite</vt:lpstr>
      <vt:lpstr>Azure tools or resources</vt:lpstr>
      <vt:lpstr>Key Differentiators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Anusha</dc:creator>
  <cp:lastModifiedBy>Dell</cp:lastModifiedBy>
  <cp:revision>13</cp:revision>
  <dcterms:modified xsi:type="dcterms:W3CDTF">2022-09-19T14:10:09Z</dcterms:modified>
</cp:coreProperties>
</file>