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72" r:id="rId6"/>
    <p:sldId id="268" r:id="rId7"/>
    <p:sldId id="269" r:id="rId8"/>
    <p:sldId id="270" r:id="rId9"/>
    <p:sldId id="259" r:id="rId10"/>
    <p:sldId id="261" r:id="rId11"/>
    <p:sldId id="275" r:id="rId12"/>
    <p:sldId id="262" r:id="rId13"/>
    <p:sldId id="263" r:id="rId14"/>
    <p:sldId id="279" r:id="rId15"/>
    <p:sldId id="276" r:id="rId16"/>
    <p:sldId id="271" r:id="rId17"/>
    <p:sldId id="265" r:id="rId18"/>
    <p:sldId id="274" r:id="rId19"/>
    <p:sldId id="273" r:id="rId20"/>
    <p:sldId id="277"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ay Tembhare" initials="TT" lastIdx="1" clrIdx="0">
    <p:extLst>
      <p:ext uri="{19B8F6BF-5375-455C-9EA6-DF929625EA0E}">
        <p15:presenceInfo xmlns:p15="http://schemas.microsoft.com/office/powerpoint/2012/main" userId="6d7761990f94c4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2T15:31:37.141" idx="1">
    <p:pos x="7294" y="1075"/>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dgm:t>
        <a:bodyPr/>
        <a:lstStyle/>
        <a:p>
          <a:r>
            <a:rPr lang="en-US" dirty="0">
              <a:solidFill>
                <a:schemeClr val="tx1"/>
              </a:solidFill>
            </a:rPr>
            <a:t>When person comes closer to the bin the proximity sensor detects and start other sensor like loadcell , </a:t>
          </a:r>
          <a:r>
            <a:rPr lang="en-US" dirty="0" err="1">
              <a:solidFill>
                <a:schemeClr val="tx1"/>
              </a:solidFill>
            </a:rPr>
            <a:t>etc</a:t>
          </a:r>
          <a:r>
            <a:rPr lang="en-US" dirty="0">
              <a:solidFill>
                <a:schemeClr val="tx1"/>
              </a:solidFill>
            </a:rPr>
            <a:t> .</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Placing the waste and detecting the type of e-waste with the help of camera and </a:t>
          </a:r>
          <a:r>
            <a:rPr lang="en-US" dirty="0" err="1"/>
            <a:t>opencv</a:t>
          </a:r>
          <a:r>
            <a:rPr lang="en-US" dirty="0"/>
            <a:t> .Also display of weight of waste measured by loadcell .</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After </a:t>
          </a:r>
          <a:r>
            <a:rPr lang="en-US" dirty="0" err="1"/>
            <a:t>analysing</a:t>
          </a:r>
          <a:r>
            <a:rPr lang="en-US" dirty="0"/>
            <a:t> the type of waste the input will be given according the type of waste to the Arduino code .</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3F0AF7E1-8347-4B8B-9F9E-26BF8CA6FEF6}">
      <dgm:prSet/>
      <dgm:spPr/>
      <dgm:t>
        <a:bodyPr/>
        <a:lstStyle/>
        <a:p>
          <a:r>
            <a:rPr lang="en-IN" dirty="0"/>
            <a:t>Arduino code based on input decides in which pit waste should be thrown and gives a command to stepper .</a:t>
          </a:r>
        </a:p>
      </dgm:t>
    </dgm:pt>
    <dgm:pt modelId="{57D6C17A-B229-4E52-AE83-2ED4EF33BB99}" type="parTrans" cxnId="{F2F4C234-C8ED-4C06-A511-1CFBE57FEDA4}">
      <dgm:prSet/>
      <dgm:spPr/>
      <dgm:t>
        <a:bodyPr/>
        <a:lstStyle/>
        <a:p>
          <a:endParaRPr lang="en-IN"/>
        </a:p>
      </dgm:t>
    </dgm:pt>
    <dgm:pt modelId="{52F36E80-A83D-476E-A605-4F1BEE18550C}" type="sibTrans" cxnId="{F2F4C234-C8ED-4C06-A511-1CFBE57FEDA4}">
      <dgm:prSet/>
      <dgm:spPr/>
      <dgm:t>
        <a:bodyPr/>
        <a:lstStyle/>
        <a:p>
          <a:endParaRPr lang="en-IN"/>
        </a:p>
      </dgm:t>
    </dgm:pt>
    <dgm:pt modelId="{F9C2BE4E-9721-4EE4-951E-67A408791E64}">
      <dgm:prSet/>
      <dgm:spPr/>
      <dgm:t>
        <a:bodyPr/>
        <a:lstStyle/>
        <a:p>
          <a:r>
            <a:rPr lang="en-IN" dirty="0"/>
            <a:t>Stepper motor starts functioning and throws the waste in desired bin and also ultrasonic sensor placed below the plate will sense how much the bin is filled for each section .</a:t>
          </a:r>
        </a:p>
      </dgm:t>
    </dgm:pt>
    <dgm:pt modelId="{03BA5C1C-E18F-4AA9-AF01-905AC9A329E4}" type="parTrans" cxnId="{833115BA-DB98-4960-B8A5-4E1C9C9626CB}">
      <dgm:prSet/>
      <dgm:spPr/>
      <dgm:t>
        <a:bodyPr/>
        <a:lstStyle/>
        <a:p>
          <a:endParaRPr lang="en-IN"/>
        </a:p>
      </dgm:t>
    </dgm:pt>
    <dgm:pt modelId="{10697954-B75D-40D1-9924-D75F63DAE621}" type="sibTrans" cxnId="{833115BA-DB98-4960-B8A5-4E1C9C9626CB}">
      <dgm:prSet/>
      <dgm:spPr/>
      <dgm:t>
        <a:bodyPr/>
        <a:lstStyle/>
        <a:p>
          <a:endParaRPr lang="en-IN"/>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729D505A-22A0-4703-869B-A019709D46E7}" type="pres">
      <dgm:prSet presAssocID="{CD7942A0-B7D2-4B14-8FEA-55FC702F5BE7}" presName="FiveNodes_1" presStyleLbl="node1" presStyleIdx="0" presStyleCnt="5">
        <dgm:presLayoutVars>
          <dgm:bulletEnabled val="1"/>
        </dgm:presLayoutVars>
      </dgm:prSet>
      <dgm:spPr/>
    </dgm:pt>
    <dgm:pt modelId="{CCD32972-878D-4233-BA10-7BCF72A77ED3}" type="pres">
      <dgm:prSet presAssocID="{CD7942A0-B7D2-4B14-8FEA-55FC702F5BE7}" presName="FiveNodes_2" presStyleLbl="node1" presStyleIdx="1" presStyleCnt="5">
        <dgm:presLayoutVars>
          <dgm:bulletEnabled val="1"/>
        </dgm:presLayoutVars>
      </dgm:prSet>
      <dgm:spPr/>
    </dgm:pt>
    <dgm:pt modelId="{C199269E-17C3-4C9C-99E8-5C3E1CBB1530}" type="pres">
      <dgm:prSet presAssocID="{CD7942A0-B7D2-4B14-8FEA-55FC702F5BE7}" presName="FiveNodes_3" presStyleLbl="node1" presStyleIdx="2" presStyleCnt="5" custLinFactNeighborX="209" custLinFactNeighborY="3091">
        <dgm:presLayoutVars>
          <dgm:bulletEnabled val="1"/>
        </dgm:presLayoutVars>
      </dgm:prSet>
      <dgm:spPr/>
    </dgm:pt>
    <dgm:pt modelId="{32FFE114-6FE3-42C8-B9F2-3C94262D6812}" type="pres">
      <dgm:prSet presAssocID="{CD7942A0-B7D2-4B14-8FEA-55FC702F5BE7}" presName="FiveNodes_4" presStyleLbl="node1" presStyleIdx="3" presStyleCnt="5" custLinFactNeighborX="264" custLinFactNeighborY="1617">
        <dgm:presLayoutVars>
          <dgm:bulletEnabled val="1"/>
        </dgm:presLayoutVars>
      </dgm:prSet>
      <dgm:spPr/>
    </dgm:pt>
    <dgm:pt modelId="{0DEC1146-3652-439A-B2FD-F3A1D189B6CD}" type="pres">
      <dgm:prSet presAssocID="{CD7942A0-B7D2-4B14-8FEA-55FC702F5BE7}" presName="FiveNodes_5" presStyleLbl="node1" presStyleIdx="4" presStyleCnt="5">
        <dgm:presLayoutVars>
          <dgm:bulletEnabled val="1"/>
        </dgm:presLayoutVars>
      </dgm:prSet>
      <dgm:spPr/>
    </dgm:pt>
    <dgm:pt modelId="{6C05142F-483B-4A73-B5B8-9F066E066A46}" type="pres">
      <dgm:prSet presAssocID="{CD7942A0-B7D2-4B14-8FEA-55FC702F5BE7}" presName="FiveConn_1-2" presStyleLbl="fgAccFollowNode1" presStyleIdx="0" presStyleCnt="4">
        <dgm:presLayoutVars>
          <dgm:bulletEnabled val="1"/>
        </dgm:presLayoutVars>
      </dgm:prSet>
      <dgm:spPr/>
    </dgm:pt>
    <dgm:pt modelId="{87083190-3988-401F-973A-4E7D6436DD2A}" type="pres">
      <dgm:prSet presAssocID="{CD7942A0-B7D2-4B14-8FEA-55FC702F5BE7}" presName="FiveConn_2-3" presStyleLbl="fgAccFollowNode1" presStyleIdx="1" presStyleCnt="4">
        <dgm:presLayoutVars>
          <dgm:bulletEnabled val="1"/>
        </dgm:presLayoutVars>
      </dgm:prSet>
      <dgm:spPr/>
    </dgm:pt>
    <dgm:pt modelId="{C808C191-4FEA-4AD8-AF71-6D8F7F83A023}" type="pres">
      <dgm:prSet presAssocID="{CD7942A0-B7D2-4B14-8FEA-55FC702F5BE7}" presName="FiveConn_3-4" presStyleLbl="fgAccFollowNode1" presStyleIdx="2" presStyleCnt="4">
        <dgm:presLayoutVars>
          <dgm:bulletEnabled val="1"/>
        </dgm:presLayoutVars>
      </dgm:prSet>
      <dgm:spPr/>
    </dgm:pt>
    <dgm:pt modelId="{B4250923-B896-4217-90D6-36F7C85CD2D7}" type="pres">
      <dgm:prSet presAssocID="{CD7942A0-B7D2-4B14-8FEA-55FC702F5BE7}" presName="FiveConn_4-5" presStyleLbl="fgAccFollowNode1" presStyleIdx="3" presStyleCnt="4">
        <dgm:presLayoutVars>
          <dgm:bulletEnabled val="1"/>
        </dgm:presLayoutVars>
      </dgm:prSet>
      <dgm:spPr/>
    </dgm:pt>
    <dgm:pt modelId="{09417FF1-8C35-405E-A2B4-E9DE58369014}" type="pres">
      <dgm:prSet presAssocID="{CD7942A0-B7D2-4B14-8FEA-55FC702F5BE7}" presName="FiveNodes_1_text" presStyleLbl="node1" presStyleIdx="4" presStyleCnt="5">
        <dgm:presLayoutVars>
          <dgm:bulletEnabled val="1"/>
        </dgm:presLayoutVars>
      </dgm:prSet>
      <dgm:spPr/>
    </dgm:pt>
    <dgm:pt modelId="{535828AE-FFD3-447E-8F04-1F66CCE61E10}" type="pres">
      <dgm:prSet presAssocID="{CD7942A0-B7D2-4B14-8FEA-55FC702F5BE7}" presName="FiveNodes_2_text" presStyleLbl="node1" presStyleIdx="4" presStyleCnt="5">
        <dgm:presLayoutVars>
          <dgm:bulletEnabled val="1"/>
        </dgm:presLayoutVars>
      </dgm:prSet>
      <dgm:spPr/>
    </dgm:pt>
    <dgm:pt modelId="{B0C4976D-95A0-43D4-A557-64B62896A699}" type="pres">
      <dgm:prSet presAssocID="{CD7942A0-B7D2-4B14-8FEA-55FC702F5BE7}" presName="FiveNodes_3_text" presStyleLbl="node1" presStyleIdx="4" presStyleCnt="5">
        <dgm:presLayoutVars>
          <dgm:bulletEnabled val="1"/>
        </dgm:presLayoutVars>
      </dgm:prSet>
      <dgm:spPr/>
    </dgm:pt>
    <dgm:pt modelId="{7CB66BC6-5B5D-43E6-ADD6-B77CBB3D3BA7}" type="pres">
      <dgm:prSet presAssocID="{CD7942A0-B7D2-4B14-8FEA-55FC702F5BE7}" presName="FiveNodes_4_text" presStyleLbl="node1" presStyleIdx="4" presStyleCnt="5">
        <dgm:presLayoutVars>
          <dgm:bulletEnabled val="1"/>
        </dgm:presLayoutVars>
      </dgm:prSet>
      <dgm:spPr/>
    </dgm:pt>
    <dgm:pt modelId="{4FED0DEA-10B7-45A4-A951-AEBCABE50FAA}" type="pres">
      <dgm:prSet presAssocID="{CD7942A0-B7D2-4B14-8FEA-55FC702F5BE7}" presName="FiveNodes_5_text" presStyleLbl="node1" presStyleIdx="4" presStyleCnt="5">
        <dgm:presLayoutVars>
          <dgm:bulletEnabled val="1"/>
        </dgm:presLayoutVars>
      </dgm:prSet>
      <dgm:spPr/>
    </dgm:pt>
  </dgm:ptLst>
  <dgm:cxnLst>
    <dgm:cxn modelId="{F1D4AB30-F346-4B30-B4A4-885A66251FF9}" type="presOf" srcId="{095A5E99-E976-4550-8F80-53CC813F2F5A}" destId="{729D505A-22A0-4703-869B-A019709D46E7}" srcOrd="0" destOrd="0" presId="urn:microsoft.com/office/officeart/2005/8/layout/vProcess5"/>
    <dgm:cxn modelId="{F2F4C234-C8ED-4C06-A511-1CFBE57FEDA4}" srcId="{CD7942A0-B7D2-4B14-8FEA-55FC702F5BE7}" destId="{3F0AF7E1-8347-4B8B-9F9E-26BF8CA6FEF6}" srcOrd="3" destOrd="0" parTransId="{57D6C17A-B229-4E52-AE83-2ED4EF33BB99}" sibTransId="{52F36E80-A83D-476E-A605-4F1BEE18550C}"/>
    <dgm:cxn modelId="{3F8D813D-CB5B-4074-A31B-6D5A49FB0867}" type="presOf" srcId="{8877691F-1B60-4485-9174-DDEC7EE68B70}" destId="{6C05142F-483B-4A73-B5B8-9F066E066A46}" srcOrd="0" destOrd="0" presId="urn:microsoft.com/office/officeart/2005/8/layout/vProcess5"/>
    <dgm:cxn modelId="{962C5440-FC55-4698-984A-9EA0456F636F}" type="presOf" srcId="{B3EFD4A5-9FA1-4ABE-B722-05162509509B}" destId="{87083190-3988-401F-973A-4E7D6436DD2A}"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2D0E2145-CFEE-4626-87E5-1573A1A8F6BD}" type="presOf" srcId="{8EC937D8-BD76-4A12-A3E5-900D5C1E2E05}" destId="{535828AE-FFD3-447E-8F04-1F66CCE61E10}" srcOrd="1" destOrd="0" presId="urn:microsoft.com/office/officeart/2005/8/layout/vProcess5"/>
    <dgm:cxn modelId="{26774351-FBD1-4A42-ABA1-79F7F5C35578}" type="presOf" srcId="{095A5E99-E976-4550-8F80-53CC813F2F5A}" destId="{09417FF1-8C35-405E-A2B4-E9DE58369014}" srcOrd="1" destOrd="0" presId="urn:microsoft.com/office/officeart/2005/8/layout/vProcess5"/>
    <dgm:cxn modelId="{27AFA15A-55BE-4E39-BEA8-EBA27069DA3F}" type="presOf" srcId="{52F36E80-A83D-476E-A605-4F1BEE18550C}" destId="{B4250923-B896-4217-90D6-36F7C85CD2D7}"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C2D0E194-BD14-4AD2-9E3A-CE984C34B6CD}" type="presOf" srcId="{CD7942A0-B7D2-4B14-8FEA-55FC702F5BE7}" destId="{1D84D8B6-AB32-4491-B5D2-EFE3D7668B88}" srcOrd="0" destOrd="0" presId="urn:microsoft.com/office/officeart/2005/8/layout/vProcess5"/>
    <dgm:cxn modelId="{8152CC95-642C-4419-9232-EEBA4610025E}" type="presOf" srcId="{8EC937D8-BD76-4A12-A3E5-900D5C1E2E05}" destId="{CCD32972-878D-4233-BA10-7BCF72A77ED3}" srcOrd="0" destOrd="0" presId="urn:microsoft.com/office/officeart/2005/8/layout/vProcess5"/>
    <dgm:cxn modelId="{FB42359E-3E37-4EA8-8363-99DBC5543737}" type="presOf" srcId="{3F0AF7E1-8347-4B8B-9F9E-26BF8CA6FEF6}" destId="{7CB66BC6-5B5D-43E6-ADD6-B77CBB3D3BA7}" srcOrd="1" destOrd="0" presId="urn:microsoft.com/office/officeart/2005/8/layout/vProcess5"/>
    <dgm:cxn modelId="{A97E6C9F-1FAB-4474-B1DF-C462D4CDD744}" type="presOf" srcId="{F9C2BE4E-9721-4EE4-951E-67A408791E64}" destId="{4FED0DEA-10B7-45A4-A951-AEBCABE50FAA}" srcOrd="1" destOrd="0" presId="urn:microsoft.com/office/officeart/2005/8/layout/vProcess5"/>
    <dgm:cxn modelId="{31BF4DAE-CE8E-4A00-BC11-A78D78CA9CAC}" type="presOf" srcId="{3F0AF7E1-8347-4B8B-9F9E-26BF8CA6FEF6}" destId="{32FFE114-6FE3-42C8-B9F2-3C94262D6812}" srcOrd="0" destOrd="0" presId="urn:microsoft.com/office/officeart/2005/8/layout/vProcess5"/>
    <dgm:cxn modelId="{833115BA-DB98-4960-B8A5-4E1C9C9626CB}" srcId="{CD7942A0-B7D2-4B14-8FEA-55FC702F5BE7}" destId="{F9C2BE4E-9721-4EE4-951E-67A408791E64}" srcOrd="4" destOrd="0" parTransId="{03BA5C1C-E18F-4AA9-AF01-905AC9A329E4}" sibTransId="{10697954-B75D-40D1-9924-D75F63DAE621}"/>
    <dgm:cxn modelId="{95F28BBE-CE92-4BF5-9590-01FC74005BD8}" type="presOf" srcId="{7133ECF5-4190-4604-AA2F-03C9A0A9210F}" destId="{B0C4976D-95A0-43D4-A557-64B62896A699}" srcOrd="1" destOrd="0" presId="urn:microsoft.com/office/officeart/2005/8/layout/vProcess5"/>
    <dgm:cxn modelId="{8DDC44D2-B02F-4289-80C3-DC215EF5C928}" type="presOf" srcId="{46037378-034A-4662-877A-B53E1DA069A3}" destId="{C808C191-4FEA-4AD8-AF71-6D8F7F83A023}" srcOrd="0" destOrd="0" presId="urn:microsoft.com/office/officeart/2005/8/layout/vProcess5"/>
    <dgm:cxn modelId="{1CF1E1E2-A4F9-4F51-A82F-6C772A503835}" type="presOf" srcId="{F9C2BE4E-9721-4EE4-951E-67A408791E64}" destId="{0DEC1146-3652-439A-B2FD-F3A1D189B6CD}"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5991F2EC-7767-4071-9FD5-BAB0C8DAFDB9}" type="presOf" srcId="{7133ECF5-4190-4604-AA2F-03C9A0A9210F}" destId="{C199269E-17C3-4C9C-99E8-5C3E1CBB1530}"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72C85FA1-034C-412E-808E-A004A223D0D0}" type="presParOf" srcId="{1D84D8B6-AB32-4491-B5D2-EFE3D7668B88}" destId="{729D505A-22A0-4703-869B-A019709D46E7}" srcOrd="1" destOrd="0" presId="urn:microsoft.com/office/officeart/2005/8/layout/vProcess5"/>
    <dgm:cxn modelId="{6AF23AF4-6253-4A6D-AECE-3F730A18DC3D}" type="presParOf" srcId="{1D84D8B6-AB32-4491-B5D2-EFE3D7668B88}" destId="{CCD32972-878D-4233-BA10-7BCF72A77ED3}" srcOrd="2" destOrd="0" presId="urn:microsoft.com/office/officeart/2005/8/layout/vProcess5"/>
    <dgm:cxn modelId="{22F534C6-6219-4E37-9B18-6B3F2333F503}" type="presParOf" srcId="{1D84D8B6-AB32-4491-B5D2-EFE3D7668B88}" destId="{C199269E-17C3-4C9C-99E8-5C3E1CBB1530}" srcOrd="3" destOrd="0" presId="urn:microsoft.com/office/officeart/2005/8/layout/vProcess5"/>
    <dgm:cxn modelId="{85B04360-B5EC-4546-AD37-7236946611C8}" type="presParOf" srcId="{1D84D8B6-AB32-4491-B5D2-EFE3D7668B88}" destId="{32FFE114-6FE3-42C8-B9F2-3C94262D6812}" srcOrd="4" destOrd="0" presId="urn:microsoft.com/office/officeart/2005/8/layout/vProcess5"/>
    <dgm:cxn modelId="{7CF03054-16D1-456B-8A95-BEEB16F9F4D2}" type="presParOf" srcId="{1D84D8B6-AB32-4491-B5D2-EFE3D7668B88}" destId="{0DEC1146-3652-439A-B2FD-F3A1D189B6CD}" srcOrd="5" destOrd="0" presId="urn:microsoft.com/office/officeart/2005/8/layout/vProcess5"/>
    <dgm:cxn modelId="{B349B475-F4DA-4965-B5B5-C49BD683E941}" type="presParOf" srcId="{1D84D8B6-AB32-4491-B5D2-EFE3D7668B88}" destId="{6C05142F-483B-4A73-B5B8-9F066E066A46}" srcOrd="6" destOrd="0" presId="urn:microsoft.com/office/officeart/2005/8/layout/vProcess5"/>
    <dgm:cxn modelId="{9FF5DDC0-CF08-4396-810D-7E322DB5F3C4}" type="presParOf" srcId="{1D84D8B6-AB32-4491-B5D2-EFE3D7668B88}" destId="{87083190-3988-401F-973A-4E7D6436DD2A}" srcOrd="7" destOrd="0" presId="urn:microsoft.com/office/officeart/2005/8/layout/vProcess5"/>
    <dgm:cxn modelId="{AEE6FE0D-8DBF-47BC-920B-F9249E4872F2}" type="presParOf" srcId="{1D84D8B6-AB32-4491-B5D2-EFE3D7668B88}" destId="{C808C191-4FEA-4AD8-AF71-6D8F7F83A023}" srcOrd="8" destOrd="0" presId="urn:microsoft.com/office/officeart/2005/8/layout/vProcess5"/>
    <dgm:cxn modelId="{18952367-0249-40DE-A517-D21F765158DA}" type="presParOf" srcId="{1D84D8B6-AB32-4491-B5D2-EFE3D7668B88}" destId="{B4250923-B896-4217-90D6-36F7C85CD2D7}" srcOrd="9" destOrd="0" presId="urn:microsoft.com/office/officeart/2005/8/layout/vProcess5"/>
    <dgm:cxn modelId="{EF88B8A8-1044-4A4E-820A-4B78EEE6F502}" type="presParOf" srcId="{1D84D8B6-AB32-4491-B5D2-EFE3D7668B88}" destId="{09417FF1-8C35-405E-A2B4-E9DE58369014}" srcOrd="10" destOrd="0" presId="urn:microsoft.com/office/officeart/2005/8/layout/vProcess5"/>
    <dgm:cxn modelId="{767F7308-186C-4D8A-9039-4EDEDF2F5439}" type="presParOf" srcId="{1D84D8B6-AB32-4491-B5D2-EFE3D7668B88}" destId="{535828AE-FFD3-447E-8F04-1F66CCE61E10}" srcOrd="11" destOrd="0" presId="urn:microsoft.com/office/officeart/2005/8/layout/vProcess5"/>
    <dgm:cxn modelId="{C44D7B7F-EF83-4F21-96B0-6ACD8D34BB13}" type="presParOf" srcId="{1D84D8B6-AB32-4491-B5D2-EFE3D7668B88}" destId="{B0C4976D-95A0-43D4-A557-64B62896A699}" srcOrd="12" destOrd="0" presId="urn:microsoft.com/office/officeart/2005/8/layout/vProcess5"/>
    <dgm:cxn modelId="{572D11A3-037E-4A78-B9C9-56810FFEA271}" type="presParOf" srcId="{1D84D8B6-AB32-4491-B5D2-EFE3D7668B88}" destId="{7CB66BC6-5B5D-43E6-ADD6-B77CBB3D3BA7}" srcOrd="13" destOrd="0" presId="urn:microsoft.com/office/officeart/2005/8/layout/vProcess5"/>
    <dgm:cxn modelId="{9BC35090-01F6-4ED0-B6E5-C16574735B36}" type="presParOf" srcId="{1D84D8B6-AB32-4491-B5D2-EFE3D7668B88}" destId="{4FED0DEA-10B7-45A4-A951-AEBCABE50FA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D505A-22A0-4703-869B-A019709D46E7}">
      <dsp:nvSpPr>
        <dsp:cNvPr id="0" name=""/>
        <dsp:cNvSpPr/>
      </dsp:nvSpPr>
      <dsp:spPr>
        <a:xfrm>
          <a:off x="0" y="0"/>
          <a:ext cx="7657321" cy="92295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When person comes closer to the bin the proximity sensor detects and start other sensor like loadcell , </a:t>
          </a:r>
          <a:r>
            <a:rPr lang="en-US" sz="1700" kern="1200" dirty="0" err="1">
              <a:solidFill>
                <a:schemeClr val="tx1"/>
              </a:solidFill>
            </a:rPr>
            <a:t>etc</a:t>
          </a:r>
          <a:r>
            <a:rPr lang="en-US" sz="1700" kern="1200" dirty="0">
              <a:solidFill>
                <a:schemeClr val="tx1"/>
              </a:solidFill>
            </a:rPr>
            <a:t> .</a:t>
          </a:r>
        </a:p>
      </dsp:txBody>
      <dsp:txXfrm>
        <a:off x="27032" y="27032"/>
        <a:ext cx="6553397" cy="868890"/>
      </dsp:txXfrm>
    </dsp:sp>
    <dsp:sp modelId="{CCD32972-878D-4233-BA10-7BCF72A77ED3}">
      <dsp:nvSpPr>
        <dsp:cNvPr id="0" name=""/>
        <dsp:cNvSpPr/>
      </dsp:nvSpPr>
      <dsp:spPr>
        <a:xfrm>
          <a:off x="571813" y="1051142"/>
          <a:ext cx="7657321" cy="922954"/>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Placing the waste and detecting the type of e-waste with the help of camera and </a:t>
          </a:r>
          <a:r>
            <a:rPr lang="en-US" sz="1700" kern="1200" dirty="0" err="1"/>
            <a:t>opencv</a:t>
          </a:r>
          <a:r>
            <a:rPr lang="en-US" sz="1700" kern="1200" dirty="0"/>
            <a:t> .Also display of weight of waste measured by loadcell .</a:t>
          </a:r>
        </a:p>
      </dsp:txBody>
      <dsp:txXfrm>
        <a:off x="598845" y="1078174"/>
        <a:ext cx="6431524" cy="868890"/>
      </dsp:txXfrm>
    </dsp:sp>
    <dsp:sp modelId="{C199269E-17C3-4C9C-99E8-5C3E1CBB1530}">
      <dsp:nvSpPr>
        <dsp:cNvPr id="0" name=""/>
        <dsp:cNvSpPr/>
      </dsp:nvSpPr>
      <dsp:spPr>
        <a:xfrm>
          <a:off x="1159629" y="2130813"/>
          <a:ext cx="7657321" cy="92295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After </a:t>
          </a:r>
          <a:r>
            <a:rPr lang="en-US" sz="1700" kern="1200" dirty="0" err="1"/>
            <a:t>analysing</a:t>
          </a:r>
          <a:r>
            <a:rPr lang="en-US" sz="1700" kern="1200" dirty="0"/>
            <a:t> the type of waste the input will be given according the type of waste to the Arduino code .</a:t>
          </a:r>
        </a:p>
      </dsp:txBody>
      <dsp:txXfrm>
        <a:off x="1186661" y="2157845"/>
        <a:ext cx="6431524" cy="868890"/>
      </dsp:txXfrm>
    </dsp:sp>
    <dsp:sp modelId="{32FFE114-6FE3-42C8-B9F2-3C94262D6812}">
      <dsp:nvSpPr>
        <dsp:cNvPr id="0" name=""/>
        <dsp:cNvSpPr/>
      </dsp:nvSpPr>
      <dsp:spPr>
        <a:xfrm>
          <a:off x="1735654" y="3168352"/>
          <a:ext cx="7657321" cy="922954"/>
        </a:xfrm>
        <a:prstGeom prst="roundRect">
          <a:avLst>
            <a:gd name="adj" fmla="val 1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Arduino code based on input decides in which pit waste should be thrown and gives a command to stepper .</a:t>
          </a:r>
        </a:p>
      </dsp:txBody>
      <dsp:txXfrm>
        <a:off x="1762686" y="3195384"/>
        <a:ext cx="6431524" cy="868890"/>
      </dsp:txXfrm>
    </dsp:sp>
    <dsp:sp modelId="{0DEC1146-3652-439A-B2FD-F3A1D189B6CD}">
      <dsp:nvSpPr>
        <dsp:cNvPr id="0" name=""/>
        <dsp:cNvSpPr/>
      </dsp:nvSpPr>
      <dsp:spPr>
        <a:xfrm>
          <a:off x="2287252" y="4204570"/>
          <a:ext cx="7657321" cy="922954"/>
        </a:xfrm>
        <a:prstGeom prst="roundRect">
          <a:avLst>
            <a:gd name="adj" fmla="val 10000"/>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Stepper motor starts functioning and throws the waste in desired bin and also ultrasonic sensor placed below the plate will sense how much the bin is filled for each section .</a:t>
          </a:r>
        </a:p>
      </dsp:txBody>
      <dsp:txXfrm>
        <a:off x="2314284" y="4231602"/>
        <a:ext cx="6431524" cy="868890"/>
      </dsp:txXfrm>
    </dsp:sp>
    <dsp:sp modelId="{6C05142F-483B-4A73-B5B8-9F066E066A46}">
      <dsp:nvSpPr>
        <dsp:cNvPr id="0" name=""/>
        <dsp:cNvSpPr/>
      </dsp:nvSpPr>
      <dsp:spPr>
        <a:xfrm>
          <a:off x="7057401" y="674269"/>
          <a:ext cx="599920" cy="59992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192383" y="674269"/>
        <a:ext cx="329956" cy="451440"/>
      </dsp:txXfrm>
    </dsp:sp>
    <dsp:sp modelId="{87083190-3988-401F-973A-4E7D6436DD2A}">
      <dsp:nvSpPr>
        <dsp:cNvPr id="0" name=""/>
        <dsp:cNvSpPr/>
      </dsp:nvSpPr>
      <dsp:spPr>
        <a:xfrm>
          <a:off x="7629214" y="1725412"/>
          <a:ext cx="599920" cy="599920"/>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764196" y="1725412"/>
        <a:ext cx="329956" cy="451440"/>
      </dsp:txXfrm>
    </dsp:sp>
    <dsp:sp modelId="{C808C191-4FEA-4AD8-AF71-6D8F7F83A023}">
      <dsp:nvSpPr>
        <dsp:cNvPr id="0" name=""/>
        <dsp:cNvSpPr/>
      </dsp:nvSpPr>
      <dsp:spPr>
        <a:xfrm>
          <a:off x="8201027" y="2761172"/>
          <a:ext cx="599920" cy="599920"/>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336009" y="2761172"/>
        <a:ext cx="329956" cy="451440"/>
      </dsp:txXfrm>
    </dsp:sp>
    <dsp:sp modelId="{B4250923-B896-4217-90D6-36F7C85CD2D7}">
      <dsp:nvSpPr>
        <dsp:cNvPr id="0" name=""/>
        <dsp:cNvSpPr/>
      </dsp:nvSpPr>
      <dsp:spPr>
        <a:xfrm>
          <a:off x="8772840" y="3822569"/>
          <a:ext cx="599920" cy="599920"/>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8907822" y="3822569"/>
        <a:ext cx="329956" cy="4514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7/23/2022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7/23/2022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7/23/2022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7/23/2022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7/23/2022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youtu.be/r5Ntr4JcFqI" TargetMode="External"/><Relationship Id="rId3" Type="http://schemas.openxmlformats.org/officeDocument/2006/relationships/hyperlink" Target="https://github.com/ultralytics/yolov5" TargetMode="External"/><Relationship Id="rId7" Type="http://schemas.openxmlformats.org/officeDocument/2006/relationships/hyperlink" Target="https://youtu.be/36Bry_57Pcc" TargetMode="External"/><Relationship Id="rId2" Type="http://schemas.openxmlformats.org/officeDocument/2006/relationships/hyperlink" Target="https://youtu.be/sxzoAGf1kOo" TargetMode="External"/><Relationship Id="rId1" Type="http://schemas.openxmlformats.org/officeDocument/2006/relationships/slideLayout" Target="../slideLayouts/slideLayout2.xml"/><Relationship Id="rId6" Type="http://schemas.openxmlformats.org/officeDocument/2006/relationships/hyperlink" Target="https://randomnerdtutorials.com/arduino-load-cell-hx711/" TargetMode="External"/><Relationship Id="rId5" Type="http://schemas.openxmlformats.org/officeDocument/2006/relationships/hyperlink" Target="https://github.com/nicknochnack/YOLO-Drowsiness-Detection" TargetMode="External"/><Relationship Id="rId4" Type="http://schemas.openxmlformats.org/officeDocument/2006/relationships/hyperlink" Target="https://github.com/heartexlabs/labelImg" TargetMode="External"/><Relationship Id="rId9" Type="http://schemas.openxmlformats.org/officeDocument/2006/relationships/hyperlink" Target="https://youtu.be/tFNJGim3FX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0"/>
            <a:ext cx="8735325" cy="2412752"/>
          </a:xfrm>
        </p:spPr>
        <p:txBody>
          <a:bodyPr/>
          <a:lstStyle/>
          <a:p>
            <a:r>
              <a:rPr lang="en-US" sz="7200" b="1" dirty="0"/>
              <a:t>E WASTE BIN</a:t>
            </a:r>
            <a:br>
              <a:rPr lang="en-US" dirty="0"/>
            </a:br>
            <a:endParaRPr lang="en-US" dirty="0"/>
          </a:p>
        </p:txBody>
      </p:sp>
      <p:sp>
        <p:nvSpPr>
          <p:cNvPr id="5" name="Subtitle 4"/>
          <p:cNvSpPr>
            <a:spLocks noGrp="1"/>
          </p:cNvSpPr>
          <p:nvPr>
            <p:ph type="subTitle" idx="1"/>
          </p:nvPr>
        </p:nvSpPr>
        <p:spPr>
          <a:xfrm>
            <a:off x="1625176" y="2996952"/>
            <a:ext cx="8735325" cy="3384375"/>
          </a:xfrm>
        </p:spPr>
        <p:txBody>
          <a:bodyPr>
            <a:normAutofit/>
          </a:bodyPr>
          <a:lstStyle/>
          <a:p>
            <a:r>
              <a:rPr lang="en-US" sz="4400" dirty="0">
                <a:solidFill>
                  <a:schemeClr val="tx1"/>
                </a:solidFill>
              </a:rPr>
              <a:t>OPEN PROJECT’22</a:t>
            </a:r>
          </a:p>
          <a:p>
            <a:endParaRPr lang="en-US" sz="4400" dirty="0">
              <a:solidFill>
                <a:schemeClr val="tx1"/>
              </a:solidFill>
            </a:endParaRPr>
          </a:p>
          <a:p>
            <a:r>
              <a:rPr lang="en-US" sz="4400" dirty="0">
                <a:solidFill>
                  <a:schemeClr val="tx1"/>
                </a:solidFill>
              </a:rPr>
              <a:t>                          PROJECT REPORT</a:t>
            </a:r>
          </a:p>
        </p:txBody>
      </p:sp>
      <p:pic>
        <p:nvPicPr>
          <p:cNvPr id="7" name="Picture 6">
            <a:extLst>
              <a:ext uri="{FF2B5EF4-FFF2-40B4-BE49-F238E27FC236}">
                <a16:creationId xmlns:a16="http://schemas.microsoft.com/office/drawing/2014/main" id="{C4132581-2836-2297-E6E2-77D1E67F3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652" y="656208"/>
            <a:ext cx="1758489" cy="1764680"/>
          </a:xfrm>
          <a:prstGeom prst="rect">
            <a:avLst/>
          </a:prstGeom>
        </p:spPr>
      </p:pic>
      <p:pic>
        <p:nvPicPr>
          <p:cNvPr id="9" name="Picture 8">
            <a:extLst>
              <a:ext uri="{FF2B5EF4-FFF2-40B4-BE49-F238E27FC236}">
                <a16:creationId xmlns:a16="http://schemas.microsoft.com/office/drawing/2014/main" id="{A6FD3662-AAD8-F9DF-0EE6-B11C8F289D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0876" y="656208"/>
            <a:ext cx="1771122" cy="1764681"/>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53B00-D4EE-0C7A-9D97-CC25435730D9}"/>
              </a:ext>
            </a:extLst>
          </p:cNvPr>
          <p:cNvSpPr>
            <a:spLocks noGrp="1"/>
          </p:cNvSpPr>
          <p:nvPr>
            <p:ph type="subTitle" idx="1"/>
          </p:nvPr>
        </p:nvSpPr>
        <p:spPr>
          <a:xfrm>
            <a:off x="1269877" y="97971"/>
            <a:ext cx="7560840" cy="6480720"/>
          </a:xfrm>
        </p:spPr>
        <p:txBody>
          <a:bodyPr>
            <a:normAutofit/>
          </a:bodyPr>
          <a:lstStyle/>
          <a:p>
            <a:endParaRPr lang="en-IN" sz="3200" dirty="0"/>
          </a:p>
          <a:p>
            <a:endParaRPr lang="en-IN" sz="3200" dirty="0"/>
          </a:p>
          <a:p>
            <a:r>
              <a:rPr lang="en-IN" sz="3200" dirty="0"/>
              <a:t>2. ARDUINO MEGA:</a:t>
            </a:r>
          </a:p>
          <a:p>
            <a:r>
              <a:rPr lang="en-IN" sz="2000" dirty="0">
                <a:solidFill>
                  <a:schemeClr val="tx1"/>
                </a:solidFill>
              </a:rPr>
              <a:t>It has a large number of pins ,hence all the sensors and motors can be connected easily </a:t>
            </a:r>
            <a:r>
              <a:rPr lang="en-IN" sz="2000" dirty="0"/>
              <a:t>.</a:t>
            </a:r>
          </a:p>
          <a:p>
            <a:r>
              <a:rPr lang="en-IN" sz="2000" dirty="0">
                <a:solidFill>
                  <a:schemeClr val="tx1"/>
                </a:solidFill>
              </a:rPr>
              <a:t>Can be used for years as,4kb of </a:t>
            </a:r>
            <a:r>
              <a:rPr lang="en-IN" sz="2000" dirty="0" err="1">
                <a:solidFill>
                  <a:schemeClr val="tx1"/>
                </a:solidFill>
              </a:rPr>
              <a:t>eeprom</a:t>
            </a:r>
            <a:r>
              <a:rPr lang="en-IN" sz="2000" dirty="0">
                <a:solidFill>
                  <a:schemeClr val="tx1"/>
                </a:solidFill>
              </a:rPr>
              <a:t> space available.</a:t>
            </a:r>
            <a:endParaRPr lang="en-IN" sz="2000" dirty="0"/>
          </a:p>
          <a:p>
            <a:endParaRPr lang="en-IN" dirty="0"/>
          </a:p>
          <a:p>
            <a:r>
              <a:rPr lang="en-IN" dirty="0"/>
              <a:t>3. Loadcell &amp; HX711:</a:t>
            </a:r>
          </a:p>
          <a:p>
            <a:r>
              <a:rPr lang="en-IN" sz="2400" dirty="0"/>
              <a:t> </a:t>
            </a:r>
            <a:endParaRPr lang="en-IN" sz="2400" dirty="0">
              <a:solidFill>
                <a:schemeClr val="tx1"/>
              </a:solidFill>
            </a:endParaRPr>
          </a:p>
          <a:p>
            <a:r>
              <a:rPr lang="en-IN" sz="2000" dirty="0">
                <a:solidFill>
                  <a:schemeClr val="tx1"/>
                </a:solidFill>
              </a:rPr>
              <a:t>We used 1kg loadcell with HX711  </a:t>
            </a:r>
            <a:r>
              <a:rPr lang="en-IN" sz="2000" dirty="0" err="1">
                <a:solidFill>
                  <a:schemeClr val="tx1"/>
                </a:solidFill>
              </a:rPr>
              <a:t>adc</a:t>
            </a:r>
            <a:r>
              <a:rPr lang="en-IN" sz="2000" dirty="0">
                <a:solidFill>
                  <a:schemeClr val="tx1"/>
                </a:solidFill>
              </a:rPr>
              <a:t> chip.</a:t>
            </a:r>
          </a:p>
          <a:p>
            <a:endParaRPr lang="en-IN" sz="2000" dirty="0">
              <a:solidFill>
                <a:schemeClr val="tx1"/>
              </a:solidFill>
            </a:endParaRPr>
          </a:p>
          <a:p>
            <a:r>
              <a:rPr lang="en-IN" sz="2000" dirty="0">
                <a:solidFill>
                  <a:schemeClr val="tx1"/>
                </a:solidFill>
              </a:rPr>
              <a:t>The strain gauge provides it a high precision ,it can measure very slight changes in weight making it suitable for light weight electronic waste like earphones.</a:t>
            </a:r>
          </a:p>
        </p:txBody>
      </p:sp>
      <p:pic>
        <p:nvPicPr>
          <p:cNvPr id="19" name="Picture 18">
            <a:extLst>
              <a:ext uri="{FF2B5EF4-FFF2-40B4-BE49-F238E27FC236}">
                <a16:creationId xmlns:a16="http://schemas.microsoft.com/office/drawing/2014/main" id="{0BCB3309-98D1-3ACD-E434-432452210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6660" y="3068960"/>
            <a:ext cx="3693131" cy="2808312"/>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BACC70-A5A4-56B5-341F-DF0FB6811EAA}"/>
              </a:ext>
            </a:extLst>
          </p:cNvPr>
          <p:cNvPicPr>
            <a:picLocks noChangeAspect="1"/>
          </p:cNvPicPr>
          <p:nvPr/>
        </p:nvPicPr>
        <p:blipFill rotWithShape="1">
          <a:blip r:embed="rId2">
            <a:extLst>
              <a:ext uri="{28A0092B-C50C-407E-A947-70E740481C1C}">
                <a14:useLocalDpi xmlns:a14="http://schemas.microsoft.com/office/drawing/2010/main" val="0"/>
              </a:ext>
            </a:extLst>
          </a:blip>
          <a:srcRect t="49651" b="30038"/>
          <a:stretch/>
        </p:blipFill>
        <p:spPr>
          <a:xfrm>
            <a:off x="1485900" y="908720"/>
            <a:ext cx="7992888" cy="4464496"/>
          </a:xfrm>
          <a:prstGeom prst="rect">
            <a:avLst/>
          </a:prstGeom>
        </p:spPr>
      </p:pic>
      <p:sp>
        <p:nvSpPr>
          <p:cNvPr id="6" name="Title 5">
            <a:extLst>
              <a:ext uri="{FF2B5EF4-FFF2-40B4-BE49-F238E27FC236}">
                <a16:creationId xmlns:a16="http://schemas.microsoft.com/office/drawing/2014/main" id="{75EA27BA-1C50-A544-BA63-2A27548E6404}"/>
              </a:ext>
            </a:extLst>
          </p:cNvPr>
          <p:cNvSpPr>
            <a:spLocks noGrp="1"/>
          </p:cNvSpPr>
          <p:nvPr>
            <p:ph type="title"/>
          </p:nvPr>
        </p:nvSpPr>
        <p:spPr>
          <a:xfrm>
            <a:off x="914161" y="5445224"/>
            <a:ext cx="10360501" cy="1223963"/>
          </a:xfrm>
        </p:spPr>
        <p:txBody>
          <a:bodyPr/>
          <a:lstStyle/>
          <a:p>
            <a:endParaRPr lang="en-IN" dirty="0"/>
          </a:p>
        </p:txBody>
      </p:sp>
    </p:spTree>
    <p:extLst>
      <p:ext uri="{BB962C8B-B14F-4D97-AF65-F5344CB8AC3E}">
        <p14:creationId xmlns:p14="http://schemas.microsoft.com/office/powerpoint/2010/main" val="202070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4776-6B0D-8E00-1D30-335E07CA536A}"/>
              </a:ext>
            </a:extLst>
          </p:cNvPr>
          <p:cNvSpPr>
            <a:spLocks noGrp="1"/>
          </p:cNvSpPr>
          <p:nvPr>
            <p:ph type="title"/>
          </p:nvPr>
        </p:nvSpPr>
        <p:spPr/>
        <p:txBody>
          <a:bodyPr/>
          <a:lstStyle/>
          <a:p>
            <a:r>
              <a:rPr lang="en-IN" dirty="0"/>
              <a:t>ULTRASONIC SENSOR(HC-SR04):</a:t>
            </a:r>
          </a:p>
        </p:txBody>
      </p:sp>
      <p:sp>
        <p:nvSpPr>
          <p:cNvPr id="3" name="Content Placeholder 2">
            <a:extLst>
              <a:ext uri="{FF2B5EF4-FFF2-40B4-BE49-F238E27FC236}">
                <a16:creationId xmlns:a16="http://schemas.microsoft.com/office/drawing/2014/main" id="{B7DD027E-B56D-57F3-0B65-9160E70CAD26}"/>
              </a:ext>
            </a:extLst>
          </p:cNvPr>
          <p:cNvSpPr>
            <a:spLocks noGrp="1"/>
          </p:cNvSpPr>
          <p:nvPr>
            <p:ph idx="1"/>
          </p:nvPr>
        </p:nvSpPr>
        <p:spPr>
          <a:xfrm>
            <a:off x="1218883" y="1701797"/>
            <a:ext cx="7107777" cy="4462272"/>
          </a:xfrm>
        </p:spPr>
        <p:txBody>
          <a:bodyPr>
            <a:normAutofit fontScale="85000" lnSpcReduction="20000"/>
          </a:bodyPr>
          <a:lstStyle/>
          <a:p>
            <a:pPr marL="0" indent="0">
              <a:buNone/>
            </a:pPr>
            <a:r>
              <a:rPr lang="en-IN" dirty="0"/>
              <a:t>It can calculate accurate position of an object across two meters .</a:t>
            </a:r>
          </a:p>
          <a:p>
            <a:pPr marL="0" indent="0">
              <a:buNone/>
            </a:pPr>
            <a:r>
              <a:rPr lang="en-IN" dirty="0"/>
              <a:t>We have used it to control when to energise the loadcell and HX711 which increases their life.</a:t>
            </a:r>
          </a:p>
          <a:p>
            <a:pPr marL="0" indent="0">
              <a:buNone/>
            </a:pPr>
            <a:endParaRPr lang="en-IN" dirty="0"/>
          </a:p>
          <a:p>
            <a:pPr marL="0" indent="0">
              <a:buNone/>
            </a:pPr>
            <a:r>
              <a:rPr lang="en-IN" sz="3600" dirty="0"/>
              <a:t>OBJECT DETECTION: </a:t>
            </a:r>
          </a:p>
          <a:p>
            <a:pPr marL="0" indent="0">
              <a:buNone/>
            </a:pPr>
            <a:r>
              <a:rPr lang="en-IN" dirty="0"/>
              <a:t>Object detection is done by using </a:t>
            </a:r>
            <a:r>
              <a:rPr lang="en-IN" dirty="0" err="1"/>
              <a:t>ultralytics</a:t>
            </a:r>
            <a:r>
              <a:rPr lang="en-IN" dirty="0"/>
              <a:t> model based on YOLOv5 and </a:t>
            </a:r>
            <a:r>
              <a:rPr lang="en-IN" dirty="0" err="1"/>
              <a:t>Pytorch</a:t>
            </a:r>
            <a:r>
              <a:rPr lang="en-IN" dirty="0"/>
              <a:t> and is trained over the custom dataset.</a:t>
            </a:r>
          </a:p>
          <a:p>
            <a:pPr marL="0" indent="0">
              <a:buNone/>
            </a:pPr>
            <a:r>
              <a:rPr lang="en-IN" dirty="0"/>
              <a:t>YOLOv5 is one of the most high-performing object detectors out there .It is fast ,has high accuracy and is incredibly easy train.</a:t>
            </a:r>
          </a:p>
        </p:txBody>
      </p:sp>
      <p:pic>
        <p:nvPicPr>
          <p:cNvPr id="7" name="Picture 6">
            <a:extLst>
              <a:ext uri="{FF2B5EF4-FFF2-40B4-BE49-F238E27FC236}">
                <a16:creationId xmlns:a16="http://schemas.microsoft.com/office/drawing/2014/main" id="{84D7DC18-4F6E-701B-59DF-81BCFB2D5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6660" y="1196752"/>
            <a:ext cx="3600400" cy="2448272"/>
          </a:xfrm>
          <a:prstGeom prst="rect">
            <a:avLst/>
          </a:prstGeom>
        </p:spPr>
      </p:pic>
    </p:spTree>
    <p:extLst>
      <p:ext uri="{BB962C8B-B14F-4D97-AF65-F5344CB8AC3E}">
        <p14:creationId xmlns:p14="http://schemas.microsoft.com/office/powerpoint/2010/main" val="25837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18882" y="133693"/>
            <a:ext cx="6621169" cy="1063059"/>
          </a:xfrm>
        </p:spPr>
        <p:txBody>
          <a:bodyPr>
            <a:normAutofit/>
          </a:bodyPr>
          <a:lstStyle/>
          <a:p>
            <a:r>
              <a:rPr lang="en-US" sz="5400" dirty="0"/>
              <a:t>COST STRUCTURE:</a:t>
            </a:r>
          </a:p>
        </p:txBody>
      </p:sp>
      <p:graphicFrame>
        <p:nvGraphicFramePr>
          <p:cNvPr id="8" name="Table 8">
            <a:extLst>
              <a:ext uri="{FF2B5EF4-FFF2-40B4-BE49-F238E27FC236}">
                <a16:creationId xmlns:a16="http://schemas.microsoft.com/office/drawing/2014/main" id="{D983A229-A69B-81D2-2A9E-99CA8F71011A}"/>
              </a:ext>
            </a:extLst>
          </p:cNvPr>
          <p:cNvGraphicFramePr>
            <a:graphicFrameLocks noGrp="1"/>
          </p:cNvGraphicFramePr>
          <p:nvPr>
            <p:ph idx="1"/>
            <p:extLst>
              <p:ext uri="{D42A27DB-BD31-4B8C-83A1-F6EECF244321}">
                <p14:modId xmlns:p14="http://schemas.microsoft.com/office/powerpoint/2010/main" val="1975060609"/>
              </p:ext>
            </p:extLst>
          </p:nvPr>
        </p:nvGraphicFramePr>
        <p:xfrm>
          <a:off x="1413892" y="836712"/>
          <a:ext cx="7200800" cy="5887596"/>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186506955"/>
                    </a:ext>
                  </a:extLst>
                </a:gridCol>
                <a:gridCol w="3600400">
                  <a:extLst>
                    <a:ext uri="{9D8B030D-6E8A-4147-A177-3AD203B41FA5}">
                      <a16:colId xmlns:a16="http://schemas.microsoft.com/office/drawing/2014/main" val="4212757533"/>
                    </a:ext>
                  </a:extLst>
                </a:gridCol>
              </a:tblGrid>
              <a:tr h="535236">
                <a:tc>
                  <a:txBody>
                    <a:bodyPr/>
                    <a:lstStyle/>
                    <a:p>
                      <a:r>
                        <a:rPr lang="en-IN" dirty="0"/>
                        <a:t>COMPONENTS</a:t>
                      </a:r>
                    </a:p>
                  </a:txBody>
                  <a:tcPr/>
                </a:tc>
                <a:tc>
                  <a:txBody>
                    <a:bodyPr/>
                    <a:lstStyle/>
                    <a:p>
                      <a:r>
                        <a:rPr lang="en-IN" dirty="0"/>
                        <a:t>COSTS</a:t>
                      </a:r>
                    </a:p>
                  </a:txBody>
                  <a:tcPr/>
                </a:tc>
                <a:extLst>
                  <a:ext uri="{0D108BD9-81ED-4DB2-BD59-A6C34878D82A}">
                    <a16:rowId xmlns:a16="http://schemas.microsoft.com/office/drawing/2014/main" val="2025281274"/>
                  </a:ext>
                </a:extLst>
              </a:tr>
              <a:tr h="535236">
                <a:tc>
                  <a:txBody>
                    <a:bodyPr/>
                    <a:lstStyle/>
                    <a:p>
                      <a:r>
                        <a:rPr lang="en-IN" dirty="0"/>
                        <a:t>IR PROXIMITY SENSOR</a:t>
                      </a:r>
                    </a:p>
                  </a:txBody>
                  <a:tcPr/>
                </a:tc>
                <a:tc>
                  <a:txBody>
                    <a:bodyPr/>
                    <a:lstStyle/>
                    <a:p>
                      <a:r>
                        <a:rPr lang="en-IN" dirty="0"/>
                        <a:t>100</a:t>
                      </a:r>
                    </a:p>
                  </a:txBody>
                  <a:tcPr/>
                </a:tc>
                <a:extLst>
                  <a:ext uri="{0D108BD9-81ED-4DB2-BD59-A6C34878D82A}">
                    <a16:rowId xmlns:a16="http://schemas.microsoft.com/office/drawing/2014/main" val="3060042415"/>
                  </a:ext>
                </a:extLst>
              </a:tr>
              <a:tr h="535236">
                <a:tc>
                  <a:txBody>
                    <a:bodyPr/>
                    <a:lstStyle/>
                    <a:p>
                      <a:r>
                        <a:rPr lang="en-IN" dirty="0"/>
                        <a:t>WEBCAM</a:t>
                      </a:r>
                    </a:p>
                  </a:txBody>
                  <a:tcPr/>
                </a:tc>
                <a:tc>
                  <a:txBody>
                    <a:bodyPr/>
                    <a:lstStyle/>
                    <a:p>
                      <a:r>
                        <a:rPr lang="en-IN" dirty="0"/>
                        <a:t>500</a:t>
                      </a:r>
                    </a:p>
                  </a:txBody>
                  <a:tcPr/>
                </a:tc>
                <a:extLst>
                  <a:ext uri="{0D108BD9-81ED-4DB2-BD59-A6C34878D82A}">
                    <a16:rowId xmlns:a16="http://schemas.microsoft.com/office/drawing/2014/main" val="1156287860"/>
                  </a:ext>
                </a:extLst>
              </a:tr>
              <a:tr h="535236">
                <a:tc>
                  <a:txBody>
                    <a:bodyPr/>
                    <a:lstStyle/>
                    <a:p>
                      <a:r>
                        <a:rPr lang="en-IN" dirty="0"/>
                        <a:t>ULTRASONIC SENSOR</a:t>
                      </a:r>
                    </a:p>
                  </a:txBody>
                  <a:tcPr/>
                </a:tc>
                <a:tc>
                  <a:txBody>
                    <a:bodyPr/>
                    <a:lstStyle/>
                    <a:p>
                      <a:r>
                        <a:rPr lang="en-IN" dirty="0"/>
                        <a:t>100</a:t>
                      </a:r>
                    </a:p>
                  </a:txBody>
                  <a:tcPr/>
                </a:tc>
                <a:extLst>
                  <a:ext uri="{0D108BD9-81ED-4DB2-BD59-A6C34878D82A}">
                    <a16:rowId xmlns:a16="http://schemas.microsoft.com/office/drawing/2014/main" val="1702254949"/>
                  </a:ext>
                </a:extLst>
              </a:tr>
              <a:tr h="535236">
                <a:tc>
                  <a:txBody>
                    <a:bodyPr/>
                    <a:lstStyle/>
                    <a:p>
                      <a:r>
                        <a:rPr lang="en-IN" dirty="0"/>
                        <a:t>ARDUINO MEGA</a:t>
                      </a:r>
                    </a:p>
                  </a:txBody>
                  <a:tcPr/>
                </a:tc>
                <a:tc>
                  <a:txBody>
                    <a:bodyPr/>
                    <a:lstStyle/>
                    <a:p>
                      <a:r>
                        <a:rPr lang="en-IN" dirty="0"/>
                        <a:t>2000</a:t>
                      </a:r>
                    </a:p>
                  </a:txBody>
                  <a:tcPr/>
                </a:tc>
                <a:extLst>
                  <a:ext uri="{0D108BD9-81ED-4DB2-BD59-A6C34878D82A}">
                    <a16:rowId xmlns:a16="http://schemas.microsoft.com/office/drawing/2014/main" val="1559335976"/>
                  </a:ext>
                </a:extLst>
              </a:tr>
              <a:tr h="535236">
                <a:tc>
                  <a:txBody>
                    <a:bodyPr/>
                    <a:lstStyle/>
                    <a:p>
                      <a:r>
                        <a:rPr lang="en-IN" dirty="0"/>
                        <a:t>STEPPER MOTOR(2)</a:t>
                      </a:r>
                    </a:p>
                  </a:txBody>
                  <a:tcPr/>
                </a:tc>
                <a:tc>
                  <a:txBody>
                    <a:bodyPr/>
                    <a:lstStyle/>
                    <a:p>
                      <a:r>
                        <a:rPr lang="en-IN" dirty="0"/>
                        <a:t>1000*2</a:t>
                      </a:r>
                    </a:p>
                  </a:txBody>
                  <a:tcPr/>
                </a:tc>
                <a:extLst>
                  <a:ext uri="{0D108BD9-81ED-4DB2-BD59-A6C34878D82A}">
                    <a16:rowId xmlns:a16="http://schemas.microsoft.com/office/drawing/2014/main" val="4177986375"/>
                  </a:ext>
                </a:extLst>
              </a:tr>
              <a:tr h="535236">
                <a:tc>
                  <a:txBody>
                    <a:bodyPr/>
                    <a:lstStyle/>
                    <a:p>
                      <a:r>
                        <a:rPr lang="en-IN" dirty="0"/>
                        <a:t>LOAD CELL</a:t>
                      </a:r>
                    </a:p>
                  </a:txBody>
                  <a:tcPr/>
                </a:tc>
                <a:tc>
                  <a:txBody>
                    <a:bodyPr/>
                    <a:lstStyle/>
                    <a:p>
                      <a:r>
                        <a:rPr lang="en-IN" dirty="0"/>
                        <a:t>500</a:t>
                      </a:r>
                    </a:p>
                  </a:txBody>
                  <a:tcPr/>
                </a:tc>
                <a:extLst>
                  <a:ext uri="{0D108BD9-81ED-4DB2-BD59-A6C34878D82A}">
                    <a16:rowId xmlns:a16="http://schemas.microsoft.com/office/drawing/2014/main" val="1649136548"/>
                  </a:ext>
                </a:extLst>
              </a:tr>
              <a:tr h="535236">
                <a:tc>
                  <a:txBody>
                    <a:bodyPr/>
                    <a:lstStyle/>
                    <a:p>
                      <a:r>
                        <a:rPr lang="en-IN" dirty="0"/>
                        <a:t>DUSTBIN</a:t>
                      </a:r>
                    </a:p>
                  </a:txBody>
                  <a:tcPr/>
                </a:tc>
                <a:tc>
                  <a:txBody>
                    <a:bodyPr/>
                    <a:lstStyle/>
                    <a:p>
                      <a:r>
                        <a:rPr lang="en-IN" dirty="0"/>
                        <a:t>700</a:t>
                      </a:r>
                    </a:p>
                  </a:txBody>
                  <a:tcPr/>
                </a:tc>
                <a:extLst>
                  <a:ext uri="{0D108BD9-81ED-4DB2-BD59-A6C34878D82A}">
                    <a16:rowId xmlns:a16="http://schemas.microsoft.com/office/drawing/2014/main" val="1096147199"/>
                  </a:ext>
                </a:extLst>
              </a:tr>
              <a:tr h="535236">
                <a:tc>
                  <a:txBody>
                    <a:bodyPr/>
                    <a:lstStyle/>
                    <a:p>
                      <a:r>
                        <a:rPr lang="en-IN" dirty="0"/>
                        <a:t>Hx711</a:t>
                      </a:r>
                    </a:p>
                  </a:txBody>
                  <a:tcPr/>
                </a:tc>
                <a:tc>
                  <a:txBody>
                    <a:bodyPr/>
                    <a:lstStyle/>
                    <a:p>
                      <a:r>
                        <a:rPr lang="en-IN" dirty="0"/>
                        <a:t>150</a:t>
                      </a:r>
                    </a:p>
                  </a:txBody>
                  <a:tcPr/>
                </a:tc>
                <a:extLst>
                  <a:ext uri="{0D108BD9-81ED-4DB2-BD59-A6C34878D82A}">
                    <a16:rowId xmlns:a16="http://schemas.microsoft.com/office/drawing/2014/main" val="718914193"/>
                  </a:ext>
                </a:extLst>
              </a:tr>
              <a:tr h="535236">
                <a:tc>
                  <a:txBody>
                    <a:bodyPr/>
                    <a:lstStyle/>
                    <a:p>
                      <a:r>
                        <a:rPr lang="en-IN" dirty="0"/>
                        <a:t>STEPPER DRIVERS[I298n](2)</a:t>
                      </a:r>
                    </a:p>
                  </a:txBody>
                  <a:tcPr/>
                </a:tc>
                <a:tc>
                  <a:txBody>
                    <a:bodyPr/>
                    <a:lstStyle/>
                    <a:p>
                      <a:r>
                        <a:rPr lang="en-IN" dirty="0"/>
                        <a:t>120*2</a:t>
                      </a:r>
                    </a:p>
                  </a:txBody>
                  <a:tcPr/>
                </a:tc>
                <a:extLst>
                  <a:ext uri="{0D108BD9-81ED-4DB2-BD59-A6C34878D82A}">
                    <a16:rowId xmlns:a16="http://schemas.microsoft.com/office/drawing/2014/main" val="306895127"/>
                  </a:ext>
                </a:extLst>
              </a:tr>
              <a:tr h="535236">
                <a:tc>
                  <a:txBody>
                    <a:bodyPr/>
                    <a:lstStyle/>
                    <a:p>
                      <a:r>
                        <a:rPr lang="en-IN" dirty="0"/>
                        <a:t>TOTAL-</a:t>
                      </a:r>
                    </a:p>
                  </a:txBody>
                  <a:tcPr/>
                </a:tc>
                <a:tc>
                  <a:txBody>
                    <a:bodyPr/>
                    <a:lstStyle/>
                    <a:p>
                      <a:r>
                        <a:rPr lang="en-IN" dirty="0"/>
                        <a:t>6290/-</a:t>
                      </a:r>
                    </a:p>
                  </a:txBody>
                  <a:tcPr/>
                </a:tc>
                <a:extLst>
                  <a:ext uri="{0D108BD9-81ED-4DB2-BD59-A6C34878D82A}">
                    <a16:rowId xmlns:a16="http://schemas.microsoft.com/office/drawing/2014/main" val="2415882538"/>
                  </a:ext>
                </a:extLst>
              </a:tr>
            </a:tbl>
          </a:graphicData>
        </a:graphic>
      </p:graphicFrame>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218881" y="404664"/>
            <a:ext cx="9751061" cy="6264696"/>
          </a:xfrm>
        </p:spPr>
        <p:txBody>
          <a:bodyPr>
            <a:normAutofit/>
          </a:bodyPr>
          <a:lstStyle/>
          <a:p>
            <a:r>
              <a:rPr lang="en-US" sz="3200" dirty="0"/>
              <a:t>APPLICATION:</a:t>
            </a:r>
          </a:p>
          <a:p>
            <a:r>
              <a:rPr lang="en-US" sz="3200" dirty="0"/>
              <a:t>The E-bin sort out different types of wastes  and shows the cost of material proportional to its weight .</a:t>
            </a:r>
          </a:p>
          <a:p>
            <a:endParaRPr lang="en-US" sz="3200" dirty="0"/>
          </a:p>
          <a:p>
            <a:r>
              <a:rPr lang="en-US" sz="3200" dirty="0"/>
              <a:t>LIMITATIONS:</a:t>
            </a:r>
          </a:p>
          <a:p>
            <a:pPr marL="457200" indent="-457200">
              <a:buFont typeface="Arial" panose="020B0604020202020204" pitchFamily="34" charset="0"/>
              <a:buChar char="•"/>
            </a:pPr>
            <a:r>
              <a:rPr lang="en-US" sz="3200" dirty="0"/>
              <a:t>Can only be able to separate waste not according to type of material or component used in that e-waste but only according to the major categories of product like mouse, earphones, watch, charger and smartphone.</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5FFD25-F193-0CDC-F37C-FD757F801ACA}"/>
              </a:ext>
            </a:extLst>
          </p:cNvPr>
          <p:cNvSpPr>
            <a:spLocks noGrp="1"/>
          </p:cNvSpPr>
          <p:nvPr>
            <p:ph type="body" sz="half" idx="2"/>
          </p:nvPr>
        </p:nvSpPr>
        <p:spPr>
          <a:xfrm>
            <a:off x="1218882" y="404664"/>
            <a:ext cx="10564162" cy="5767536"/>
          </a:xfrm>
        </p:spPr>
        <p:txBody>
          <a:bodyPr>
            <a:normAutofit/>
          </a:bodyPr>
          <a:lstStyle/>
          <a:p>
            <a:pPr marL="342900" indent="-342900">
              <a:buFont typeface="Arial" panose="020B0604020202020204" pitchFamily="34" charset="0"/>
              <a:buChar char="•"/>
            </a:pPr>
            <a:r>
              <a:rPr lang="en-IN" sz="3200" dirty="0"/>
              <a:t>Needs a power supply nearby to operate .</a:t>
            </a:r>
          </a:p>
          <a:p>
            <a:pPr marL="342900" indent="-342900">
              <a:buFont typeface="Arial" panose="020B0604020202020204" pitchFamily="34" charset="0"/>
              <a:buChar char="•"/>
            </a:pPr>
            <a:r>
              <a:rPr lang="en-IN" sz="3200" dirty="0"/>
              <a:t>The waste have to be taken out manually, which can be done by removing above setup of sensors and other settings.</a:t>
            </a:r>
          </a:p>
          <a:p>
            <a:pPr marL="342900" indent="-342900">
              <a:buFont typeface="Arial" panose="020B0604020202020204" pitchFamily="34" charset="0"/>
              <a:buChar char="•"/>
            </a:pPr>
            <a:r>
              <a:rPr lang="en-IN" sz="3200" dirty="0"/>
              <a:t>Object detection is carried out on laptop.</a:t>
            </a:r>
          </a:p>
          <a:p>
            <a:pPr marL="342900" indent="-342900">
              <a:buFont typeface="Arial" panose="020B0604020202020204" pitchFamily="34" charset="0"/>
              <a:buChar char="•"/>
            </a:pPr>
            <a:r>
              <a:rPr lang="en-IN" sz="3200" dirty="0"/>
              <a:t>If modified for segregating more categories of waste then consume large space more than a usual sized dustbin as used here.</a:t>
            </a:r>
          </a:p>
          <a:p>
            <a:pPr marL="342900" indent="-342900">
              <a:buFont typeface="Arial" panose="020B0604020202020204" pitchFamily="34" charset="0"/>
              <a:buChar char="•"/>
            </a:pPr>
            <a:endParaRPr lang="en-IN" sz="3200" dirty="0"/>
          </a:p>
        </p:txBody>
      </p:sp>
    </p:spTree>
    <p:extLst>
      <p:ext uri="{BB962C8B-B14F-4D97-AF65-F5344CB8AC3E}">
        <p14:creationId xmlns:p14="http://schemas.microsoft.com/office/powerpoint/2010/main" val="67574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2C1C43-4B2B-8CEB-477E-4F9430B98090}"/>
              </a:ext>
            </a:extLst>
          </p:cNvPr>
          <p:cNvSpPr>
            <a:spLocks noGrp="1"/>
          </p:cNvSpPr>
          <p:nvPr>
            <p:ph type="ctrTitle"/>
          </p:nvPr>
        </p:nvSpPr>
        <p:spPr>
          <a:xfrm>
            <a:off x="1341884" y="476673"/>
            <a:ext cx="8735325" cy="1224136"/>
          </a:xfrm>
        </p:spPr>
        <p:txBody>
          <a:bodyPr/>
          <a:lstStyle/>
          <a:p>
            <a:r>
              <a:rPr lang="en-IN" dirty="0">
                <a:solidFill>
                  <a:schemeClr val="accent1"/>
                </a:solidFill>
              </a:rPr>
              <a:t>FUTURE IMPROVEMENTS:</a:t>
            </a:r>
          </a:p>
        </p:txBody>
      </p:sp>
      <p:sp>
        <p:nvSpPr>
          <p:cNvPr id="6" name="Subtitle 5">
            <a:extLst>
              <a:ext uri="{FF2B5EF4-FFF2-40B4-BE49-F238E27FC236}">
                <a16:creationId xmlns:a16="http://schemas.microsoft.com/office/drawing/2014/main" id="{2F4AA65F-1D79-907D-9EFA-9D3C07659B78}"/>
              </a:ext>
            </a:extLst>
          </p:cNvPr>
          <p:cNvSpPr>
            <a:spLocks noGrp="1"/>
          </p:cNvSpPr>
          <p:nvPr>
            <p:ph type="subTitle" idx="1"/>
          </p:nvPr>
        </p:nvSpPr>
        <p:spPr>
          <a:xfrm>
            <a:off x="1557908" y="1988840"/>
            <a:ext cx="8802593" cy="3960440"/>
          </a:xfrm>
        </p:spPr>
        <p:txBody>
          <a:bodyPr/>
          <a:lstStyle/>
          <a:p>
            <a:pPr marL="457200" indent="-457200">
              <a:buFont typeface="Arial" panose="020B0604020202020204" pitchFamily="34" charset="0"/>
              <a:buChar char="•"/>
            </a:pPr>
            <a:r>
              <a:rPr lang="en-IN" dirty="0">
                <a:solidFill>
                  <a:schemeClr val="tx1"/>
                </a:solidFill>
              </a:rPr>
              <a:t>We can use raspberry pi to carry out image processing and object detection and can add some more sensors to carry out segregation on basis of recyclability making it more practical.</a:t>
            </a:r>
          </a:p>
          <a:p>
            <a:endParaRPr lang="en-IN" dirty="0">
              <a:solidFill>
                <a:schemeClr val="tx1"/>
              </a:solidFill>
            </a:endParaRPr>
          </a:p>
          <a:p>
            <a:pPr marL="457200" indent="-457200">
              <a:buFont typeface="Arial" panose="020B0604020202020204" pitchFamily="34" charset="0"/>
              <a:buChar char="•"/>
            </a:pPr>
            <a:r>
              <a:rPr lang="en-IN" dirty="0">
                <a:solidFill>
                  <a:schemeClr val="tx1"/>
                </a:solidFill>
              </a:rPr>
              <a:t>Can be applied with an reward-based mechanism to make it more appealing</a:t>
            </a:r>
            <a:r>
              <a:rPr lang="en-IN" dirty="0"/>
              <a:t>.</a:t>
            </a:r>
          </a:p>
        </p:txBody>
      </p:sp>
    </p:spTree>
    <p:extLst>
      <p:ext uri="{BB962C8B-B14F-4D97-AF65-F5344CB8AC3E}">
        <p14:creationId xmlns:p14="http://schemas.microsoft.com/office/powerpoint/2010/main" val="22928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9752-C79B-3F4F-E9E5-86CAAB626EA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A61CBCF-B718-E355-BA28-01782D1810CB}"/>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2"/>
              </a:rPr>
              <a:t>https://youtu.be/sxzoAGf1kOo</a:t>
            </a:r>
            <a:endParaRPr lang="en-IN" sz="1800" b="0" i="0" u="none" strike="noStrike" dirty="0">
              <a:solidFill>
                <a:srgbClr val="00999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3"/>
              </a:rPr>
              <a:t>https://github.com/ultralytics/yolov5</a:t>
            </a:r>
            <a:endParaRPr lang="en-IN" sz="1800" b="0" i="0" u="none" strike="noStrike" dirty="0">
              <a:solidFill>
                <a:srgbClr val="00999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4"/>
              </a:rPr>
              <a:t>https://github.com/heartexlabs/labelImg</a:t>
            </a:r>
            <a:endParaRPr lang="en-IN" sz="1800" b="0" i="0" u="none" strike="noStrike" dirty="0">
              <a:solidFill>
                <a:srgbClr val="00999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5"/>
              </a:rPr>
              <a:t>https://github.com/nicknochnack/YOLO-Drowsiness-Detection</a:t>
            </a:r>
            <a:endParaRPr lang="en-IN" sz="1800" b="0" i="0" u="none" strike="noStrike" dirty="0">
              <a:solidFill>
                <a:srgbClr val="00999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6"/>
              </a:rPr>
              <a:t>https://randomnerdtutorials.com/arduino-load-cell-hx711/</a:t>
            </a:r>
            <a:endParaRPr lang="en-IN" sz="1800" b="0" i="0" u="none" strike="noStrike" dirty="0">
              <a:solidFill>
                <a:srgbClr val="00999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7"/>
              </a:rPr>
              <a:t>https://youtu.be/36Bry_57Pcc</a:t>
            </a:r>
            <a:endParaRPr lang="en-IN" sz="1800" b="0" i="0" u="none" strike="noStrike" dirty="0">
              <a:solidFill>
                <a:srgbClr val="00999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8"/>
              </a:rPr>
              <a:t>https://youtu.be/r5Ntr4JcFqI</a:t>
            </a:r>
            <a:endParaRPr lang="en-IN" sz="1800" b="0" i="0" u="none" strike="noStrike" dirty="0">
              <a:solidFill>
                <a:srgbClr val="00999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999"/>
                </a:solidFill>
                <a:effectLst/>
                <a:latin typeface="Calibri" panose="020F0502020204030204" pitchFamily="34" charset="0"/>
                <a:hlinkClick r:id="rId9"/>
              </a:rPr>
              <a:t>https://youtu.be/tFNJGim3FXw</a:t>
            </a:r>
            <a:endParaRPr lang="en-IN" sz="1800" b="0" i="0" u="none" strike="noStrike" dirty="0">
              <a:solidFill>
                <a:srgbClr val="009999"/>
              </a:solidFill>
              <a:effectLst/>
              <a:latin typeface="Arial" panose="020B0604020202020204" pitchFamily="34" charset="0"/>
            </a:endParaRPr>
          </a:p>
          <a:p>
            <a:pPr marL="0" indent="0" rtl="0" fontAlgn="base">
              <a:spcBef>
                <a:spcPts val="0"/>
              </a:spcBef>
              <a:spcAft>
                <a:spcPts val="0"/>
              </a:spcAft>
              <a:buNone/>
            </a:pPr>
            <a:br>
              <a:rPr lang="en-IN" sz="1800" b="0" i="0" u="none" strike="noStrike" dirty="0">
                <a:solidFill>
                  <a:srgbClr val="009999"/>
                </a:solidFill>
                <a:effectLst/>
                <a:latin typeface="Arial" panose="020B0604020202020204" pitchFamily="34" charset="0"/>
              </a:rPr>
            </a:br>
            <a:endParaRPr lang="en-IN" sz="1800" b="0" i="0" u="none" strike="noStrike" dirty="0">
              <a:solidFill>
                <a:srgbClr val="009999"/>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24005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E8B0-E4C8-0A9A-9BC5-B03ED409BF65}"/>
              </a:ext>
            </a:extLst>
          </p:cNvPr>
          <p:cNvSpPr>
            <a:spLocks noGrp="1"/>
          </p:cNvSpPr>
          <p:nvPr>
            <p:ph type="title"/>
          </p:nvPr>
        </p:nvSpPr>
        <p:spPr>
          <a:xfrm>
            <a:off x="1218883" y="274637"/>
            <a:ext cx="10360501" cy="778099"/>
          </a:xfrm>
        </p:spPr>
        <p:txBody>
          <a:bodyPr>
            <a:normAutofit/>
          </a:bodyPr>
          <a:lstStyle/>
          <a:p>
            <a:r>
              <a:rPr lang="en-IN" sz="4400" dirty="0">
                <a:solidFill>
                  <a:schemeClr val="accent1"/>
                </a:solidFill>
              </a:rPr>
              <a:t>UNDER THE GUIDANCE OF MENTORS:</a:t>
            </a:r>
          </a:p>
        </p:txBody>
      </p:sp>
      <p:sp>
        <p:nvSpPr>
          <p:cNvPr id="3" name="Content Placeholder 2">
            <a:extLst>
              <a:ext uri="{FF2B5EF4-FFF2-40B4-BE49-F238E27FC236}">
                <a16:creationId xmlns:a16="http://schemas.microsoft.com/office/drawing/2014/main" id="{844091D9-E411-EA7F-AA9A-34954B433020}"/>
              </a:ext>
            </a:extLst>
          </p:cNvPr>
          <p:cNvSpPr>
            <a:spLocks noGrp="1"/>
          </p:cNvSpPr>
          <p:nvPr>
            <p:ph idx="1"/>
          </p:nvPr>
        </p:nvSpPr>
        <p:spPr>
          <a:xfrm>
            <a:off x="837829" y="1052736"/>
            <a:ext cx="10741556" cy="5760639"/>
          </a:xfrm>
        </p:spPr>
        <p:txBody>
          <a:bodyPr>
            <a:normAutofit/>
          </a:bodyPr>
          <a:lstStyle/>
          <a:p>
            <a:r>
              <a:rPr lang="en-IN" sz="3200" dirty="0"/>
              <a:t>ABHAY</a:t>
            </a:r>
          </a:p>
          <a:p>
            <a:r>
              <a:rPr lang="en-IN" sz="3200" dirty="0"/>
              <a:t>HARIKRISHNAN</a:t>
            </a:r>
          </a:p>
          <a:p>
            <a:r>
              <a:rPr lang="en-IN" sz="3200" dirty="0"/>
              <a:t>SANJEEV KRISHNAN SIR</a:t>
            </a:r>
          </a:p>
          <a:p>
            <a:pPr marL="0" indent="0">
              <a:buNone/>
            </a:pPr>
            <a:r>
              <a:rPr lang="en-IN" sz="3200" dirty="0"/>
              <a:t>   </a:t>
            </a:r>
            <a:r>
              <a:rPr lang="en-IN" sz="3600" dirty="0"/>
              <a:t>  </a:t>
            </a:r>
            <a:r>
              <a:rPr lang="en-IN" sz="3600" dirty="0">
                <a:solidFill>
                  <a:schemeClr val="accent1"/>
                </a:solidFill>
              </a:rPr>
              <a:t>TEAM MEMBER </a:t>
            </a:r>
          </a:p>
          <a:p>
            <a:pPr marL="0" indent="0">
              <a:buNone/>
            </a:pPr>
            <a:r>
              <a:rPr lang="en-IN" sz="3600" dirty="0">
                <a:solidFill>
                  <a:schemeClr val="accent1"/>
                </a:solidFill>
              </a:rPr>
              <a:t>     </a:t>
            </a:r>
            <a:r>
              <a:rPr lang="en-IN" sz="3600" dirty="0"/>
              <a:t>AASTHA TEMBHARE</a:t>
            </a:r>
          </a:p>
          <a:p>
            <a:pPr marL="0" indent="0">
              <a:buNone/>
            </a:pPr>
            <a:r>
              <a:rPr lang="en-IN" sz="3600" dirty="0"/>
              <a:t>     JITESH BHATI</a:t>
            </a:r>
          </a:p>
          <a:p>
            <a:pPr marL="0" indent="0">
              <a:buNone/>
            </a:pPr>
            <a:r>
              <a:rPr lang="en-IN" sz="3600" dirty="0"/>
              <a:t>     KAIVALYA </a:t>
            </a:r>
          </a:p>
          <a:p>
            <a:pPr marL="0" indent="0">
              <a:buNone/>
            </a:pPr>
            <a:r>
              <a:rPr lang="en-IN" sz="3600" dirty="0"/>
              <a:t>     SHREYA MITTAL                                                             </a:t>
            </a:r>
          </a:p>
        </p:txBody>
      </p:sp>
    </p:spTree>
    <p:extLst>
      <p:ext uri="{BB962C8B-B14F-4D97-AF65-F5344CB8AC3E}">
        <p14:creationId xmlns:p14="http://schemas.microsoft.com/office/powerpoint/2010/main" val="324483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a:t>ABSTRACT:</a:t>
            </a:r>
          </a:p>
        </p:txBody>
      </p:sp>
      <p:sp>
        <p:nvSpPr>
          <p:cNvPr id="14" name="Content Placeholder 13"/>
          <p:cNvSpPr>
            <a:spLocks noGrp="1"/>
          </p:cNvSpPr>
          <p:nvPr>
            <p:ph idx="1"/>
          </p:nvPr>
        </p:nvSpPr>
        <p:spPr/>
        <p:txBody>
          <a:bodyPr/>
          <a:lstStyle/>
          <a:p>
            <a:r>
              <a:rPr lang="en-US" dirty="0"/>
              <a:t>This project aims to deal with designing a dustbin which is able to weigh the waste and segregate the waste in respective compartment for different type of E-wastes .</a:t>
            </a:r>
          </a:p>
          <a:p>
            <a:r>
              <a:rPr lang="en-US" dirty="0"/>
              <a:t>This bin is specialized with ability to open itself when someone is in its proximity for taking the waste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a:xfrm>
            <a:off x="1218883" y="1628800"/>
            <a:ext cx="7899865" cy="4543400"/>
          </a:xfrm>
        </p:spPr>
        <p:txBody>
          <a:bodyPr/>
          <a:lstStyle/>
          <a:p>
            <a:r>
              <a:rPr lang="en-US" dirty="0"/>
              <a:t>The commercial challenge to recycle the e-waste is the availability of target recyclable waste . As common people don’t segregate the E-wastes from domestic wastes which reduces the opportunity to recycle these valuable waste and thus separately disposing e-wastes contributes to improvise the recycling value-chain . This reduces to large demand for virgin materials and increase mining process, which can be reduced by recycling . </a:t>
            </a:r>
          </a:p>
          <a:p>
            <a:endParaRPr lang="en-US" dirty="0"/>
          </a:p>
        </p:txBody>
      </p:sp>
      <p:sp>
        <p:nvSpPr>
          <p:cNvPr id="9" name="Content Placeholder 8">
            <a:extLst>
              <a:ext uri="{FF2B5EF4-FFF2-40B4-BE49-F238E27FC236}">
                <a16:creationId xmlns:a16="http://schemas.microsoft.com/office/drawing/2014/main" id="{F03C533A-309D-45A9-7983-D89F08505452}"/>
              </a:ext>
            </a:extLst>
          </p:cNvPr>
          <p:cNvSpPr>
            <a:spLocks noGrp="1"/>
          </p:cNvSpPr>
          <p:nvPr>
            <p:ph sz="half" idx="2"/>
          </p:nvPr>
        </p:nvSpPr>
        <p:spPr>
          <a:xfrm>
            <a:off x="11579383" y="3140968"/>
            <a:ext cx="419685" cy="2737128"/>
          </a:xfrm>
        </p:spPr>
        <p:txBody>
          <a:bodyPr/>
          <a:lstStyle/>
          <a:p>
            <a:endParaRPr lang="en-IN"/>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8"/>
            <a:ext cx="10360501" cy="619126"/>
          </a:xfrm>
        </p:spPr>
        <p:txBody>
          <a:bodyPr>
            <a:normAutofit fontScale="90000"/>
          </a:bodyPr>
          <a:lstStyle/>
          <a:p>
            <a:r>
              <a:rPr lang="en-US" sz="4400" b="1" dirty="0"/>
              <a:t>WORKFLOW:</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171891520"/>
              </p:ext>
            </p:extLst>
          </p:nvPr>
        </p:nvGraphicFramePr>
        <p:xfrm>
          <a:off x="1334414" y="836712"/>
          <a:ext cx="9944574" cy="5127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9836" y="476672"/>
            <a:ext cx="8506424" cy="1508965"/>
          </a:xfrm>
        </p:spPr>
        <p:txBody>
          <a:bodyPr>
            <a:normAutofit fontScale="90000"/>
          </a:bodyPr>
          <a:lstStyle/>
          <a:p>
            <a:r>
              <a:rPr lang="en-US" dirty="0"/>
              <a:t>MECHANICAL ASPECT OF THE DESIGN:</a:t>
            </a:r>
          </a:p>
        </p:txBody>
      </p:sp>
      <p:sp>
        <p:nvSpPr>
          <p:cNvPr id="5" name="Text Placeholder 4"/>
          <p:cNvSpPr>
            <a:spLocks noGrp="1"/>
          </p:cNvSpPr>
          <p:nvPr>
            <p:ph type="body" idx="1"/>
          </p:nvPr>
        </p:nvSpPr>
        <p:spPr>
          <a:xfrm>
            <a:off x="1628288" y="2002068"/>
            <a:ext cx="7069519" cy="4739300"/>
          </a:xfrm>
        </p:spPr>
        <p:txBody>
          <a:bodyPr>
            <a:normAutofit fontScale="92500" lnSpcReduction="20000"/>
          </a:bodyPr>
          <a:lstStyle/>
          <a:p>
            <a:r>
              <a:rPr lang="en-US" sz="3200" dirty="0"/>
              <a:t>1.bin:</a:t>
            </a:r>
          </a:p>
          <a:p>
            <a:endParaRPr lang="en-US" sz="3200" dirty="0"/>
          </a:p>
          <a:p>
            <a:r>
              <a:rPr lang="en-US" sz="2600" dirty="0">
                <a:solidFill>
                  <a:schemeClr val="tx1"/>
                </a:solidFill>
              </a:rPr>
              <a:t>THE BIN IS A STANDARD SIZED P.V.C. DUSTBIN WITH A CIRCULAR FACE OF DIAMETER 48CM ,HEIGHT 90CM.</a:t>
            </a:r>
          </a:p>
          <a:p>
            <a:endParaRPr lang="en-US" dirty="0">
              <a:solidFill>
                <a:schemeClr val="tx1"/>
              </a:solidFill>
            </a:endParaRPr>
          </a:p>
          <a:p>
            <a:r>
              <a:rPr lang="en-US" sz="3200" dirty="0"/>
              <a:t>2. PI SHAPED PANELS:</a:t>
            </a:r>
          </a:p>
          <a:p>
            <a:endParaRPr lang="en-US" dirty="0">
              <a:solidFill>
                <a:schemeClr val="tx1"/>
              </a:solidFill>
            </a:endParaRPr>
          </a:p>
          <a:p>
            <a:r>
              <a:rPr lang="en-US" sz="2600" dirty="0">
                <a:solidFill>
                  <a:schemeClr val="tx1"/>
                </a:solidFill>
              </a:rPr>
              <a:t>TWO PI-SHAPED PANELS WERE CUT OUT FROM THICK CARDBOARD. THEYARE HOLDING LOAD CELL BETWEEN THEM ATTACHED WITH NUT AND BOLTS,AND A SMALL SECTOR FROM THE LOWER PANELIS REMOVED WITH VEMTRES OF BOTH COINCIDING, AND THUS THE EMERGING PART OF THE UPPER PANE IS ATTACHED TO THE STEPPER MOTOR</a:t>
            </a:r>
            <a:r>
              <a:rPr lang="en-US" dirty="0">
                <a:solidFill>
                  <a:schemeClr val="tx1"/>
                </a:solidFill>
              </a:rPr>
              <a:t>.</a:t>
            </a:r>
          </a:p>
        </p:txBody>
      </p:sp>
      <p:pic>
        <p:nvPicPr>
          <p:cNvPr id="13" name="Picture 12">
            <a:extLst>
              <a:ext uri="{FF2B5EF4-FFF2-40B4-BE49-F238E27FC236}">
                <a16:creationId xmlns:a16="http://schemas.microsoft.com/office/drawing/2014/main" id="{458571ED-E621-F8C5-2933-C3C985A29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807" y="4221088"/>
            <a:ext cx="3373269" cy="2376264"/>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1218883" y="44624"/>
            <a:ext cx="9844081" cy="6264696"/>
          </a:xfrm>
        </p:spPr>
        <p:txBody>
          <a:bodyPr/>
          <a:lstStyle/>
          <a:p>
            <a:r>
              <a:rPr lang="en-US" sz="3200" dirty="0">
                <a:solidFill>
                  <a:schemeClr val="accent1"/>
                </a:solidFill>
              </a:rPr>
              <a:t>FLY WHEEL:</a:t>
            </a:r>
          </a:p>
          <a:p>
            <a:r>
              <a:rPr lang="en-US" dirty="0"/>
              <a:t>It was cut out from a wooden panel, the spikes are strengthened by attaching </a:t>
            </a:r>
            <a:r>
              <a:rPr lang="en-US" dirty="0" err="1"/>
              <a:t>aluminium</a:t>
            </a:r>
            <a:r>
              <a:rPr lang="en-US" dirty="0"/>
              <a:t> strips. The solid circle in the </a:t>
            </a:r>
            <a:r>
              <a:rPr lang="en-US" dirty="0" err="1"/>
              <a:t>centre</a:t>
            </a:r>
            <a:r>
              <a:rPr lang="en-US" dirty="0"/>
              <a:t> holds the stepper motor (which is rotating the Pi-shaped panel) along the central axis of the bin ,it works as a frame for cardboards used for inner partitioning in the bn and it also works as a base for the circular disk working as an upper lid.</a:t>
            </a:r>
          </a:p>
          <a:p>
            <a:r>
              <a:rPr lang="en-US" dirty="0"/>
              <a:t>This flywheel is placed on the top of the bin ,fixed by nuts and bolts.</a:t>
            </a:r>
          </a:p>
          <a:p>
            <a:r>
              <a:rPr lang="en-US" dirty="0"/>
              <a:t>Dimensions: Outer radius 30cm</a:t>
            </a:r>
          </a:p>
          <a:p>
            <a:pPr marL="0" indent="0">
              <a:buNone/>
            </a:pPr>
            <a:r>
              <a:rPr lang="en-US" dirty="0"/>
              <a:t>                           Inner disc’s radius 8cm</a:t>
            </a:r>
          </a:p>
          <a:p>
            <a:pPr marL="0" indent="0">
              <a:buNone/>
            </a:pPr>
            <a:r>
              <a:rPr lang="en-US" dirty="0"/>
              <a:t>                           Thickness of spikes 5cm</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0845D93-389E-1A77-9BE1-B085F20A651C}"/>
              </a:ext>
            </a:extLst>
          </p:cNvPr>
          <p:cNvSpPr>
            <a:spLocks noGrp="1"/>
          </p:cNvSpPr>
          <p:nvPr>
            <p:ph sz="half" idx="2"/>
          </p:nvPr>
        </p:nvSpPr>
        <p:spPr>
          <a:xfrm>
            <a:off x="981844" y="476672"/>
            <a:ext cx="10420145" cy="5551512"/>
          </a:xfrm>
        </p:spPr>
        <p:txBody>
          <a:bodyPr/>
          <a:lstStyle/>
          <a:p>
            <a:r>
              <a:rPr lang="en-IN" sz="3200" dirty="0">
                <a:solidFill>
                  <a:schemeClr val="accent1"/>
                </a:solidFill>
              </a:rPr>
              <a:t>FLAP AND UPPER LID:</a:t>
            </a:r>
          </a:p>
          <a:p>
            <a:r>
              <a:rPr lang="en-IN" dirty="0"/>
              <a:t>The upper lid which is a wooden circular disk (radius 30cm) is standing on the flywheel frame by five aluminium rods.</a:t>
            </a:r>
          </a:p>
          <a:p>
            <a:r>
              <a:rPr lang="en-IN" dirty="0"/>
              <a:t>A Stepper motor is fixed on the centre of the lid along the central axis and its rotating part is holding the wooden flap .The height of lid so adjusted that it leaves a gap of 1cm between flap and pi panels.</a:t>
            </a:r>
          </a:p>
        </p:txBody>
      </p:sp>
    </p:spTree>
    <p:extLst>
      <p:ext uri="{BB962C8B-B14F-4D97-AF65-F5344CB8AC3E}">
        <p14:creationId xmlns:p14="http://schemas.microsoft.com/office/powerpoint/2010/main" val="421450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4" y="-99393"/>
            <a:ext cx="7372240" cy="6624737"/>
          </a:xfrm>
        </p:spPr>
        <p:txBody>
          <a:bodyPr>
            <a:normAutofit fontScale="90000"/>
          </a:bodyPr>
          <a:lstStyle/>
          <a:p>
            <a:r>
              <a:rPr lang="en-US" sz="7200" dirty="0"/>
              <a:t>ELECTRONIC ASPECT OF DESIGN:</a:t>
            </a:r>
            <a:br>
              <a:rPr lang="en-US" sz="7200" dirty="0"/>
            </a:br>
            <a:r>
              <a:rPr lang="en-US" dirty="0">
                <a:solidFill>
                  <a:schemeClr val="accent1"/>
                </a:solidFill>
              </a:rPr>
              <a:t>1.STEPPER MOTOR:</a:t>
            </a:r>
            <a:br>
              <a:rPr lang="en-US" dirty="0"/>
            </a:br>
            <a:r>
              <a:rPr lang="en-US" sz="2800" dirty="0"/>
              <a:t>The bin uses two  12 volt stepper motors,200 steps per rotation. These motors are controlled by L298n stepper drivers.</a:t>
            </a:r>
            <a:br>
              <a:rPr lang="en-US" sz="2800" dirty="0"/>
            </a:br>
            <a:r>
              <a:rPr lang="en-US" sz="2800" dirty="0"/>
              <a:t>Using stepper motor along with drivers provide rotations at required angles with precision at a faster speed ,increasing the accuracy of the bin and saving time consumed in motion.</a:t>
            </a:r>
            <a:br>
              <a:rPr lang="en-US" sz="2800" dirty="0"/>
            </a:br>
            <a:endParaRPr lang="en-US" sz="2800" dirty="0"/>
          </a:p>
        </p:txBody>
      </p:sp>
      <p:pic>
        <p:nvPicPr>
          <p:cNvPr id="4" name="Picture 3">
            <a:extLst>
              <a:ext uri="{FF2B5EF4-FFF2-40B4-BE49-F238E27FC236}">
                <a16:creationId xmlns:a16="http://schemas.microsoft.com/office/drawing/2014/main" id="{8B1B8691-50B6-6C53-CD8E-99169A182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748" y="3222306"/>
            <a:ext cx="2892593" cy="323103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438</TotalTime>
  <Words>1064</Words>
  <Application>Microsoft Office PowerPoint</Application>
  <PresentationFormat>Custom</PresentationFormat>
  <Paragraphs>108</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Tech 16x9</vt:lpstr>
      <vt:lpstr>E WASTE BIN </vt:lpstr>
      <vt:lpstr>UNDER THE GUIDANCE OF MENTORS:</vt:lpstr>
      <vt:lpstr>ABSTRACT:</vt:lpstr>
      <vt:lpstr>MOTIVATION:</vt:lpstr>
      <vt:lpstr>WORKFLOW:</vt:lpstr>
      <vt:lpstr>MECHANICAL ASPECT OF THE DESIGN:</vt:lpstr>
      <vt:lpstr>PowerPoint Presentation</vt:lpstr>
      <vt:lpstr>PowerPoint Presentation</vt:lpstr>
      <vt:lpstr>ELECTRONIC ASPECT OF DESIGN: 1.STEPPER MOTOR: The bin uses two  12 volt stepper motors,200 steps per rotation. These motors are controlled by L298n stepper drivers. Using stepper motor along with drivers provide rotations at required angles with precision at a faster speed ,increasing the accuracy of the bin and saving time consumed in motion. </vt:lpstr>
      <vt:lpstr>PowerPoint Presentation</vt:lpstr>
      <vt:lpstr>PowerPoint Presentation</vt:lpstr>
      <vt:lpstr>ULTRASONIC SENSOR(HC-SR04):</vt:lpstr>
      <vt:lpstr>PowerPoint Presentation</vt:lpstr>
      <vt:lpstr>PowerPoint Presentation</vt:lpstr>
      <vt:lpstr>PowerPoint Presentation</vt:lpstr>
      <vt:lpstr>FUTURE IMPROVEMENTS: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WASTE BIN </dc:title>
  <dc:creator>Tanay Tembhare</dc:creator>
  <cp:lastModifiedBy>Tanay Tembhare</cp:lastModifiedBy>
  <cp:revision>14</cp:revision>
  <dcterms:created xsi:type="dcterms:W3CDTF">2022-07-21T10:59:05Z</dcterms:created>
  <dcterms:modified xsi:type="dcterms:W3CDTF">2022-07-23T17:24:48Z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