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CCA570-79B2-4C33-A328-F86A1E7EC597}">
  <a:tblStyle styleId="{4FCCA570-79B2-4C33-A328-F86A1E7EC5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c19637e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c19637e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c19637ed3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19637ed3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d86b07dd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d86b07dd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d86b07dd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d86b07dd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d86b07dd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d86b07dd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d86b07dd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d86b07dd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d86b07dd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d86b07dd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d86b07dd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d86b07dd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d86b07dda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d86b07dd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c19637ed3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c19637ed3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c19637ed3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19637ed3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c19637ed3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c19637ed3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c19637ed3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c19637ed3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c1d6924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1d6924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c1d69241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1d69241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c1d69241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c1d69241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c1d69241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c1d69241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c19637ed3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c19637ed3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c1d692414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c1d692414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d86b07dd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d86b07dd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timentanalysis-quick-panda-hz.eu-gb.mybluemix.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tensorflow.org/hub/tutorials/text_cookbook" TargetMode="External"/><Relationship Id="rId4" Type="http://schemas.openxmlformats.org/officeDocument/2006/relationships/hyperlink" Target="https://www.tensorflow.org/hub/tutorials/text_cookboo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OF COVID-19 TWEETS</a:t>
            </a:r>
            <a:endParaRPr/>
          </a:p>
        </p:txBody>
      </p:sp>
      <p:sp>
        <p:nvSpPr>
          <p:cNvPr id="87" name="Google Shape;87;p13"/>
          <p:cNvSpPr txBox="1"/>
          <p:nvPr>
            <p:ph idx="1" type="subTitle"/>
          </p:nvPr>
        </p:nvSpPr>
        <p:spPr>
          <a:xfrm>
            <a:off x="212550" y="2896100"/>
            <a:ext cx="8520600" cy="18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TEAM NAME: </a:t>
            </a:r>
            <a:r>
              <a:rPr lang="en">
                <a:solidFill>
                  <a:srgbClr val="000000"/>
                </a:solidFill>
              </a:rPr>
              <a:t>A2M</a:t>
            </a:r>
            <a:endParaRPr>
              <a:solidFill>
                <a:srgbClr val="000000"/>
              </a:solidFill>
            </a:endParaRPr>
          </a:p>
          <a:p>
            <a:pPr indent="0" lvl="0" marL="0" rtl="0" algn="l">
              <a:spcBef>
                <a:spcPts val="0"/>
              </a:spcBef>
              <a:spcAft>
                <a:spcPts val="0"/>
              </a:spcAft>
              <a:buNone/>
            </a:pPr>
            <a:r>
              <a:rPr b="1" lang="en">
                <a:solidFill>
                  <a:srgbClr val="000000"/>
                </a:solidFill>
              </a:rPr>
              <a:t>APPLICATION ID:</a:t>
            </a:r>
            <a:r>
              <a:rPr lang="en">
                <a:solidFill>
                  <a:srgbClr val="000000"/>
                </a:solidFill>
              </a:rPr>
              <a:t> SPS_CH_APL_2020000903</a:t>
            </a:r>
            <a:endParaRPr>
              <a:solidFill>
                <a:srgbClr val="000000"/>
              </a:solidFill>
            </a:endParaRPr>
          </a:p>
          <a:p>
            <a:pPr indent="0" lvl="0" marL="0" rtl="0" algn="l">
              <a:spcBef>
                <a:spcPts val="0"/>
              </a:spcBef>
              <a:spcAft>
                <a:spcPts val="0"/>
              </a:spcAft>
              <a:buNone/>
            </a:pPr>
            <a:r>
              <a:rPr b="1" lang="en">
                <a:solidFill>
                  <a:srgbClr val="000000"/>
                </a:solidFill>
              </a:rPr>
              <a:t>PROJECT ID: </a:t>
            </a:r>
            <a:r>
              <a:rPr lang="en">
                <a:solidFill>
                  <a:srgbClr val="000000"/>
                </a:solidFill>
              </a:rPr>
              <a:t>SPS_PRO_1525</a:t>
            </a:r>
            <a:endParaRPr>
              <a:solidFill>
                <a:srgbClr val="000000"/>
              </a:solidFill>
            </a:endParaRPr>
          </a:p>
          <a:p>
            <a:pPr indent="0" lvl="0" marL="0" rtl="0" algn="l">
              <a:spcBef>
                <a:spcPts val="0"/>
              </a:spcBef>
              <a:spcAft>
                <a:spcPts val="0"/>
              </a:spcAft>
              <a:buNone/>
            </a:pPr>
            <a:r>
              <a:rPr b="1" lang="en">
                <a:solidFill>
                  <a:srgbClr val="000000"/>
                </a:solidFill>
              </a:rPr>
              <a:t>NAME:</a:t>
            </a:r>
            <a:endParaRPr b="1">
              <a:solidFill>
                <a:srgbClr val="000000"/>
              </a:solidFill>
            </a:endParaRPr>
          </a:p>
          <a:p>
            <a:pPr indent="-330200" lvl="0" marL="457200" rtl="0" algn="l">
              <a:spcBef>
                <a:spcPts val="0"/>
              </a:spcBef>
              <a:spcAft>
                <a:spcPts val="0"/>
              </a:spcAft>
              <a:buClr>
                <a:srgbClr val="000000"/>
              </a:buClr>
              <a:buSzPts val="1600"/>
              <a:buAutoNum type="arabicPeriod"/>
            </a:pPr>
            <a:r>
              <a:rPr lang="en">
                <a:solidFill>
                  <a:srgbClr val="000000"/>
                </a:solidFill>
              </a:rPr>
              <a:t>Aastha Singh</a:t>
            </a:r>
            <a:endParaRPr>
              <a:solidFill>
                <a:srgbClr val="000000"/>
              </a:solidFill>
            </a:endParaRPr>
          </a:p>
          <a:p>
            <a:pPr indent="-330200" lvl="0" marL="457200" rtl="0" algn="l">
              <a:spcBef>
                <a:spcPts val="0"/>
              </a:spcBef>
              <a:spcAft>
                <a:spcPts val="0"/>
              </a:spcAft>
              <a:buClr>
                <a:srgbClr val="000000"/>
              </a:buClr>
              <a:buSzPts val="1600"/>
              <a:buAutoNum type="arabicPeriod"/>
            </a:pPr>
            <a:r>
              <a:rPr lang="en">
                <a:solidFill>
                  <a:srgbClr val="000000"/>
                </a:solidFill>
              </a:rPr>
              <a:t>Megha Gupta</a:t>
            </a:r>
            <a:endParaRPr>
              <a:solidFill>
                <a:srgbClr val="000000"/>
              </a:solidFill>
            </a:endParaRPr>
          </a:p>
          <a:p>
            <a:pPr indent="-330200" lvl="0" marL="457200" rtl="0" algn="l">
              <a:spcBef>
                <a:spcPts val="0"/>
              </a:spcBef>
              <a:spcAft>
                <a:spcPts val="0"/>
              </a:spcAft>
              <a:buClr>
                <a:srgbClr val="000000"/>
              </a:buClr>
              <a:buSzPts val="1600"/>
              <a:buAutoNum type="arabicPeriod"/>
            </a:pPr>
            <a:r>
              <a:rPr lang="en">
                <a:solidFill>
                  <a:srgbClr val="000000"/>
                </a:solidFill>
              </a:rPr>
              <a:t>Akshita Agarwal</a:t>
            </a:r>
            <a:endParaRPr>
              <a:solidFill>
                <a:srgbClr val="000000"/>
              </a:solidFill>
            </a:endParaRPr>
          </a:p>
          <a:p>
            <a:pPr indent="0" lvl="0" marL="0" marR="76200" rtl="0" algn="l">
              <a:lnSpc>
                <a:spcPct val="115000"/>
              </a:lnSpc>
              <a:spcBef>
                <a:spcPts val="0"/>
              </a:spcBef>
              <a:spcAft>
                <a:spcPts val="0"/>
              </a:spcAft>
              <a:buNone/>
            </a:pPr>
            <a:r>
              <a:t/>
            </a:r>
            <a:endParaRPr sz="1150">
              <a:solidFill>
                <a:srgbClr val="333333"/>
              </a:solidFill>
              <a:highlight>
                <a:srgbClr val="FFFFFF"/>
              </a:highlight>
              <a:latin typeface="Montserrat"/>
              <a:ea typeface="Montserrat"/>
              <a:cs typeface="Montserrat"/>
              <a:sym typeface="Montserrat"/>
            </a:endParaRPr>
          </a:p>
          <a:p>
            <a:pPr indent="0" lvl="0" marL="0" rtl="0" algn="l">
              <a:spcBef>
                <a:spcPts val="800"/>
              </a:spcBef>
              <a:spcAft>
                <a:spcPts val="0"/>
              </a:spcAft>
              <a:buNone/>
            </a:pPr>
            <a:r>
              <a:t/>
            </a:r>
            <a:endParaRPr b="1">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MODELLING USING MALLET</a:t>
            </a:r>
            <a:endParaRPr/>
          </a:p>
        </p:txBody>
      </p:sp>
      <p:sp>
        <p:nvSpPr>
          <p:cNvPr id="142" name="Google Shape;142;p22"/>
          <p:cNvSpPr txBox="1"/>
          <p:nvPr>
            <p:ph idx="1" type="body"/>
          </p:nvPr>
        </p:nvSpPr>
        <p:spPr>
          <a:xfrm>
            <a:off x="729450" y="1853850"/>
            <a:ext cx="7688700" cy="361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Technique used to extract topics from large volumes of text.</a:t>
            </a:r>
            <a:endParaRPr sz="1800"/>
          </a:p>
          <a:p>
            <a:pPr indent="-342900" lvl="0" marL="457200" rtl="0" algn="l">
              <a:spcBef>
                <a:spcPts val="0"/>
              </a:spcBef>
              <a:spcAft>
                <a:spcPts val="0"/>
              </a:spcAft>
              <a:buSzPts val="1800"/>
              <a:buAutoNum type="arabicPeriod"/>
            </a:pPr>
            <a:r>
              <a:rPr lang="en" sz="1800"/>
              <a:t>Train a MALLET model to identify keywords from different documents and infer topic composition</a:t>
            </a:r>
            <a:endParaRPr sz="1800"/>
          </a:p>
          <a:p>
            <a:pPr indent="-342900" lvl="0" marL="457200" rtl="0" algn="l">
              <a:spcBef>
                <a:spcPts val="0"/>
              </a:spcBef>
              <a:spcAft>
                <a:spcPts val="0"/>
              </a:spcAft>
              <a:buSzPts val="1800"/>
              <a:buAutoNum type="arabicPeriod"/>
            </a:pPr>
            <a:r>
              <a:rPr lang="en" sz="1800"/>
              <a:t>Identify topics from news articles related to COVID 19.</a:t>
            </a:r>
            <a:endParaRPr sz="1800"/>
          </a:p>
          <a:p>
            <a:pPr indent="-342900" lvl="0" marL="457200" rtl="0" algn="l">
              <a:spcBef>
                <a:spcPts val="0"/>
              </a:spcBef>
              <a:spcAft>
                <a:spcPts val="0"/>
              </a:spcAft>
              <a:buSzPts val="1800"/>
              <a:buAutoNum type="arabicPeriod"/>
            </a:pPr>
            <a:r>
              <a:rPr lang="en" sz="1800"/>
              <a:t>Manually identified different topics such as: </a:t>
            </a:r>
            <a:endParaRPr sz="1800"/>
          </a:p>
          <a:p>
            <a:pPr indent="0" lvl="0" marL="457200" rtl="0" algn="l">
              <a:spcBef>
                <a:spcPts val="1600"/>
              </a:spcBef>
              <a:spcAft>
                <a:spcPts val="0"/>
              </a:spcAft>
              <a:buNone/>
            </a:pPr>
            <a:r>
              <a:rPr lang="en" sz="1800"/>
              <a:t>Life during covid, Healthcare, Vaccine, USA: Hotspot, Travel Restriction, Lockdown, Effect on Economy.</a:t>
            </a:r>
            <a:endParaRPr sz="1800"/>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1275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AND KEYWORDS</a:t>
            </a:r>
            <a:endParaRPr/>
          </a:p>
        </p:txBody>
      </p:sp>
      <p:sp>
        <p:nvSpPr>
          <p:cNvPr id="148" name="Google Shape;148;p23"/>
          <p:cNvSpPr txBox="1"/>
          <p:nvPr>
            <p:ph idx="1" type="body"/>
          </p:nvPr>
        </p:nvSpPr>
        <p:spPr>
          <a:xfrm>
            <a:off x="729450" y="1907175"/>
            <a:ext cx="79734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b="1" lang="en" sz="1700"/>
              <a:t>USA: Hotspot</a:t>
            </a:r>
            <a:r>
              <a:rPr lang="en" sz="1700"/>
              <a:t> - trump, president, state, administration, white_house, american</a:t>
            </a:r>
            <a:endParaRPr sz="1700"/>
          </a:p>
          <a:p>
            <a:pPr indent="-336550" lvl="0" marL="457200" rtl="0" algn="l">
              <a:lnSpc>
                <a:spcPct val="100000"/>
              </a:lnSpc>
              <a:spcBef>
                <a:spcPts val="0"/>
              </a:spcBef>
              <a:spcAft>
                <a:spcPts val="0"/>
              </a:spcAft>
              <a:buSzPts val="1700"/>
              <a:buAutoNum type="arabicPeriod"/>
            </a:pPr>
            <a:r>
              <a:rPr b="1" lang="en" sz="1700"/>
              <a:t>Vaccine: </a:t>
            </a:r>
            <a:r>
              <a:rPr lang="en" sz="1700"/>
              <a:t>virus, drug, human, study, question, spread, give, thing, infect, find</a:t>
            </a:r>
            <a:endParaRPr sz="1700"/>
          </a:p>
          <a:p>
            <a:pPr indent="-336550" lvl="0" marL="457200" rtl="0" algn="l">
              <a:lnSpc>
                <a:spcPct val="100000"/>
              </a:lnSpc>
              <a:spcBef>
                <a:spcPts val="0"/>
              </a:spcBef>
              <a:spcAft>
                <a:spcPts val="0"/>
              </a:spcAft>
              <a:buSzPts val="1700"/>
              <a:buAutoNum type="arabicPeriod"/>
            </a:pPr>
            <a:r>
              <a:rPr b="1" lang="en" sz="1700"/>
              <a:t>Healthcare:</a:t>
            </a:r>
            <a:r>
              <a:rPr lang="en" sz="1700"/>
              <a:t> health, week, ventilator, home, work, add, pandemic, call, hospital</a:t>
            </a:r>
            <a:endParaRPr sz="1700"/>
          </a:p>
          <a:p>
            <a:pPr indent="-336550" lvl="0" marL="457200" rtl="0" algn="l">
              <a:spcBef>
                <a:spcPts val="0"/>
              </a:spcBef>
              <a:spcAft>
                <a:spcPts val="0"/>
              </a:spcAft>
              <a:buSzPts val="1700"/>
              <a:buAutoNum type="arabicPeriod"/>
            </a:pPr>
            <a:r>
              <a:rPr b="1" lang="en" sz="1700"/>
              <a:t>Life during Covid: </a:t>
            </a:r>
            <a:r>
              <a:rPr lang="en" sz="1700"/>
              <a:t>people, time, feel, make, life, social, family, sick, home, face</a:t>
            </a:r>
            <a:endParaRPr sz="1700"/>
          </a:p>
          <a:p>
            <a:pPr indent="-336550" lvl="0" marL="457200" rtl="0" algn="l">
              <a:spcBef>
                <a:spcPts val="0"/>
              </a:spcBef>
              <a:spcAft>
                <a:spcPts val="0"/>
              </a:spcAft>
              <a:buSzPts val="1700"/>
              <a:buAutoNum type="arabicPeriod"/>
            </a:pPr>
            <a:r>
              <a:rPr b="1" lang="en" sz="1700"/>
              <a:t>Travel Restriction: </a:t>
            </a:r>
            <a:r>
              <a:rPr lang="en" sz="1700"/>
              <a:t>country, china, government, travel, day, restriction, time</a:t>
            </a:r>
            <a:endParaRPr sz="1700"/>
          </a:p>
          <a:p>
            <a:pPr indent="-336550" lvl="0" marL="457200" rtl="0" algn="l">
              <a:spcBef>
                <a:spcPts val="0"/>
              </a:spcBef>
              <a:spcAft>
                <a:spcPts val="0"/>
              </a:spcAft>
              <a:buSzPts val="1700"/>
              <a:buAutoNum type="arabicPeriod"/>
            </a:pPr>
            <a:r>
              <a:rPr b="1" lang="en" sz="1700"/>
              <a:t>Effect on Economy:</a:t>
            </a:r>
            <a:r>
              <a:rPr lang="en" sz="1700"/>
              <a:t> company, year, market, demand, week, stock, pandemic, economic</a:t>
            </a:r>
            <a:endParaRPr sz="1700"/>
          </a:p>
          <a:p>
            <a:pPr indent="-336550" lvl="0" marL="457200" rtl="0" algn="l">
              <a:spcBef>
                <a:spcPts val="0"/>
              </a:spcBef>
              <a:spcAft>
                <a:spcPts val="0"/>
              </a:spcAft>
              <a:buSzPts val="1700"/>
              <a:buAutoNum type="arabicPeriod"/>
            </a:pPr>
            <a:r>
              <a:rPr b="1" lang="en" sz="1700"/>
              <a:t>Lockdown:</a:t>
            </a:r>
            <a:r>
              <a:rPr lang="en" sz="1700"/>
              <a:t> people, police, authority, government, lockdown, monday, quarantine</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54" name="Google Shape;154;p24"/>
          <p:cNvSpPr txBox="1"/>
          <p:nvPr>
            <p:ph idx="1" type="body"/>
          </p:nvPr>
        </p:nvSpPr>
        <p:spPr>
          <a:xfrm>
            <a:off x="780125" y="19141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Sentiment Analysis of Tweets</a:t>
            </a:r>
            <a:endParaRPr sz="1800"/>
          </a:p>
          <a:p>
            <a:pPr indent="457200" lvl="0" marL="0" rtl="0" algn="l">
              <a:spcBef>
                <a:spcPts val="1600"/>
              </a:spcBef>
              <a:spcAft>
                <a:spcPts val="0"/>
              </a:spcAft>
              <a:buNone/>
            </a:pPr>
            <a:r>
              <a:rPr lang="en" sz="1800"/>
              <a:t>We calculated the Average Subjectivity and Polarity of the tweets and saw a trend of tweets becoming more positive and descriptive over the time ( i.e. from March to May). Also, when the data of positive,negative and neutral tweets were analyses, the positive sentiment was found to be on a great rise </a:t>
            </a:r>
            <a:r>
              <a:rPr lang="en" sz="1800"/>
              <a:t>whereas</a:t>
            </a:r>
            <a:r>
              <a:rPr lang="en" sz="1800"/>
              <a:t> </a:t>
            </a:r>
            <a:r>
              <a:rPr lang="en" sz="1800"/>
              <a:t>neutral</a:t>
            </a:r>
            <a:r>
              <a:rPr lang="en" sz="1800"/>
              <a:t> and negative sentiment </a:t>
            </a:r>
            <a:r>
              <a:rPr lang="en" sz="1800"/>
              <a:t>dropped</a:t>
            </a:r>
            <a:r>
              <a:rPr lang="en" sz="1800"/>
              <a:t> and rose a little respectively. Majority (39.9%) of the tweets seem to </a:t>
            </a:r>
            <a:r>
              <a:rPr lang="en" sz="1800"/>
              <a:t>contain</a:t>
            </a:r>
            <a:r>
              <a:rPr lang="en" sz="1800"/>
              <a:t> the neutral </a:t>
            </a:r>
            <a:r>
              <a:rPr lang="en" sz="1800"/>
              <a:t>sentiment</a:t>
            </a:r>
            <a:r>
              <a:rPr lang="en" sz="1800"/>
              <a:t>.</a:t>
            </a:r>
            <a:endParaRPr sz="1800"/>
          </a:p>
          <a:p>
            <a:pPr indent="0" lvl="0" marL="457200" rtl="0" algn="l">
              <a:spcBef>
                <a:spcPts val="1600"/>
              </a:spcBef>
              <a:spcAft>
                <a:spcPts val="0"/>
              </a:spcAft>
              <a:buNone/>
            </a:pPr>
            <a:r>
              <a:t/>
            </a:r>
            <a:endParaRPr sz="1800"/>
          </a:p>
          <a:p>
            <a:pPr indent="0" lvl="0" marL="0" rtl="0" algn="l">
              <a:spcBef>
                <a:spcPts val="1600"/>
              </a:spcBef>
              <a:spcAft>
                <a:spcPts val="1600"/>
              </a:spcAft>
              <a:buNone/>
            </a:pPr>
            <a:r>
              <a:rPr lang="en" sz="1800"/>
              <a:t>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5903625" y="1317589"/>
            <a:ext cx="2964476" cy="2128650"/>
          </a:xfrm>
          <a:prstGeom prst="rect">
            <a:avLst/>
          </a:prstGeom>
          <a:noFill/>
          <a:ln>
            <a:noFill/>
          </a:ln>
        </p:spPr>
      </p:pic>
      <p:pic>
        <p:nvPicPr>
          <p:cNvPr id="160" name="Google Shape;160;p25"/>
          <p:cNvPicPr preferRelativeResize="0"/>
          <p:nvPr/>
        </p:nvPicPr>
        <p:blipFill>
          <a:blip r:embed="rId4">
            <a:alphaModFix/>
          </a:blip>
          <a:stretch>
            <a:fillRect/>
          </a:stretch>
        </p:blipFill>
        <p:spPr>
          <a:xfrm>
            <a:off x="199200" y="760500"/>
            <a:ext cx="5612074" cy="3242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6" name="Google Shape;166;p26"/>
          <p:cNvSpPr txBox="1"/>
          <p:nvPr>
            <p:ph idx="1" type="body"/>
          </p:nvPr>
        </p:nvSpPr>
        <p:spPr>
          <a:xfrm>
            <a:off x="418075" y="671450"/>
            <a:ext cx="8487900" cy="60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2.    Five </a:t>
            </a:r>
            <a:r>
              <a:rPr lang="en" sz="1800"/>
              <a:t>Emotions</a:t>
            </a:r>
            <a:r>
              <a:rPr lang="en" sz="1800"/>
              <a:t> Sentiment </a:t>
            </a:r>
            <a:r>
              <a:rPr lang="en" sz="1800"/>
              <a:t>Analysis</a:t>
            </a:r>
            <a:endParaRPr sz="1800"/>
          </a:p>
          <a:p>
            <a:pPr indent="457200" lvl="0" marL="0" rtl="0" algn="just">
              <a:lnSpc>
                <a:spcPct val="115000"/>
              </a:lnSpc>
              <a:spcBef>
                <a:spcPts val="1600"/>
              </a:spcBef>
              <a:spcAft>
                <a:spcPts val="0"/>
              </a:spcAft>
              <a:buNone/>
            </a:pPr>
            <a:r>
              <a:rPr lang="en" sz="1600"/>
              <a:t>Before the first announcement of lockdown sentiment ‘Joy’ was detected in most of the tweets with ‘Sadness’ and ‘Analytical’ closely competing for second position. However, after the announcement, the sentiment ‘Joy’ in the tweets saw a decline and ‘Analytical’ and ‘Sadness’ were on a rise. Right after the announcement of lockdown, 'Anger’ and ‘Sadness’ saw a sudden rise while ‘Joy’ and ‘Fear’ reduced significantly. Most rise is seen in the sentiment ‘Analytical’. With every subsequent announcement of extension of lockdown, ‘Analytical’ sentiment levels have risen. Interesting trend is observed in ‘Fear’, with the extension of lockdown, the ‘fear’ component started appearing less in the tweets.Though when the lockdown was finally lifted (May 30th) a peak is observed indicating a sudden rise in fear in public. Overloaded with information seems to have made people less sensitive.’Anger’ has shown a significant decline until the end of may. Probably, the news of lockdown being lifted instead of infected cases rising causes a restlessness in the public. ‘Sadness’ is the sentiment which shows a constant increase. </a:t>
            </a:r>
            <a:endParaRPr sz="1600"/>
          </a:p>
          <a:p>
            <a:pPr indent="457200" lvl="0" marL="0" rtl="0" algn="l">
              <a:lnSpc>
                <a:spcPct val="115000"/>
              </a:lnSpc>
              <a:spcBef>
                <a:spcPts val="0"/>
              </a:spcBef>
              <a:spcAft>
                <a:spcPts val="0"/>
              </a:spcAft>
              <a:buNone/>
            </a:pPr>
            <a:r>
              <a:rPr lang="en" sz="1800"/>
              <a:t>   </a:t>
            </a:r>
            <a:endParaRPr sz="1800"/>
          </a:p>
          <a:p>
            <a:pPr indent="0" lvl="0" marL="0" rtl="0" algn="l">
              <a:spcBef>
                <a:spcPts val="160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152400" y="507125"/>
            <a:ext cx="5920799" cy="3420175"/>
          </a:xfrm>
          <a:prstGeom prst="rect">
            <a:avLst/>
          </a:prstGeom>
          <a:noFill/>
          <a:ln>
            <a:noFill/>
          </a:ln>
        </p:spPr>
      </p:pic>
      <p:pic>
        <p:nvPicPr>
          <p:cNvPr id="172" name="Google Shape;172;p27"/>
          <p:cNvPicPr preferRelativeResize="0"/>
          <p:nvPr/>
        </p:nvPicPr>
        <p:blipFill>
          <a:blip r:embed="rId4">
            <a:alphaModFix/>
          </a:blip>
          <a:stretch>
            <a:fillRect/>
          </a:stretch>
        </p:blipFill>
        <p:spPr>
          <a:xfrm>
            <a:off x="6301625" y="507125"/>
            <a:ext cx="2523393" cy="3420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8" name="Google Shape;178;p28"/>
          <p:cNvSpPr txBox="1"/>
          <p:nvPr>
            <p:ph idx="1" type="body"/>
          </p:nvPr>
        </p:nvSpPr>
        <p:spPr>
          <a:xfrm>
            <a:off x="729450" y="727025"/>
            <a:ext cx="7688700" cy="3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3.   Topic Modelling </a:t>
            </a:r>
            <a:endParaRPr sz="1700"/>
          </a:p>
          <a:p>
            <a:pPr indent="457200" lvl="0" marL="0" rtl="0" algn="l">
              <a:spcBef>
                <a:spcPts val="1600"/>
              </a:spcBef>
              <a:spcAft>
                <a:spcPts val="0"/>
              </a:spcAft>
              <a:buNone/>
            </a:pPr>
            <a:r>
              <a:rPr lang="en" sz="1600">
                <a:highlight>
                  <a:srgbClr val="FFFFFF"/>
                </a:highlight>
                <a:latin typeface="Arial"/>
                <a:ea typeface="Arial"/>
                <a:cs typeface="Arial"/>
                <a:sym typeface="Arial"/>
              </a:rPr>
              <a:t>We utilized Mallet, a natural language processing toolkit, to perform Latent Dirichlet Allocation (LDA) topical modelling, and summarized 7 topics. We named these topics by summarizing the topic keywords returned by the model, and they are as follows (following the descending sequence of frequency): Life during COVID-19, Healthcare, Vaccine, USA: hotspot, Travel Restrictions,Lockdown, Effect on Economy.</a:t>
            </a:r>
            <a:endParaRPr sz="1600">
              <a:highlight>
                <a:srgbClr val="FFFFFF"/>
              </a:highlight>
              <a:latin typeface="Arial"/>
              <a:ea typeface="Arial"/>
              <a:cs typeface="Arial"/>
              <a:sym typeface="Arial"/>
            </a:endParaRPr>
          </a:p>
          <a:p>
            <a:pPr indent="457200" lvl="0" marL="0" rtl="0" algn="l">
              <a:spcBef>
                <a:spcPts val="1600"/>
              </a:spcBef>
              <a:spcAft>
                <a:spcPts val="1600"/>
              </a:spcAft>
              <a:buNone/>
            </a:pPr>
            <a:r>
              <a:rPr lang="en" sz="1600">
                <a:highlight>
                  <a:srgbClr val="FFFFFF"/>
                </a:highlight>
                <a:latin typeface="Arial"/>
                <a:ea typeface="Arial"/>
                <a:cs typeface="Arial"/>
                <a:sym typeface="Arial"/>
              </a:rPr>
              <a:t>For the sentiment of all topics in news, we saw that average polarity is around 0.059 which indicates that on average the news reports contain positive news. Although the news articles on the day after the announcement of lockdown extension are made, show negative polarity denoting ‘Lockdown’ in general is conceived as a ‘negative’ news. Although after the announcement of lockdown 3.0, the polarity is maintained at a positive side. </a:t>
            </a:r>
            <a:endParaRPr b="1" sz="1600">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9"/>
          <p:cNvPicPr preferRelativeResize="0"/>
          <p:nvPr/>
        </p:nvPicPr>
        <p:blipFill rotWithShape="1">
          <a:blip r:embed="rId3">
            <a:alphaModFix/>
          </a:blip>
          <a:srcRect b="0" l="13100" r="2922" t="0"/>
          <a:stretch/>
        </p:blipFill>
        <p:spPr>
          <a:xfrm>
            <a:off x="4951100" y="779725"/>
            <a:ext cx="3989664" cy="2728325"/>
          </a:xfrm>
          <a:prstGeom prst="rect">
            <a:avLst/>
          </a:prstGeom>
          <a:noFill/>
          <a:ln>
            <a:noFill/>
          </a:ln>
        </p:spPr>
      </p:pic>
      <p:pic>
        <p:nvPicPr>
          <p:cNvPr id="184" name="Google Shape;184;p29"/>
          <p:cNvPicPr preferRelativeResize="0"/>
          <p:nvPr/>
        </p:nvPicPr>
        <p:blipFill>
          <a:blip r:embed="rId4">
            <a:alphaModFix/>
          </a:blip>
          <a:stretch>
            <a:fillRect/>
          </a:stretch>
        </p:blipFill>
        <p:spPr>
          <a:xfrm>
            <a:off x="122750" y="779725"/>
            <a:ext cx="4739426" cy="2728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38725" y="577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Accuracies and Result:</a:t>
            </a:r>
            <a:endParaRPr/>
          </a:p>
        </p:txBody>
      </p:sp>
      <p:sp>
        <p:nvSpPr>
          <p:cNvPr id="190" name="Google Shape;190;p30"/>
          <p:cNvSpPr txBox="1"/>
          <p:nvPr>
            <p:ph idx="1" type="body"/>
          </p:nvPr>
        </p:nvSpPr>
        <p:spPr>
          <a:xfrm>
            <a:off x="727650" y="12932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Following are the accuracies of the Model:</a:t>
            </a:r>
            <a:endParaRPr sz="1800"/>
          </a:p>
          <a:p>
            <a:pPr indent="0" lvl="0" marL="0" rtl="0" algn="l">
              <a:spcBef>
                <a:spcPts val="1600"/>
              </a:spcBef>
              <a:spcAft>
                <a:spcPts val="1600"/>
              </a:spcAft>
              <a:buNone/>
            </a:pPr>
            <a:r>
              <a:t/>
            </a:r>
            <a:endParaRPr sz="1800"/>
          </a:p>
        </p:txBody>
      </p:sp>
      <p:graphicFrame>
        <p:nvGraphicFramePr>
          <p:cNvPr id="191" name="Google Shape;191;p30"/>
          <p:cNvGraphicFramePr/>
          <p:nvPr/>
        </p:nvGraphicFramePr>
        <p:xfrm>
          <a:off x="952500" y="1780050"/>
          <a:ext cx="3000000" cy="3000000"/>
        </p:xfrm>
        <a:graphic>
          <a:graphicData uri="http://schemas.openxmlformats.org/drawingml/2006/table">
            <a:tbl>
              <a:tblPr>
                <a:noFill/>
                <a:tableStyleId>{4FCCA570-79B2-4C33-A328-F86A1E7EC597}</a:tableStyleId>
              </a:tblPr>
              <a:tblGrid>
                <a:gridCol w="3619500"/>
                <a:gridCol w="3619500"/>
              </a:tblGrid>
              <a:tr h="303600">
                <a:tc>
                  <a:txBody>
                    <a:bodyPr/>
                    <a:lstStyle/>
                    <a:p>
                      <a:pPr indent="0" lvl="0" marL="0" rtl="0" algn="ctr">
                        <a:spcBef>
                          <a:spcPts val="0"/>
                        </a:spcBef>
                        <a:spcAft>
                          <a:spcPts val="0"/>
                        </a:spcAft>
                        <a:buNone/>
                      </a:pPr>
                      <a:r>
                        <a:rPr b="1" i="1" lang="en" sz="1500" u="sng">
                          <a:latin typeface="Lato"/>
                          <a:ea typeface="Lato"/>
                          <a:cs typeface="Lato"/>
                          <a:sym typeface="Lato"/>
                        </a:rPr>
                        <a:t>MODEL NAME</a:t>
                      </a:r>
                      <a:endParaRPr b="1" i="1" sz="1500" u="sng">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i="1" lang="en" sz="1500" u="sng">
                          <a:latin typeface="Lato"/>
                          <a:ea typeface="Lato"/>
                          <a:cs typeface="Lato"/>
                          <a:sym typeface="Lato"/>
                        </a:rPr>
                        <a:t>ACCURACY</a:t>
                      </a:r>
                      <a:endParaRPr u="sng"/>
                    </a:p>
                  </a:txBody>
                  <a:tcPr marT="91425" marB="91425" marR="91425" marL="91425"/>
                </a:tc>
              </a:tr>
              <a:tr h="303600">
                <a:tc>
                  <a:txBody>
                    <a:bodyPr/>
                    <a:lstStyle/>
                    <a:p>
                      <a:pPr indent="0" lvl="0" marL="0" rtl="0" algn="ctr">
                        <a:spcBef>
                          <a:spcPts val="0"/>
                        </a:spcBef>
                        <a:spcAft>
                          <a:spcPts val="0"/>
                        </a:spcAft>
                        <a:buNone/>
                      </a:pPr>
                      <a:r>
                        <a:rPr lang="en" sz="1600">
                          <a:latin typeface="Lato"/>
                          <a:ea typeface="Lato"/>
                          <a:cs typeface="Lato"/>
                          <a:sym typeface="Lato"/>
                        </a:rPr>
                        <a:t>BERT Model For ‘Anger’</a:t>
                      </a:r>
                      <a:endParaRPr sz="16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600">
                          <a:latin typeface="Lato"/>
                          <a:ea typeface="Lato"/>
                          <a:cs typeface="Lato"/>
                          <a:sym typeface="Lato"/>
                        </a:rPr>
                        <a:t>73.7%</a:t>
                      </a:r>
                      <a:endParaRPr/>
                    </a:p>
                  </a:txBody>
                  <a:tcPr marT="91425" marB="91425" marR="91425" marL="91425"/>
                </a:tc>
              </a:tr>
              <a:tr h="303600">
                <a:tc>
                  <a:txBody>
                    <a:bodyPr/>
                    <a:lstStyle/>
                    <a:p>
                      <a:pPr indent="0" lvl="0" marL="0" rtl="0" algn="ctr">
                        <a:spcBef>
                          <a:spcPts val="0"/>
                        </a:spcBef>
                        <a:spcAft>
                          <a:spcPts val="0"/>
                        </a:spcAft>
                        <a:buNone/>
                      </a:pPr>
                      <a:r>
                        <a:rPr lang="en" sz="1600">
                          <a:latin typeface="Lato"/>
                          <a:ea typeface="Lato"/>
                          <a:cs typeface="Lato"/>
                          <a:sym typeface="Lato"/>
                        </a:rPr>
                        <a:t>BERT Model For ‘Analytical</a:t>
                      </a:r>
                      <a:endParaRPr/>
                    </a:p>
                  </a:txBody>
                  <a:tcPr marT="91425" marB="91425" marR="91425" marL="91425"/>
                </a:tc>
                <a:tc>
                  <a:txBody>
                    <a:bodyPr/>
                    <a:lstStyle/>
                    <a:p>
                      <a:pPr indent="0" lvl="0" marL="0" rtl="0" algn="ctr">
                        <a:spcBef>
                          <a:spcPts val="0"/>
                        </a:spcBef>
                        <a:spcAft>
                          <a:spcPts val="0"/>
                        </a:spcAft>
                        <a:buNone/>
                      </a:pPr>
                      <a:r>
                        <a:rPr lang="en" sz="1600">
                          <a:latin typeface="Lato"/>
                          <a:ea typeface="Lato"/>
                          <a:cs typeface="Lato"/>
                          <a:sym typeface="Lato"/>
                        </a:rPr>
                        <a:t>93.1%</a:t>
                      </a:r>
                      <a:endParaRPr/>
                    </a:p>
                  </a:txBody>
                  <a:tcPr marT="91425" marB="91425" marR="91425" marL="91425"/>
                </a:tc>
              </a:tr>
              <a:tr h="303600">
                <a:tc>
                  <a:txBody>
                    <a:bodyPr/>
                    <a:lstStyle/>
                    <a:p>
                      <a:pPr indent="0" lvl="0" marL="0" rtl="0" algn="ctr">
                        <a:spcBef>
                          <a:spcPts val="0"/>
                        </a:spcBef>
                        <a:spcAft>
                          <a:spcPts val="0"/>
                        </a:spcAft>
                        <a:buNone/>
                      </a:pPr>
                      <a:r>
                        <a:rPr lang="en" sz="1600">
                          <a:latin typeface="Lato"/>
                          <a:ea typeface="Lato"/>
                          <a:cs typeface="Lato"/>
                          <a:sym typeface="Lato"/>
                        </a:rPr>
                        <a:t>BERT Model For ‘Fear’</a:t>
                      </a:r>
                      <a:endParaRPr/>
                    </a:p>
                  </a:txBody>
                  <a:tcPr marT="91425" marB="91425" marR="91425" marL="91425"/>
                </a:tc>
                <a:tc>
                  <a:txBody>
                    <a:bodyPr/>
                    <a:lstStyle/>
                    <a:p>
                      <a:pPr indent="0" lvl="0" marL="0" rtl="0" algn="ctr">
                        <a:spcBef>
                          <a:spcPts val="0"/>
                        </a:spcBef>
                        <a:spcAft>
                          <a:spcPts val="0"/>
                        </a:spcAft>
                        <a:buNone/>
                      </a:pPr>
                      <a:r>
                        <a:rPr lang="en" sz="1600">
                          <a:latin typeface="Lato"/>
                          <a:ea typeface="Lato"/>
                          <a:cs typeface="Lato"/>
                          <a:sym typeface="Lato"/>
                        </a:rPr>
                        <a:t>68.9%</a:t>
                      </a:r>
                      <a:endParaRPr/>
                    </a:p>
                  </a:txBody>
                  <a:tcPr marT="91425" marB="91425" marR="91425" marL="91425"/>
                </a:tc>
              </a:tr>
              <a:tr h="303600">
                <a:tc>
                  <a:txBody>
                    <a:bodyPr/>
                    <a:lstStyle/>
                    <a:p>
                      <a:pPr indent="0" lvl="0" marL="0" rtl="0" algn="ctr">
                        <a:spcBef>
                          <a:spcPts val="0"/>
                        </a:spcBef>
                        <a:spcAft>
                          <a:spcPts val="0"/>
                        </a:spcAft>
                        <a:buNone/>
                      </a:pPr>
                      <a:r>
                        <a:rPr lang="en" sz="1600">
                          <a:latin typeface="Lato"/>
                          <a:ea typeface="Lato"/>
                          <a:cs typeface="Lato"/>
                          <a:sym typeface="Lato"/>
                        </a:rPr>
                        <a:t>BERT Model For ‘Sadness’</a:t>
                      </a:r>
                      <a:endParaRPr/>
                    </a:p>
                  </a:txBody>
                  <a:tcPr marT="91425" marB="91425" marR="91425" marL="91425"/>
                </a:tc>
                <a:tc>
                  <a:txBody>
                    <a:bodyPr/>
                    <a:lstStyle/>
                    <a:p>
                      <a:pPr indent="0" lvl="0" marL="0" rtl="0" algn="ctr">
                        <a:spcBef>
                          <a:spcPts val="0"/>
                        </a:spcBef>
                        <a:spcAft>
                          <a:spcPts val="0"/>
                        </a:spcAft>
                        <a:buNone/>
                      </a:pPr>
                      <a:r>
                        <a:rPr lang="en" sz="1600">
                          <a:latin typeface="Lato"/>
                          <a:ea typeface="Lato"/>
                          <a:cs typeface="Lato"/>
                          <a:sym typeface="Lato"/>
                        </a:rPr>
                        <a:t>70.1%</a:t>
                      </a:r>
                      <a:endParaRPr/>
                    </a:p>
                  </a:txBody>
                  <a:tcPr marT="91425" marB="91425" marR="91425" marL="91425"/>
                </a:tc>
              </a:tr>
              <a:tr h="303600">
                <a:tc>
                  <a:txBody>
                    <a:bodyPr/>
                    <a:lstStyle/>
                    <a:p>
                      <a:pPr indent="0" lvl="0" marL="0" rtl="0" algn="ctr">
                        <a:spcBef>
                          <a:spcPts val="0"/>
                        </a:spcBef>
                        <a:spcAft>
                          <a:spcPts val="0"/>
                        </a:spcAft>
                        <a:buNone/>
                      </a:pPr>
                      <a:r>
                        <a:rPr lang="en" sz="1600">
                          <a:latin typeface="Lato"/>
                          <a:ea typeface="Lato"/>
                          <a:cs typeface="Lato"/>
                          <a:sym typeface="Lato"/>
                        </a:rPr>
                        <a:t>BERT Model For ‘Joy’</a:t>
                      </a:r>
                      <a:endParaRPr/>
                    </a:p>
                  </a:txBody>
                  <a:tcPr marT="91425" marB="91425" marR="91425" marL="91425"/>
                </a:tc>
                <a:tc>
                  <a:txBody>
                    <a:bodyPr/>
                    <a:lstStyle/>
                    <a:p>
                      <a:pPr indent="0" lvl="0" marL="0" rtl="0" algn="ctr">
                        <a:spcBef>
                          <a:spcPts val="0"/>
                        </a:spcBef>
                        <a:spcAft>
                          <a:spcPts val="0"/>
                        </a:spcAft>
                        <a:buNone/>
                      </a:pPr>
                      <a:r>
                        <a:rPr lang="en" sz="1600">
                          <a:latin typeface="Lato"/>
                          <a:ea typeface="Lato"/>
                          <a:cs typeface="Lato"/>
                          <a:sym typeface="Lato"/>
                        </a:rPr>
                        <a:t>89.9%</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7" name="Google Shape;19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With the help of the Sentiment Analysis Dashboard, we are able to:</a:t>
            </a:r>
            <a:endParaRPr sz="1700"/>
          </a:p>
          <a:p>
            <a:pPr indent="0" lvl="0" marL="0" rtl="0" algn="l">
              <a:spcBef>
                <a:spcPts val="1600"/>
              </a:spcBef>
              <a:spcAft>
                <a:spcPts val="0"/>
              </a:spcAft>
              <a:buNone/>
            </a:pPr>
            <a:r>
              <a:rPr lang="en" sz="1700"/>
              <a:t>1. Polarity (positive, neutral and negative) and subjectivity of tweets.</a:t>
            </a:r>
            <a:br>
              <a:rPr lang="en" sz="1700"/>
            </a:br>
            <a:r>
              <a:rPr lang="en" sz="1700"/>
              <a:t>2. Detect tones present in tweets, namely Anger, Fear, Joy, Sadness and Analytical.</a:t>
            </a:r>
            <a:br>
              <a:rPr lang="en" sz="1700"/>
            </a:br>
            <a:r>
              <a:rPr lang="en" sz="1700"/>
              <a:t>3. Analyse the rise and fall of positive, neutral and negative sentiments during the lockdown.</a:t>
            </a:r>
            <a:br>
              <a:rPr lang="en" sz="1700"/>
            </a:br>
            <a:r>
              <a:rPr lang="en" sz="1700"/>
              <a:t>4. Identify major topics of interest during the lockdown.</a:t>
            </a:r>
            <a:endParaRPr sz="1700"/>
          </a:p>
          <a:p>
            <a:pPr indent="0" lvl="0" marL="0" rtl="0" algn="l">
              <a:spcBef>
                <a:spcPts val="1600"/>
              </a:spcBef>
              <a:spcAft>
                <a:spcPts val="16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highlight>
                  <a:srgbClr val="FFFFFF"/>
                </a:highlight>
              </a:rPr>
              <a:t>The sentiment analysis of people since the lockdown </a:t>
            </a:r>
            <a:r>
              <a:rPr lang="en" sz="1700">
                <a:highlight>
                  <a:srgbClr val="FFFFFF"/>
                </a:highlight>
              </a:rPr>
              <a:t>enforcement</a:t>
            </a:r>
            <a:r>
              <a:rPr lang="en" sz="1700">
                <a:highlight>
                  <a:srgbClr val="FFFFFF"/>
                </a:highlight>
              </a:rPr>
              <a:t> using </a:t>
            </a:r>
            <a:r>
              <a:rPr lang="en" sz="1700">
                <a:highlight>
                  <a:srgbClr val="FFFFFF"/>
                </a:highlight>
              </a:rPr>
              <a:t>relevant</a:t>
            </a:r>
            <a:r>
              <a:rPr lang="en" sz="1700">
                <a:highlight>
                  <a:srgbClr val="FFFFFF"/>
                </a:highlight>
              </a:rPr>
              <a:t> #tags and build a model to understand the behavior of people if the lockdown is further extended. Also develop a dashboard with visualization of people reaction to the govt announcements on lockdown extension.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 OF WORK</a:t>
            </a:r>
            <a:endParaRPr/>
          </a:p>
        </p:txBody>
      </p:sp>
      <p:sp>
        <p:nvSpPr>
          <p:cNvPr id="203" name="Google Shape;203;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Integrate the dashboard with various other functionalities like:</a:t>
            </a:r>
            <a:endParaRPr sz="1800"/>
          </a:p>
          <a:p>
            <a:pPr indent="-342900" lvl="0" marL="457200" rtl="0" algn="l">
              <a:spcBef>
                <a:spcPts val="1600"/>
              </a:spcBef>
              <a:spcAft>
                <a:spcPts val="0"/>
              </a:spcAft>
              <a:buSzPts val="1800"/>
              <a:buAutoNum type="arabicPeriod"/>
            </a:pPr>
            <a:r>
              <a:rPr lang="en" sz="1800"/>
              <a:t>Display number of positive and recovered COVID-19 patients.</a:t>
            </a:r>
            <a:endParaRPr sz="1800"/>
          </a:p>
          <a:p>
            <a:pPr indent="-342900" lvl="0" marL="457200" rtl="0" algn="l">
              <a:spcBef>
                <a:spcPts val="0"/>
              </a:spcBef>
              <a:spcAft>
                <a:spcPts val="0"/>
              </a:spcAft>
              <a:buSzPts val="1800"/>
              <a:buAutoNum type="arabicPeriod"/>
            </a:pPr>
            <a:r>
              <a:rPr lang="en" sz="1800"/>
              <a:t>Display status of medicines &amp; other government notices.</a:t>
            </a:r>
            <a:endParaRPr sz="1800"/>
          </a:p>
          <a:p>
            <a:pPr indent="-342900" lvl="0" marL="457200" rtl="0" algn="l">
              <a:spcBef>
                <a:spcPts val="0"/>
              </a:spcBef>
              <a:spcAft>
                <a:spcPts val="0"/>
              </a:spcAft>
              <a:buSzPts val="1800"/>
              <a:buAutoNum type="arabicPeriod"/>
            </a:pPr>
            <a:r>
              <a:rPr lang="en" sz="1800"/>
              <a:t>Mask detection and number of people wearing masks.</a:t>
            </a:r>
            <a:endParaRPr sz="1800"/>
          </a:p>
          <a:p>
            <a:pPr indent="0" lvl="0" marL="457200" rtl="0" algn="l">
              <a:spcBef>
                <a:spcPts val="1600"/>
              </a:spcBef>
              <a:spcAft>
                <a:spcPts val="1600"/>
              </a:spcAft>
              <a:buNone/>
            </a:pPr>
            <a:r>
              <a:rPr lang="en" sz="1800"/>
              <a:t>Provide an all round analysis of COVID-19 and how it has impacted the world.</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968350" y="2246175"/>
            <a:ext cx="7688700" cy="5352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sz="4100"/>
              <a:t>THANKYOU</a:t>
            </a:r>
            <a:endParaRPr sz="4100"/>
          </a:p>
          <a:p>
            <a:pPr indent="0" lvl="0" marL="0" rtl="0" algn="ctr">
              <a:spcBef>
                <a:spcPts val="0"/>
              </a:spcBef>
              <a:spcAft>
                <a:spcPts val="0"/>
              </a:spcAft>
              <a:buNone/>
            </a:pPr>
            <a:r>
              <a:t/>
            </a:r>
            <a:endParaRPr b="0" i="1" sz="1700">
              <a:latin typeface="Lato"/>
              <a:ea typeface="Lato"/>
              <a:cs typeface="Lato"/>
              <a:sym typeface="Lato"/>
            </a:endParaRPr>
          </a:p>
          <a:p>
            <a:pPr indent="0" lvl="0" marL="0" rtl="0" algn="ctr">
              <a:spcBef>
                <a:spcPts val="0"/>
              </a:spcBef>
              <a:spcAft>
                <a:spcPts val="0"/>
              </a:spcAft>
              <a:buNone/>
            </a:pPr>
            <a:r>
              <a:t/>
            </a:r>
            <a:endParaRPr b="0" i="1" sz="1700">
              <a:latin typeface="Lato"/>
              <a:ea typeface="Lato"/>
              <a:cs typeface="Lato"/>
              <a:sym typeface="Lato"/>
            </a:endParaRPr>
          </a:p>
          <a:p>
            <a:pPr indent="0" lvl="0" marL="0" rtl="0" algn="ctr">
              <a:spcBef>
                <a:spcPts val="0"/>
              </a:spcBef>
              <a:spcAft>
                <a:spcPts val="0"/>
              </a:spcAft>
              <a:buNone/>
            </a:pPr>
            <a:r>
              <a:t/>
            </a:r>
            <a:endParaRPr b="0" i="1" sz="1700">
              <a:latin typeface="Lato"/>
              <a:ea typeface="Lato"/>
              <a:cs typeface="Lato"/>
              <a:sym typeface="Lato"/>
            </a:endParaRPr>
          </a:p>
          <a:p>
            <a:pPr indent="0" lvl="0" marL="0" rtl="0" algn="ctr">
              <a:spcBef>
                <a:spcPts val="0"/>
              </a:spcBef>
              <a:spcAft>
                <a:spcPts val="0"/>
              </a:spcAft>
              <a:buNone/>
            </a:pPr>
            <a:r>
              <a:t/>
            </a:r>
            <a:endParaRPr b="0" i="1" sz="1700">
              <a:latin typeface="Lato"/>
              <a:ea typeface="Lato"/>
              <a:cs typeface="Lato"/>
              <a:sym typeface="Lato"/>
            </a:endParaRPr>
          </a:p>
          <a:p>
            <a:pPr indent="0" lvl="0" marL="0" rtl="0" algn="ctr">
              <a:spcBef>
                <a:spcPts val="0"/>
              </a:spcBef>
              <a:spcAft>
                <a:spcPts val="0"/>
              </a:spcAft>
              <a:buNone/>
            </a:pPr>
            <a:r>
              <a:t/>
            </a:r>
            <a:endParaRPr b="0" i="1" sz="1700">
              <a:latin typeface="Lato"/>
              <a:ea typeface="Lato"/>
              <a:cs typeface="Lato"/>
              <a:sym typeface="Lato"/>
            </a:endParaRPr>
          </a:p>
          <a:p>
            <a:pPr indent="0" lvl="0" marL="0" rtl="0" algn="ctr">
              <a:spcBef>
                <a:spcPts val="0"/>
              </a:spcBef>
              <a:spcAft>
                <a:spcPts val="0"/>
              </a:spcAft>
              <a:buNone/>
            </a:pPr>
            <a:r>
              <a:t/>
            </a:r>
            <a:endParaRPr b="0" i="1" sz="1700">
              <a:latin typeface="Lato"/>
              <a:ea typeface="Lato"/>
              <a:cs typeface="Lato"/>
              <a:sym typeface="Lato"/>
            </a:endParaRPr>
          </a:p>
          <a:p>
            <a:pPr indent="0" lvl="0" marL="914400" rtl="0" algn="l">
              <a:spcBef>
                <a:spcPts val="0"/>
              </a:spcBef>
              <a:spcAft>
                <a:spcPts val="0"/>
              </a:spcAft>
              <a:buNone/>
            </a:pPr>
            <a:r>
              <a:rPr b="0" i="1" lang="en" sz="1700">
                <a:latin typeface="Lato"/>
                <a:ea typeface="Lato"/>
                <a:cs typeface="Lato"/>
                <a:sym typeface="Lato"/>
              </a:rPr>
              <a:t>For more information, View our  </a:t>
            </a:r>
            <a:r>
              <a:rPr b="0" i="1" lang="en" sz="1700" u="sng">
                <a:solidFill>
                  <a:schemeClr val="hlink"/>
                </a:solidFill>
                <a:latin typeface="Lato"/>
                <a:ea typeface="Lato"/>
                <a:cs typeface="Lato"/>
                <a:sym typeface="Lato"/>
                <a:hlinkClick r:id="rId3"/>
              </a:rPr>
              <a:t>DashBoard</a:t>
            </a:r>
            <a:r>
              <a:rPr b="0" i="1" lang="en" sz="1700">
                <a:latin typeface="Lato"/>
                <a:ea typeface="Lato"/>
                <a:cs typeface="Lato"/>
                <a:sym typeface="Lato"/>
              </a:rPr>
              <a:t> hosted on IBM Cloud  </a:t>
            </a:r>
            <a:endParaRPr b="0" i="1"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99" name="Google Shape;99;p15"/>
          <p:cNvSpPr txBox="1"/>
          <p:nvPr>
            <p:ph idx="1" type="body"/>
          </p:nvPr>
        </p:nvSpPr>
        <p:spPr>
          <a:xfrm>
            <a:off x="729450" y="2078875"/>
            <a:ext cx="7688700" cy="29790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lang="en"/>
              <a:t>Our solution approach includes using the past tweets as training dataset and using them to make a BERT model to help predict the emotions of the tweets taken as input in the model. We have also used the data of news using MALLET which helps in </a:t>
            </a:r>
            <a:r>
              <a:rPr lang="en"/>
              <a:t>analysis</a:t>
            </a:r>
            <a:r>
              <a:rPr lang="en"/>
              <a:t> the “hot topics” in the public during the pandemic. Both these informations are presented in pictorial form using DASH. These pictorial representations can be very helpful in predicting the reaction of public on further decisions which can be taken by government.</a:t>
            </a:r>
            <a:endParaRPr/>
          </a:p>
          <a:p>
            <a:pPr indent="0" lvl="0" marL="0" rtl="0" algn="l">
              <a:spcBef>
                <a:spcPts val="1600"/>
              </a:spcBef>
              <a:spcAft>
                <a:spcPts val="0"/>
              </a:spcAft>
              <a:buNone/>
            </a:pPr>
            <a:r>
              <a:rPr lang="en" sz="1200"/>
              <a:t>Technology used:</a:t>
            </a:r>
            <a:endParaRPr sz="1200"/>
          </a:p>
          <a:p>
            <a:pPr indent="-304800" lvl="0" marL="457200" rtl="0" algn="l">
              <a:spcBef>
                <a:spcPts val="1600"/>
              </a:spcBef>
              <a:spcAft>
                <a:spcPts val="0"/>
              </a:spcAft>
              <a:buSzPts val="1200"/>
              <a:buChar char="●"/>
            </a:pPr>
            <a:r>
              <a:rPr lang="en" sz="1200"/>
              <a:t>Basic coding language- Python</a:t>
            </a:r>
            <a:endParaRPr sz="1200"/>
          </a:p>
          <a:p>
            <a:pPr indent="-304800" lvl="0" marL="457200" rtl="0" algn="l">
              <a:spcBef>
                <a:spcPts val="0"/>
              </a:spcBef>
              <a:spcAft>
                <a:spcPts val="0"/>
              </a:spcAft>
              <a:buSzPts val="1200"/>
              <a:buChar char="●"/>
            </a:pPr>
            <a:r>
              <a:rPr lang="en" sz="1200"/>
              <a:t>Textblob and IBM Watson Tone Analyzer- creating training dataset.</a:t>
            </a:r>
            <a:endParaRPr sz="1200"/>
          </a:p>
          <a:p>
            <a:pPr indent="-304800" lvl="0" marL="457200" rtl="0" algn="l">
              <a:spcBef>
                <a:spcPts val="0"/>
              </a:spcBef>
              <a:spcAft>
                <a:spcPts val="0"/>
              </a:spcAft>
              <a:buSzPts val="1200"/>
              <a:buChar char="●"/>
            </a:pPr>
            <a:r>
              <a:rPr lang="en" sz="1200"/>
              <a:t>BERT- Classifying in 5 emotions. </a:t>
            </a:r>
            <a:endParaRPr sz="1200"/>
          </a:p>
          <a:p>
            <a:pPr indent="-304800" lvl="0" marL="457200" rtl="0" algn="l">
              <a:spcBef>
                <a:spcPts val="0"/>
              </a:spcBef>
              <a:spcAft>
                <a:spcPts val="0"/>
              </a:spcAft>
              <a:buSzPts val="1200"/>
              <a:buChar char="●"/>
            </a:pPr>
            <a:r>
              <a:rPr lang="en" sz="1200"/>
              <a:t>MALLET- Analysis of news</a:t>
            </a:r>
            <a:endParaRPr sz="1200"/>
          </a:p>
          <a:p>
            <a:pPr indent="-304800" lvl="0" marL="457200" rtl="0" algn="l">
              <a:spcBef>
                <a:spcPts val="0"/>
              </a:spcBef>
              <a:spcAft>
                <a:spcPts val="0"/>
              </a:spcAft>
              <a:buSzPts val="1200"/>
              <a:buChar char="●"/>
            </a:pPr>
            <a:r>
              <a:rPr lang="en" sz="1200"/>
              <a:t>DASH- for visualization</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65150" y="686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p:txBody>
      </p:sp>
      <p:pic>
        <p:nvPicPr>
          <p:cNvPr id="105" name="Google Shape;105;p16"/>
          <p:cNvPicPr preferRelativeResize="0"/>
          <p:nvPr/>
        </p:nvPicPr>
        <p:blipFill>
          <a:blip r:embed="rId3">
            <a:alphaModFix/>
          </a:blip>
          <a:stretch>
            <a:fillRect/>
          </a:stretch>
        </p:blipFill>
        <p:spPr>
          <a:xfrm>
            <a:off x="3908325" y="38100"/>
            <a:ext cx="1847850" cy="5067300"/>
          </a:xfrm>
          <a:prstGeom prst="rect">
            <a:avLst/>
          </a:prstGeom>
          <a:noFill/>
          <a:ln>
            <a:noFill/>
          </a:ln>
        </p:spPr>
      </p:pic>
      <p:sp>
        <p:nvSpPr>
          <p:cNvPr id="106" name="Google Shape;106;p16"/>
          <p:cNvSpPr txBox="1"/>
          <p:nvPr/>
        </p:nvSpPr>
        <p:spPr>
          <a:xfrm>
            <a:off x="842800" y="1697975"/>
            <a:ext cx="2825700" cy="27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Lato"/>
                <a:ea typeface="Lato"/>
                <a:cs typeface="Lato"/>
                <a:sym typeface="Lato"/>
              </a:rPr>
              <a:t>Proposed solution flow:</a:t>
            </a:r>
            <a:endParaRPr sz="18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72325" y="1297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:Extraction and Preprocessing</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The main data set of complete tweets has been taken from IEEE website. It includes tweets from 21 March till 31 May</a:t>
            </a:r>
            <a:endParaRPr sz="1800"/>
          </a:p>
          <a:p>
            <a:pPr indent="-342900" lvl="0" marL="457200" rtl="0" algn="l">
              <a:spcBef>
                <a:spcPts val="0"/>
              </a:spcBef>
              <a:spcAft>
                <a:spcPts val="0"/>
              </a:spcAft>
              <a:buSzPts val="1800"/>
              <a:buAutoNum type="arabicPeriod"/>
            </a:pPr>
            <a:r>
              <a:rPr lang="en" sz="1800"/>
              <a:t>Hydrator is used to extract tweets from and their details from their tweet ids.</a:t>
            </a:r>
            <a:endParaRPr sz="1800"/>
          </a:p>
          <a:p>
            <a:pPr indent="-342900" lvl="0" marL="457200" rtl="0" algn="l">
              <a:spcBef>
                <a:spcPts val="0"/>
              </a:spcBef>
              <a:spcAft>
                <a:spcPts val="0"/>
              </a:spcAft>
              <a:buSzPts val="1800"/>
              <a:buAutoNum type="arabicPeriod"/>
            </a:pPr>
            <a:r>
              <a:rPr lang="en" sz="1800"/>
              <a:t>The obtained tweets from the hydrator is then preprocessed which includes cleaning the tweets and remove unwanted characters and spaces. </a:t>
            </a:r>
            <a:endParaRPr sz="1800"/>
          </a:p>
          <a:p>
            <a:pPr indent="-342900" lvl="0" marL="457200" rtl="0" algn="l">
              <a:spcBef>
                <a:spcPts val="0"/>
              </a:spcBef>
              <a:spcAft>
                <a:spcPts val="0"/>
              </a:spcAft>
              <a:buSzPts val="1800"/>
              <a:buAutoNum type="arabicPeriod"/>
            </a:pPr>
            <a:r>
              <a:rPr lang="en" sz="1800"/>
              <a:t>The main python libraries which we have used for preprocessing are pandas, numpy, string, nltk.</a:t>
            </a:r>
            <a:endParaRPr sz="1800"/>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Textblob Analysis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The preprocessed tweets are then taken as an input to the textblob model for </a:t>
            </a:r>
            <a:r>
              <a:rPr lang="en" sz="1800"/>
              <a:t>sentiment</a:t>
            </a:r>
            <a:r>
              <a:rPr lang="en" sz="1800"/>
              <a:t> analysis. </a:t>
            </a:r>
            <a:endParaRPr sz="1800"/>
          </a:p>
          <a:p>
            <a:pPr indent="-342900" lvl="0" marL="457200" rtl="0" algn="l">
              <a:spcBef>
                <a:spcPts val="0"/>
              </a:spcBef>
              <a:spcAft>
                <a:spcPts val="0"/>
              </a:spcAft>
              <a:buSzPts val="1800"/>
              <a:buAutoNum type="arabicPeriod"/>
            </a:pPr>
            <a:r>
              <a:rPr lang="en" sz="1800"/>
              <a:t>Textblob gives the </a:t>
            </a:r>
            <a:r>
              <a:rPr lang="en" sz="1800"/>
              <a:t>Subjectivity</a:t>
            </a:r>
            <a:r>
              <a:rPr lang="en" sz="1800"/>
              <a:t> and the polarity of the tweets in question as float values. Subjectivity values nearer to 0 indicated less </a:t>
            </a:r>
            <a:r>
              <a:rPr lang="en" sz="1800"/>
              <a:t>descriptive</a:t>
            </a:r>
            <a:r>
              <a:rPr lang="en" sz="1800"/>
              <a:t> and that nearer to 1 indicates more descriptive tweets. In polarity, if the value is greater than 0 , the tweet is considered ‘Positive’,If lower than 0 , it is considered negative else it is considered neutral.</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WATSON TONE ANALYZER</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Predicts </a:t>
            </a:r>
            <a:r>
              <a:rPr lang="en" sz="1800"/>
              <a:t>emotions present in the preprocessed tweets</a:t>
            </a:r>
            <a:endParaRPr sz="1800"/>
          </a:p>
          <a:p>
            <a:pPr indent="-342900" lvl="0" marL="457200" rtl="0" algn="l">
              <a:spcBef>
                <a:spcPts val="0"/>
              </a:spcBef>
              <a:spcAft>
                <a:spcPts val="0"/>
              </a:spcAft>
              <a:buSzPts val="1800"/>
              <a:buAutoNum type="arabicPeriod"/>
            </a:pPr>
            <a:r>
              <a:rPr lang="en" sz="1800"/>
              <a:t>API returns tones that have a confidence score greater than 0.5</a:t>
            </a:r>
            <a:endParaRPr sz="1800"/>
          </a:p>
          <a:p>
            <a:pPr indent="-342900" lvl="0" marL="457200" rtl="0" algn="l">
              <a:spcBef>
                <a:spcPts val="0"/>
              </a:spcBef>
              <a:spcAft>
                <a:spcPts val="0"/>
              </a:spcAft>
              <a:buSzPts val="1800"/>
              <a:buAutoNum type="arabicPeriod"/>
            </a:pPr>
            <a:r>
              <a:rPr lang="en" sz="1800"/>
              <a:t>Analysis </a:t>
            </a:r>
            <a:r>
              <a:rPr lang="en" sz="1800"/>
              <a:t>of tweets done for five emotions:</a:t>
            </a:r>
            <a:endParaRPr sz="1800"/>
          </a:p>
          <a:p>
            <a:pPr indent="0" lvl="0" marL="914400" rtl="0" algn="l">
              <a:spcBef>
                <a:spcPts val="1600"/>
              </a:spcBef>
              <a:spcAft>
                <a:spcPts val="0"/>
              </a:spcAft>
              <a:buNone/>
            </a:pPr>
            <a:r>
              <a:rPr lang="en" sz="1800"/>
              <a:t> </a:t>
            </a:r>
            <a:r>
              <a:rPr b="1" lang="en" sz="1800"/>
              <a:t>Anger, Joy, Sadness, Fear </a:t>
            </a:r>
            <a:r>
              <a:rPr lang="en" sz="1800"/>
              <a:t>and </a:t>
            </a:r>
            <a:r>
              <a:rPr b="1" lang="en" sz="1800"/>
              <a:t>Analytical</a:t>
            </a:r>
            <a:endParaRPr b="1" sz="1800"/>
          </a:p>
          <a:p>
            <a:pPr indent="-342900" lvl="0" marL="457200" rtl="0" algn="l">
              <a:spcBef>
                <a:spcPts val="1600"/>
              </a:spcBef>
              <a:spcAft>
                <a:spcPts val="0"/>
              </a:spcAft>
              <a:buSzPts val="1800"/>
              <a:buAutoNum type="arabicPeriod"/>
            </a:pPr>
            <a:r>
              <a:rPr lang="en" sz="1800"/>
              <a:t>Datasets are further used to train BERT Model for further fine tuning</a:t>
            </a:r>
            <a:endParaRPr sz="1800"/>
          </a:p>
          <a:p>
            <a:pPr indent="0" lvl="0" marL="91440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916750" y="1277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a:t>
            </a:r>
            <a:endParaRPr/>
          </a:p>
        </p:txBody>
      </p:sp>
      <p:sp>
        <p:nvSpPr>
          <p:cNvPr id="130" name="Google Shape;130;p20"/>
          <p:cNvSpPr txBox="1"/>
          <p:nvPr>
            <p:ph idx="1" type="body"/>
          </p:nvPr>
        </p:nvSpPr>
        <p:spPr>
          <a:xfrm>
            <a:off x="780125" y="18129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used previously obtained labeled dataset as out training set for the </a:t>
            </a:r>
            <a:r>
              <a:rPr lang="en" sz="1800">
                <a:solidFill>
                  <a:srgbClr val="24292E"/>
                </a:solidFill>
                <a:highlight>
                  <a:srgbClr val="FFFFFF"/>
                </a:highlight>
              </a:rPr>
              <a:t> </a:t>
            </a:r>
            <a:r>
              <a:rPr lang="en" sz="1800">
                <a:solidFill>
                  <a:srgbClr val="0366D6"/>
                </a:solidFill>
                <a:highlight>
                  <a:srgbClr val="FFFFFF"/>
                </a:highlight>
                <a:uFill>
                  <a:noFill/>
                </a:uFill>
                <a:hlinkClick r:id="rId3"/>
              </a:rPr>
              <a:t>Go</a:t>
            </a:r>
            <a:r>
              <a:rPr lang="en" sz="1800">
                <a:solidFill>
                  <a:srgbClr val="0366D6"/>
                </a:solidFill>
                <a:highlight>
                  <a:srgbClr val="FFFFFF"/>
                </a:highlight>
                <a:uFill>
                  <a:noFill/>
                </a:uFill>
                <a:hlinkClick r:id="rId4"/>
              </a:rPr>
              <a:t>ogle BERT model</a:t>
            </a:r>
            <a:r>
              <a:rPr lang="en" sz="1800">
                <a:solidFill>
                  <a:srgbClr val="24292E"/>
                </a:solidFill>
                <a:highlight>
                  <a:srgbClr val="FFFFFF"/>
                </a:highlight>
              </a:rPr>
              <a:t>, </a:t>
            </a:r>
            <a:r>
              <a:rPr lang="en" sz="1800"/>
              <a:t>a state-of-art machine learning technique for classification. Choosing BERT over other model gave as an advantage of training a model with a limited training set and also yielded high accuracy.</a:t>
            </a:r>
            <a:endParaRPr sz="1800"/>
          </a:p>
          <a:p>
            <a:pPr indent="-342900" lvl="0" marL="457200" rtl="0" algn="l">
              <a:spcBef>
                <a:spcPts val="0"/>
              </a:spcBef>
              <a:spcAft>
                <a:spcPts val="0"/>
              </a:spcAft>
              <a:buSzPts val="1800"/>
              <a:buChar char="●"/>
            </a:pPr>
            <a:r>
              <a:rPr lang="en" sz="1800">
                <a:highlight>
                  <a:srgbClr val="FFFFFF"/>
                </a:highlight>
              </a:rPr>
              <a:t>We utilised the pre-trained BERT bert-base-uncsed’ model(which contains 12-layer, 768-hidden, 12-heads, 110M parameters</a:t>
            </a:r>
            <a:r>
              <a:rPr lang="en" sz="1200">
                <a:solidFill>
                  <a:srgbClr val="24292E"/>
                </a:solidFill>
                <a:highlight>
                  <a:srgbClr val="FFFFFF"/>
                </a:highlight>
                <a:latin typeface="Arial"/>
                <a:ea typeface="Arial"/>
                <a:cs typeface="Arial"/>
                <a:sym typeface="Arial"/>
              </a:rPr>
              <a:t>)</a:t>
            </a:r>
            <a:r>
              <a:rPr lang="en" sz="1800">
                <a:highlight>
                  <a:srgbClr val="FFFFFF"/>
                </a:highlight>
              </a:rPr>
              <a:t>, add an untrained layer of neurons on the end, and train the new model for our classification task.</a:t>
            </a:r>
            <a:endParaRPr sz="1800">
              <a:highlight>
                <a:srgbClr val="FFFFFF"/>
              </a:highlight>
            </a:endParaRPr>
          </a:p>
          <a:p>
            <a:pPr indent="0" lvl="0" marL="457200" rtl="0" algn="l">
              <a:spcBef>
                <a:spcPts val="1600"/>
              </a:spcBef>
              <a:spcAft>
                <a:spcPts val="1600"/>
              </a:spcAft>
              <a:buNone/>
            </a:pPr>
            <a:r>
              <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7650" y="685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6" name="Google Shape;136;p21"/>
          <p:cNvSpPr txBox="1"/>
          <p:nvPr>
            <p:ph idx="1" type="body"/>
          </p:nvPr>
        </p:nvSpPr>
        <p:spPr>
          <a:xfrm>
            <a:off x="727650" y="975475"/>
            <a:ext cx="7688700" cy="396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Following are the steps followed to train the Model:</a:t>
            </a:r>
            <a:endParaRPr sz="1800">
              <a:highlight>
                <a:srgbClr val="FFFFFF"/>
              </a:highlight>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Tokenization and Input Formation, It includes :</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Bert tokenizer</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Converting Sentences to ids</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Padding and Truncating</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Adding attention Masks</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Training and Validation Split</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Converting into PyTorch Data Types</a:t>
            </a:r>
            <a:endParaRPr sz="1800">
              <a:highlight>
                <a:srgbClr val="FFFFFF"/>
              </a:highlight>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Train our classification Model</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BertForSequenceClassification</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Optimizer and Learning Rate Scheduler</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Training Loop</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