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20"/>
  </p:notesMasterIdLst>
  <p:sldIdLst>
    <p:sldId id="256" r:id="rId5"/>
    <p:sldId id="259" r:id="rId6"/>
    <p:sldId id="260" r:id="rId7"/>
    <p:sldId id="264" r:id="rId8"/>
    <p:sldId id="266" r:id="rId9"/>
    <p:sldId id="261" r:id="rId10"/>
    <p:sldId id="279" r:id="rId11"/>
    <p:sldId id="282" r:id="rId12"/>
    <p:sldId id="281" r:id="rId13"/>
    <p:sldId id="283" r:id="rId14"/>
    <p:sldId id="285" r:id="rId15"/>
    <p:sldId id="280" r:id="rId16"/>
    <p:sldId id="284" r:id="rId17"/>
    <p:sldId id="286" r:id="rId18"/>
    <p:sldId id="275" r:id="rId19"/>
  </p:sldIdLst>
  <p:sldSz cx="9144000" cy="5143500" type="screen16x9"/>
  <p:notesSz cx="6858000" cy="9144000"/>
  <p:embeddedFontLst>
    <p:embeddedFont>
      <p:font typeface="Baloo 2 ExtraBold" panose="020B0604020202020204" charset="0"/>
      <p:bold r:id="rId21"/>
    </p:embeddedFont>
    <p:embeddedFont>
      <p:font typeface="DM Sans" pitchFamily="2" charset="0"/>
      <p:regular r:id="rId22"/>
      <p:bold r:id="rId23"/>
      <p:italic r:id="rId24"/>
      <p:boldItalic r:id="rId25"/>
    </p:embeddedFont>
    <p:embeddedFont>
      <p:font typeface="DM Sans Medium"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3A"/>
    <a:srgbClr val="334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15429-3BED-4BCC-AFDD-A8D403C363C2}" v="12" dt="2024-12-06T01:07:41.556"/>
    <p1510:client id="{7F407B32-C354-A9B9-1F1B-663C002CAD12}" v="95" dt="2024-12-06T04:33:29.990"/>
  </p1510:revLst>
</p1510:revInfo>
</file>

<file path=ppt/tableStyles.xml><?xml version="1.0" encoding="utf-8"?>
<a:tblStyleLst xmlns:a="http://schemas.openxmlformats.org/drawingml/2006/main" def="{7EEEC8C9-085D-4E39-A24E-5113943EE712}">
  <a:tblStyle styleId="{7EEEC8C9-085D-4E39-A24E-5113943EE7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0EF4D0C-5AE4-46CC-9EFD-FDC3A554870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a:extLst>
            <a:ext uri="{FF2B5EF4-FFF2-40B4-BE49-F238E27FC236}">
              <a16:creationId xmlns:a16="http://schemas.microsoft.com/office/drawing/2014/main" id="{BB09D950-F0E3-4641-DB5B-57E2C5B8B69D}"/>
            </a:ext>
          </a:extLst>
        </p:cNvPr>
        <p:cNvGrpSpPr/>
        <p:nvPr/>
      </p:nvGrpSpPr>
      <p:grpSpPr>
        <a:xfrm>
          <a:off x="0" y="0"/>
          <a:ext cx="0" cy="0"/>
          <a:chOff x="0" y="0"/>
          <a:chExt cx="0" cy="0"/>
        </a:xfrm>
      </p:grpSpPr>
      <p:sp>
        <p:nvSpPr>
          <p:cNvPr id="1177" name="Google Shape;1177;g54dda1946d_4_2689:notes">
            <a:extLst>
              <a:ext uri="{FF2B5EF4-FFF2-40B4-BE49-F238E27FC236}">
                <a16:creationId xmlns:a16="http://schemas.microsoft.com/office/drawing/2014/main" id="{3C19C52E-B15D-6EBC-F623-A50EE577F5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a:extLst>
              <a:ext uri="{FF2B5EF4-FFF2-40B4-BE49-F238E27FC236}">
                <a16:creationId xmlns:a16="http://schemas.microsoft.com/office/drawing/2014/main" id="{233BB133-EC2D-6CD8-EF43-70B68EDCEF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861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B65BE5C1-5252-7068-A9E7-BA26D66CD0DE}"/>
            </a:ext>
          </a:extLst>
        </p:cNvPr>
        <p:cNvGrpSpPr/>
        <p:nvPr/>
      </p:nvGrpSpPr>
      <p:grpSpPr>
        <a:xfrm>
          <a:off x="0" y="0"/>
          <a:ext cx="0" cy="0"/>
          <a:chOff x="0" y="0"/>
          <a:chExt cx="0" cy="0"/>
        </a:xfrm>
      </p:grpSpPr>
      <p:sp>
        <p:nvSpPr>
          <p:cNvPr id="881" name="Google Shape;881;g54dda1946d_6_322:notes">
            <a:extLst>
              <a:ext uri="{FF2B5EF4-FFF2-40B4-BE49-F238E27FC236}">
                <a16:creationId xmlns:a16="http://schemas.microsoft.com/office/drawing/2014/main" id="{88744BAB-E615-04F3-1202-7F75C20C29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a:extLst>
              <a:ext uri="{FF2B5EF4-FFF2-40B4-BE49-F238E27FC236}">
                <a16:creationId xmlns:a16="http://schemas.microsoft.com/office/drawing/2014/main" id="{7016CC39-5620-810E-BFFC-129F532F09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74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a:extLst>
            <a:ext uri="{FF2B5EF4-FFF2-40B4-BE49-F238E27FC236}">
              <a16:creationId xmlns:a16="http://schemas.microsoft.com/office/drawing/2014/main" id="{6389929B-023D-6AB4-6BC6-3BBEDF06A2CC}"/>
            </a:ext>
          </a:extLst>
        </p:cNvPr>
        <p:cNvGrpSpPr/>
        <p:nvPr/>
      </p:nvGrpSpPr>
      <p:grpSpPr>
        <a:xfrm>
          <a:off x="0" y="0"/>
          <a:ext cx="0" cy="0"/>
          <a:chOff x="0" y="0"/>
          <a:chExt cx="0" cy="0"/>
        </a:xfrm>
      </p:grpSpPr>
      <p:sp>
        <p:nvSpPr>
          <p:cNvPr id="1177" name="Google Shape;1177;g54dda1946d_4_2689:notes">
            <a:extLst>
              <a:ext uri="{FF2B5EF4-FFF2-40B4-BE49-F238E27FC236}">
                <a16:creationId xmlns:a16="http://schemas.microsoft.com/office/drawing/2014/main" id="{A700B39C-712A-AAB6-4604-3554D147A8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a:extLst>
              <a:ext uri="{FF2B5EF4-FFF2-40B4-BE49-F238E27FC236}">
                <a16:creationId xmlns:a16="http://schemas.microsoft.com/office/drawing/2014/main" id="{5ACDB588-FC47-4413-54E0-357D16C4E1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97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a:extLst>
            <a:ext uri="{FF2B5EF4-FFF2-40B4-BE49-F238E27FC236}">
              <a16:creationId xmlns:a16="http://schemas.microsoft.com/office/drawing/2014/main" id="{19FC434B-172E-9508-FCFA-9E6860B99733}"/>
            </a:ext>
          </a:extLst>
        </p:cNvPr>
        <p:cNvGrpSpPr/>
        <p:nvPr/>
      </p:nvGrpSpPr>
      <p:grpSpPr>
        <a:xfrm>
          <a:off x="0" y="0"/>
          <a:ext cx="0" cy="0"/>
          <a:chOff x="0" y="0"/>
          <a:chExt cx="0" cy="0"/>
        </a:xfrm>
      </p:grpSpPr>
      <p:sp>
        <p:nvSpPr>
          <p:cNvPr id="1177" name="Google Shape;1177;g54dda1946d_4_2689:notes">
            <a:extLst>
              <a:ext uri="{FF2B5EF4-FFF2-40B4-BE49-F238E27FC236}">
                <a16:creationId xmlns:a16="http://schemas.microsoft.com/office/drawing/2014/main" id="{E0883541-8361-5EA2-4639-88A96D88B9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a:extLst>
              <a:ext uri="{FF2B5EF4-FFF2-40B4-BE49-F238E27FC236}">
                <a16:creationId xmlns:a16="http://schemas.microsoft.com/office/drawing/2014/main" id="{1FCF7B03-2BC2-CDAE-0CA1-1959A747D0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34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a:extLst>
            <a:ext uri="{FF2B5EF4-FFF2-40B4-BE49-F238E27FC236}">
              <a16:creationId xmlns:a16="http://schemas.microsoft.com/office/drawing/2014/main" id="{19FC434B-172E-9508-FCFA-9E6860B99733}"/>
            </a:ext>
          </a:extLst>
        </p:cNvPr>
        <p:cNvGrpSpPr/>
        <p:nvPr/>
      </p:nvGrpSpPr>
      <p:grpSpPr>
        <a:xfrm>
          <a:off x="0" y="0"/>
          <a:ext cx="0" cy="0"/>
          <a:chOff x="0" y="0"/>
          <a:chExt cx="0" cy="0"/>
        </a:xfrm>
      </p:grpSpPr>
      <p:sp>
        <p:nvSpPr>
          <p:cNvPr id="1177" name="Google Shape;1177;g54dda1946d_4_2689:notes">
            <a:extLst>
              <a:ext uri="{FF2B5EF4-FFF2-40B4-BE49-F238E27FC236}">
                <a16:creationId xmlns:a16="http://schemas.microsoft.com/office/drawing/2014/main" id="{E0883541-8361-5EA2-4639-88A96D88B9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a:extLst>
              <a:ext uri="{FF2B5EF4-FFF2-40B4-BE49-F238E27FC236}">
                <a16:creationId xmlns:a16="http://schemas.microsoft.com/office/drawing/2014/main" id="{1FCF7B03-2BC2-CDAE-0CA1-1959A747D0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049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a:extLst>
            <a:ext uri="{FF2B5EF4-FFF2-40B4-BE49-F238E27FC236}">
              <a16:creationId xmlns:a16="http://schemas.microsoft.com/office/drawing/2014/main" id="{0B4B6166-6BCC-8FD0-9ED8-CDB68318DB50}"/>
            </a:ext>
          </a:extLst>
        </p:cNvPr>
        <p:cNvGrpSpPr/>
        <p:nvPr/>
      </p:nvGrpSpPr>
      <p:grpSpPr>
        <a:xfrm>
          <a:off x="0" y="0"/>
          <a:ext cx="0" cy="0"/>
          <a:chOff x="0" y="0"/>
          <a:chExt cx="0" cy="0"/>
        </a:xfrm>
      </p:grpSpPr>
      <p:sp>
        <p:nvSpPr>
          <p:cNvPr id="1177" name="Google Shape;1177;g54dda1946d_4_2689:notes">
            <a:extLst>
              <a:ext uri="{FF2B5EF4-FFF2-40B4-BE49-F238E27FC236}">
                <a16:creationId xmlns:a16="http://schemas.microsoft.com/office/drawing/2014/main" id="{78DA672D-93A4-7A32-D7B2-375A94C727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a:extLst>
              <a:ext uri="{FF2B5EF4-FFF2-40B4-BE49-F238E27FC236}">
                <a16:creationId xmlns:a16="http://schemas.microsoft.com/office/drawing/2014/main" id="{FB9D7B20-833D-2642-99AA-EB220AE65E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417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a:extLst>
            <a:ext uri="{FF2B5EF4-FFF2-40B4-BE49-F238E27FC236}">
              <a16:creationId xmlns:a16="http://schemas.microsoft.com/office/drawing/2014/main" id="{C6B1B2C1-B614-1A64-FB36-DDF73FF0E6E0}"/>
            </a:ext>
          </a:extLst>
        </p:cNvPr>
        <p:cNvGrpSpPr/>
        <p:nvPr/>
      </p:nvGrpSpPr>
      <p:grpSpPr>
        <a:xfrm>
          <a:off x="0" y="0"/>
          <a:ext cx="0" cy="0"/>
          <a:chOff x="0" y="0"/>
          <a:chExt cx="0" cy="0"/>
        </a:xfrm>
      </p:grpSpPr>
      <p:sp>
        <p:nvSpPr>
          <p:cNvPr id="1177" name="Google Shape;1177;g54dda1946d_4_2689:notes">
            <a:extLst>
              <a:ext uri="{FF2B5EF4-FFF2-40B4-BE49-F238E27FC236}">
                <a16:creationId xmlns:a16="http://schemas.microsoft.com/office/drawing/2014/main" id="{1E9C1DC5-561B-96F7-2BBD-A9AF61D7A4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a:extLst>
              <a:ext uri="{FF2B5EF4-FFF2-40B4-BE49-F238E27FC236}">
                <a16:creationId xmlns:a16="http://schemas.microsoft.com/office/drawing/2014/main" id="{09F5ACDA-AE6B-B085-2CFE-2B82D6C955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28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a:extLst>
            <a:ext uri="{FF2B5EF4-FFF2-40B4-BE49-F238E27FC236}">
              <a16:creationId xmlns:a16="http://schemas.microsoft.com/office/drawing/2014/main" id="{59374362-B628-CC80-BDA7-232509F94BB6}"/>
            </a:ext>
          </a:extLst>
        </p:cNvPr>
        <p:cNvGrpSpPr/>
        <p:nvPr/>
      </p:nvGrpSpPr>
      <p:grpSpPr>
        <a:xfrm>
          <a:off x="0" y="0"/>
          <a:ext cx="0" cy="0"/>
          <a:chOff x="0" y="0"/>
          <a:chExt cx="0" cy="0"/>
        </a:xfrm>
      </p:grpSpPr>
      <p:sp>
        <p:nvSpPr>
          <p:cNvPr id="1177" name="Google Shape;1177;g54dda1946d_4_2689:notes">
            <a:extLst>
              <a:ext uri="{FF2B5EF4-FFF2-40B4-BE49-F238E27FC236}">
                <a16:creationId xmlns:a16="http://schemas.microsoft.com/office/drawing/2014/main" id="{0D4B5801-62B5-1150-433E-770D88EFA3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54dda1946d_4_2689:notes">
            <a:extLst>
              <a:ext uri="{FF2B5EF4-FFF2-40B4-BE49-F238E27FC236}">
                <a16:creationId xmlns:a16="http://schemas.microsoft.com/office/drawing/2014/main" id="{382ACB6F-EFF5-F00B-7E82-8AC16A5E71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66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21"/>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7" name="Google Shape;507;p2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21"/>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7"/>
          <p:cNvSpPr/>
          <p:nvPr/>
        </p:nvSpPr>
        <p:spPr>
          <a:xfrm>
            <a:off x="5401276" y="214456"/>
            <a:ext cx="3463317"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27"/>
          <p:cNvSpPr txBox="1">
            <a:spLocks noGrp="1"/>
          </p:cNvSpPr>
          <p:nvPr>
            <p:ph type="ctrTitle"/>
          </p:nvPr>
        </p:nvSpPr>
        <p:spPr>
          <a:xfrm>
            <a:off x="175339" y="1591566"/>
            <a:ext cx="4524652"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t>Topic : Customer Segmentation and Content-Based Image Retrieval for Fashion Products</a:t>
            </a:r>
            <a:endParaRPr sz="2400"/>
          </a:p>
        </p:txBody>
      </p:sp>
      <p:sp>
        <p:nvSpPr>
          <p:cNvPr id="667" name="Google Shape;667;p27"/>
          <p:cNvSpPr txBox="1">
            <a:spLocks noGrp="1"/>
          </p:cNvSpPr>
          <p:nvPr>
            <p:ph type="subTitle" idx="1"/>
          </p:nvPr>
        </p:nvSpPr>
        <p:spPr>
          <a:xfrm>
            <a:off x="206237" y="3232464"/>
            <a:ext cx="38625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a:t>TEAM :</a:t>
            </a:r>
          </a:p>
          <a:p>
            <a:pPr marL="0" lvl="0" indent="0" algn="l" rtl="0">
              <a:spcBef>
                <a:spcPts val="0"/>
              </a:spcBef>
              <a:spcAft>
                <a:spcPts val="0"/>
              </a:spcAft>
              <a:buNone/>
            </a:pPr>
            <a:r>
              <a:rPr lang="en-IN"/>
              <a:t>BP Shashidhar Reddy</a:t>
            </a:r>
          </a:p>
          <a:p>
            <a:pPr marL="0" lvl="0" indent="0" algn="l" rtl="0">
              <a:spcBef>
                <a:spcPts val="0"/>
              </a:spcBef>
              <a:spcAft>
                <a:spcPts val="0"/>
              </a:spcAft>
              <a:buNone/>
            </a:pPr>
            <a:r>
              <a:rPr lang="en-IN"/>
              <a:t>Vishakha Maruti Sonmore</a:t>
            </a:r>
          </a:p>
          <a:p>
            <a:pPr marL="0" lvl="0" indent="0" algn="l" rtl="0">
              <a:spcBef>
                <a:spcPts val="0"/>
              </a:spcBef>
              <a:spcAft>
                <a:spcPts val="0"/>
              </a:spcAft>
              <a:buNone/>
            </a:pPr>
            <a:r>
              <a:rPr lang="en-IN"/>
              <a:t>Aastha Dinesh Singh Kshatriya</a:t>
            </a:r>
          </a:p>
          <a:p>
            <a:pPr marL="0" lvl="0" indent="0" algn="l" rtl="0">
              <a:spcBef>
                <a:spcPts val="0"/>
              </a:spcBef>
              <a:spcAft>
                <a:spcPts val="0"/>
              </a:spcAft>
              <a:buNone/>
            </a:pPr>
            <a:r>
              <a:rPr lang="en-IN"/>
              <a:t>Hari Haran Dhulipala</a:t>
            </a:r>
          </a:p>
          <a:p>
            <a:pPr marL="0" lvl="0" indent="0" algn="l" rtl="0">
              <a:spcBef>
                <a:spcPts val="0"/>
              </a:spcBef>
              <a:spcAft>
                <a:spcPts val="0"/>
              </a:spcAft>
              <a:buNone/>
            </a:pPr>
            <a:endParaRPr lang="en-IN"/>
          </a:p>
        </p:txBody>
      </p:sp>
      <p:sp>
        <p:nvSpPr>
          <p:cNvPr id="668" name="Google Shape;668;p27"/>
          <p:cNvSpPr txBox="1">
            <a:spLocks noGrp="1"/>
          </p:cNvSpPr>
          <p:nvPr>
            <p:ph type="subTitle" idx="1"/>
          </p:nvPr>
        </p:nvSpPr>
        <p:spPr>
          <a:xfrm>
            <a:off x="5449368" y="187131"/>
            <a:ext cx="3327925"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Deep Learning Project : 12/05/2024</a:t>
            </a:r>
            <a:endParaRPr>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84471E06-33EE-1400-97C4-9CACBA7DA8C4}"/>
              </a:ext>
            </a:extLst>
          </p:cNvPr>
          <p:cNvSpPr/>
          <p:nvPr/>
        </p:nvSpPr>
        <p:spPr>
          <a:xfrm>
            <a:off x="0" y="5047562"/>
            <a:ext cx="9144000" cy="9425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7E8EF190-2D12-C355-E324-CE849EAE2AFC}"/>
              </a:ext>
            </a:extLst>
          </p:cNvPr>
          <p:cNvSpPr/>
          <p:nvPr/>
        </p:nvSpPr>
        <p:spPr>
          <a:xfrm>
            <a:off x="-190427" y="3122006"/>
            <a:ext cx="3227541" cy="1675926"/>
          </a:xfrm>
          <a:prstGeom prst="rect">
            <a:avLst/>
          </a:prstGeom>
          <a:noFill/>
          <a:ln w="76200">
            <a:solidFill>
              <a:srgbClr val="FFC5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9">
          <a:extLst>
            <a:ext uri="{FF2B5EF4-FFF2-40B4-BE49-F238E27FC236}">
              <a16:creationId xmlns:a16="http://schemas.microsoft.com/office/drawing/2014/main" id="{8F36CC17-5327-5BFF-D257-1403B47F7A85}"/>
            </a:ext>
          </a:extLst>
        </p:cNvPr>
        <p:cNvGrpSpPr/>
        <p:nvPr/>
      </p:nvGrpSpPr>
      <p:grpSpPr>
        <a:xfrm>
          <a:off x="0" y="0"/>
          <a:ext cx="0" cy="0"/>
          <a:chOff x="0" y="0"/>
          <a:chExt cx="0" cy="0"/>
        </a:xfrm>
      </p:grpSpPr>
      <p:sp>
        <p:nvSpPr>
          <p:cNvPr id="1180" name="Google Shape;1180;p38">
            <a:extLst>
              <a:ext uri="{FF2B5EF4-FFF2-40B4-BE49-F238E27FC236}">
                <a16:creationId xmlns:a16="http://schemas.microsoft.com/office/drawing/2014/main" id="{6B11D95E-EC98-3AB6-5955-4E7D7B649F37}"/>
              </a:ext>
            </a:extLst>
          </p:cNvPr>
          <p:cNvSpPr txBox="1">
            <a:spLocks noGrp="1"/>
          </p:cNvSpPr>
          <p:nvPr>
            <p:ph type="title"/>
          </p:nvPr>
        </p:nvSpPr>
        <p:spPr>
          <a:xfrm>
            <a:off x="604496" y="350048"/>
            <a:ext cx="334701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Sales Forecasting Using Random Forest Regressor </a:t>
            </a:r>
            <a:r>
              <a:rPr lang="en-US" sz="2800">
                <a:solidFill>
                  <a:srgbClr val="FFC53A"/>
                </a:solidFill>
              </a:rPr>
              <a:t>RESULTS</a:t>
            </a:r>
            <a:endParaRPr sz="2800"/>
          </a:p>
        </p:txBody>
      </p:sp>
      <p:sp>
        <p:nvSpPr>
          <p:cNvPr id="2" name="Rectangle 1">
            <a:extLst>
              <a:ext uri="{FF2B5EF4-FFF2-40B4-BE49-F238E27FC236}">
                <a16:creationId xmlns:a16="http://schemas.microsoft.com/office/drawing/2014/main" id="{EBB7C3DF-10E4-4DF3-5B70-119C6554DB5E}"/>
              </a:ext>
            </a:extLst>
          </p:cNvPr>
          <p:cNvSpPr/>
          <p:nvPr/>
        </p:nvSpPr>
        <p:spPr>
          <a:xfrm>
            <a:off x="0" y="350048"/>
            <a:ext cx="452387" cy="864011"/>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B6D6B96-36F8-B760-504D-D42ADCAE738B}"/>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D26E01C-38C8-DB01-B8AB-DCBB428FAF9E}"/>
              </a:ext>
            </a:extLst>
          </p:cNvPr>
          <p:cNvPicPr>
            <a:picLocks noChangeAspect="1"/>
          </p:cNvPicPr>
          <p:nvPr/>
        </p:nvPicPr>
        <p:blipFill>
          <a:blip r:embed="rId3"/>
          <a:stretch>
            <a:fillRect/>
          </a:stretch>
        </p:blipFill>
        <p:spPr>
          <a:xfrm>
            <a:off x="329106" y="2571750"/>
            <a:ext cx="3886402" cy="631404"/>
          </a:xfrm>
          <a:prstGeom prst="rect">
            <a:avLst/>
          </a:prstGeom>
        </p:spPr>
      </p:pic>
      <p:sp>
        <p:nvSpPr>
          <p:cNvPr id="9" name="Rectangle 8">
            <a:extLst>
              <a:ext uri="{FF2B5EF4-FFF2-40B4-BE49-F238E27FC236}">
                <a16:creationId xmlns:a16="http://schemas.microsoft.com/office/drawing/2014/main" id="{70A16FBB-5B78-FE91-AB13-EDFF423817B5}"/>
              </a:ext>
            </a:extLst>
          </p:cNvPr>
          <p:cNvSpPr/>
          <p:nvPr/>
        </p:nvSpPr>
        <p:spPr>
          <a:xfrm>
            <a:off x="253093" y="2375807"/>
            <a:ext cx="4318907" cy="1028700"/>
          </a:xfrm>
          <a:prstGeom prst="rect">
            <a:avLst/>
          </a:prstGeom>
          <a:noFill/>
          <a:ln w="76200">
            <a:solidFill>
              <a:srgbClr val="FFC5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F4BF641-AF66-8905-6F55-D00F07A015E6}"/>
              </a:ext>
            </a:extLst>
          </p:cNvPr>
          <p:cNvPicPr>
            <a:picLocks noChangeAspect="1"/>
          </p:cNvPicPr>
          <p:nvPr/>
        </p:nvPicPr>
        <p:blipFill>
          <a:blip r:embed="rId4"/>
          <a:srcRect r="2888"/>
          <a:stretch/>
        </p:blipFill>
        <p:spPr>
          <a:xfrm>
            <a:off x="4367617" y="630033"/>
            <a:ext cx="4664498" cy="3883433"/>
          </a:xfrm>
          <a:prstGeom prst="rect">
            <a:avLst/>
          </a:prstGeom>
          <a:ln>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8808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13C78D4A-E49F-7E2F-2FB8-A18F40919EC7}"/>
            </a:ext>
          </a:extLst>
        </p:cNvPr>
        <p:cNvGrpSpPr/>
        <p:nvPr/>
      </p:nvGrpSpPr>
      <p:grpSpPr>
        <a:xfrm>
          <a:off x="0" y="0"/>
          <a:ext cx="0" cy="0"/>
          <a:chOff x="0" y="0"/>
          <a:chExt cx="0" cy="0"/>
        </a:xfrm>
      </p:grpSpPr>
      <p:sp>
        <p:nvSpPr>
          <p:cNvPr id="884" name="Google Shape;884;p32">
            <a:extLst>
              <a:ext uri="{FF2B5EF4-FFF2-40B4-BE49-F238E27FC236}">
                <a16:creationId xmlns:a16="http://schemas.microsoft.com/office/drawing/2014/main" id="{6302BD2D-F59A-7306-3698-AF7358EA2DAF}"/>
              </a:ext>
            </a:extLst>
          </p:cNvPr>
          <p:cNvSpPr txBox="1">
            <a:spLocks noGrp="1"/>
          </p:cNvSpPr>
          <p:nvPr>
            <p:ph type="title"/>
          </p:nvPr>
        </p:nvSpPr>
        <p:spPr>
          <a:xfrm>
            <a:off x="515893" y="200096"/>
            <a:ext cx="6317614" cy="583675"/>
          </a:xfrm>
          <a:prstGeom prst="rect">
            <a:avLst/>
          </a:prstGeom>
          <a:effectLst>
            <a:outerShdw blurRad="50800" dist="38100" dir="2700000" algn="tl" rotWithShape="0">
              <a:prstClr val="black">
                <a:alpha val="40000"/>
              </a:prst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a:t>Dataset 2 : Visualizations</a:t>
            </a:r>
            <a:endParaRPr/>
          </a:p>
        </p:txBody>
      </p:sp>
      <p:sp>
        <p:nvSpPr>
          <p:cNvPr id="6" name="Rectangle 5">
            <a:extLst>
              <a:ext uri="{FF2B5EF4-FFF2-40B4-BE49-F238E27FC236}">
                <a16:creationId xmlns:a16="http://schemas.microsoft.com/office/drawing/2014/main" id="{F7F9D17A-ED02-37FF-7958-B09AA9F2EC20}"/>
              </a:ext>
            </a:extLst>
          </p:cNvPr>
          <p:cNvSpPr/>
          <p:nvPr/>
        </p:nvSpPr>
        <p:spPr>
          <a:xfrm>
            <a:off x="0" y="200096"/>
            <a:ext cx="368936" cy="654159"/>
          </a:xfrm>
          <a:prstGeom prst="rect">
            <a:avLst/>
          </a:prstGeom>
          <a:solidFill>
            <a:srgbClr val="FFC53A"/>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screenshot of a computer&#10;&#10;Description automatically generated">
            <a:extLst>
              <a:ext uri="{FF2B5EF4-FFF2-40B4-BE49-F238E27FC236}">
                <a16:creationId xmlns:a16="http://schemas.microsoft.com/office/drawing/2014/main" id="{D4CA3B47-3ED2-078A-F2C8-3D0FCEF3A8F3}"/>
              </a:ext>
            </a:extLst>
          </p:cNvPr>
          <p:cNvPicPr>
            <a:picLocks noChangeAspect="1"/>
          </p:cNvPicPr>
          <p:nvPr/>
        </p:nvPicPr>
        <p:blipFill>
          <a:blip r:embed="rId3"/>
          <a:stretch>
            <a:fillRect/>
          </a:stretch>
        </p:blipFill>
        <p:spPr>
          <a:xfrm>
            <a:off x="90311" y="989542"/>
            <a:ext cx="1625600" cy="1706864"/>
          </a:xfrm>
          <a:prstGeom prst="rect">
            <a:avLst/>
          </a:prstGeom>
          <a:effectLst>
            <a:outerShdw blurRad="50800" dist="38100" dir="2700000" algn="tl" rotWithShape="0">
              <a:prstClr val="black">
                <a:alpha val="40000"/>
              </a:prstClr>
            </a:outerShdw>
          </a:effectLst>
        </p:spPr>
      </p:pic>
      <p:pic>
        <p:nvPicPr>
          <p:cNvPr id="3" name="Picture 2" descr="A graph of different colored squares&#10;&#10;Description automatically generated">
            <a:extLst>
              <a:ext uri="{FF2B5EF4-FFF2-40B4-BE49-F238E27FC236}">
                <a16:creationId xmlns:a16="http://schemas.microsoft.com/office/drawing/2014/main" id="{222DA630-B6F7-3309-284D-7BA534381E2C}"/>
              </a:ext>
            </a:extLst>
          </p:cNvPr>
          <p:cNvPicPr>
            <a:picLocks noChangeAspect="1"/>
          </p:cNvPicPr>
          <p:nvPr/>
        </p:nvPicPr>
        <p:blipFill>
          <a:blip r:embed="rId4"/>
          <a:stretch>
            <a:fillRect/>
          </a:stretch>
        </p:blipFill>
        <p:spPr>
          <a:xfrm>
            <a:off x="3905956" y="2831693"/>
            <a:ext cx="5127689" cy="2203591"/>
          </a:xfrm>
          <a:prstGeom prst="rect">
            <a:avLst/>
          </a:prstGeom>
          <a:effectLst>
            <a:outerShdw blurRad="50800" dist="38100" dir="2700000" algn="tl" rotWithShape="0">
              <a:prstClr val="black">
                <a:alpha val="40000"/>
              </a:prstClr>
            </a:outerShdw>
          </a:effectLst>
        </p:spPr>
      </p:pic>
      <p:pic>
        <p:nvPicPr>
          <p:cNvPr id="4" name="Picture 3" descr="A graph of different colors&#10;&#10;Description automatically generated">
            <a:extLst>
              <a:ext uri="{FF2B5EF4-FFF2-40B4-BE49-F238E27FC236}">
                <a16:creationId xmlns:a16="http://schemas.microsoft.com/office/drawing/2014/main" id="{6BD28853-E12A-9537-A842-7E5294AF1347}"/>
              </a:ext>
            </a:extLst>
          </p:cNvPr>
          <p:cNvPicPr>
            <a:picLocks noChangeAspect="1"/>
          </p:cNvPicPr>
          <p:nvPr/>
        </p:nvPicPr>
        <p:blipFill>
          <a:blip r:embed="rId5"/>
          <a:stretch>
            <a:fillRect/>
          </a:stretch>
        </p:blipFill>
        <p:spPr>
          <a:xfrm>
            <a:off x="110355" y="2831693"/>
            <a:ext cx="3617511" cy="2203591"/>
          </a:xfrm>
          <a:prstGeom prst="rect">
            <a:avLst/>
          </a:prstGeom>
          <a:effectLst>
            <a:outerShdw blurRad="50800" dist="38100" dir="2700000" algn="tl" rotWithShape="0">
              <a:prstClr val="black">
                <a:alpha val="40000"/>
              </a:prstClr>
            </a:outerShdw>
          </a:effectLst>
        </p:spPr>
      </p:pic>
      <p:pic>
        <p:nvPicPr>
          <p:cNvPr id="5" name="Picture 4" descr="A graph of different colored bars&#10;&#10;Description automatically generated">
            <a:extLst>
              <a:ext uri="{FF2B5EF4-FFF2-40B4-BE49-F238E27FC236}">
                <a16:creationId xmlns:a16="http://schemas.microsoft.com/office/drawing/2014/main" id="{7AB53669-0583-9C7F-2BB0-B633DF7ECA33}"/>
              </a:ext>
            </a:extLst>
          </p:cNvPr>
          <p:cNvPicPr>
            <a:picLocks noChangeAspect="1"/>
          </p:cNvPicPr>
          <p:nvPr/>
        </p:nvPicPr>
        <p:blipFill>
          <a:blip r:embed="rId6"/>
          <a:stretch>
            <a:fillRect/>
          </a:stretch>
        </p:blipFill>
        <p:spPr>
          <a:xfrm>
            <a:off x="1964268" y="705938"/>
            <a:ext cx="7069378" cy="21257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7840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9">
          <a:extLst>
            <a:ext uri="{FF2B5EF4-FFF2-40B4-BE49-F238E27FC236}">
              <a16:creationId xmlns:a16="http://schemas.microsoft.com/office/drawing/2014/main" id="{BA258256-8283-41CC-F172-8EF1827357E0}"/>
            </a:ext>
          </a:extLst>
        </p:cNvPr>
        <p:cNvGrpSpPr/>
        <p:nvPr/>
      </p:nvGrpSpPr>
      <p:grpSpPr>
        <a:xfrm>
          <a:off x="0" y="0"/>
          <a:ext cx="0" cy="0"/>
          <a:chOff x="0" y="0"/>
          <a:chExt cx="0" cy="0"/>
        </a:xfrm>
      </p:grpSpPr>
      <p:sp>
        <p:nvSpPr>
          <p:cNvPr id="1180" name="Google Shape;1180;p38">
            <a:extLst>
              <a:ext uri="{FF2B5EF4-FFF2-40B4-BE49-F238E27FC236}">
                <a16:creationId xmlns:a16="http://schemas.microsoft.com/office/drawing/2014/main" id="{CFAE7AD0-E854-D8A4-A02F-6EC062F9D498}"/>
              </a:ext>
            </a:extLst>
          </p:cNvPr>
          <p:cNvSpPr txBox="1">
            <a:spLocks noGrp="1"/>
          </p:cNvSpPr>
          <p:nvPr>
            <p:ph type="title"/>
          </p:nvPr>
        </p:nvSpPr>
        <p:spPr>
          <a:xfrm>
            <a:off x="604496" y="350048"/>
            <a:ext cx="59791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Fashion Visual Search Model using pre-trained CNN and KNN</a:t>
            </a:r>
            <a:endParaRPr sz="2800"/>
          </a:p>
        </p:txBody>
      </p:sp>
      <p:sp>
        <p:nvSpPr>
          <p:cNvPr id="2" name="Rectangle 1">
            <a:extLst>
              <a:ext uri="{FF2B5EF4-FFF2-40B4-BE49-F238E27FC236}">
                <a16:creationId xmlns:a16="http://schemas.microsoft.com/office/drawing/2014/main" id="{E91BE8DB-C88D-B045-29D2-DEAFD7ACAF77}"/>
              </a:ext>
            </a:extLst>
          </p:cNvPr>
          <p:cNvSpPr/>
          <p:nvPr/>
        </p:nvSpPr>
        <p:spPr>
          <a:xfrm>
            <a:off x="0" y="350048"/>
            <a:ext cx="452387" cy="864011"/>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7B97D20-7212-0B9C-65ED-A01C4B53BD5A}"/>
              </a:ext>
            </a:extLst>
          </p:cNvPr>
          <p:cNvSpPr txBox="1"/>
          <p:nvPr/>
        </p:nvSpPr>
        <p:spPr>
          <a:xfrm>
            <a:off x="604496" y="1558652"/>
            <a:ext cx="4046401" cy="2518638"/>
          </a:xfrm>
          <a:prstGeom prst="rect">
            <a:avLst/>
          </a:prstGeom>
          <a:noFill/>
        </p:spPr>
        <p:txBody>
          <a:bodyPr wrap="square" lIns="91440" tIns="45720" rIns="91440" bIns="45720" anchor="t">
            <a:spAutoFit/>
          </a:bodyPr>
          <a:lstStyle/>
          <a:p>
            <a:pPr marL="0" marR="0">
              <a:lnSpc>
                <a:spcPct val="115000"/>
              </a:lnSpc>
              <a:spcAft>
                <a:spcPts val="800"/>
              </a:spcAft>
            </a:pPr>
            <a:r>
              <a:rPr lang="en-US" sz="2000" b="1">
                <a:solidFill>
                  <a:schemeClr val="tx1"/>
                </a:solidFill>
                <a:latin typeface="Asptos"/>
              </a:rPr>
              <a:t>Feature Extraction Using CNN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latin typeface="Asptos"/>
              </a:rPr>
              <a:t> We employed a pre-trained CNN as the backbone for feature extraction.</a:t>
            </a:r>
            <a:endParaRPr lang="en-US" altLang="en-US" sz="1600" b="0" i="0" u="none" strike="noStrike" cap="none" normalizeH="0" baseline="0">
              <a:ln>
                <a:noFill/>
              </a:ln>
              <a:solidFill>
                <a:schemeClr val="tx1"/>
              </a:solidFill>
              <a:effectLst/>
              <a:latin typeface="Asptos"/>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a:ln>
                <a:noFill/>
              </a:ln>
              <a:solidFill>
                <a:schemeClr val="tx1"/>
              </a:solidFill>
              <a:effectLst/>
              <a:latin typeface="Aspto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latin typeface="Asptos"/>
              </a:rPr>
              <a:t> The CNN is used to generate </a:t>
            </a:r>
            <a:r>
              <a:rPr kumimoji="0" lang="en-US" altLang="en-US" sz="1600" i="0" u="none" strike="noStrike" cap="none" normalizeH="0" baseline="0">
                <a:ln>
                  <a:noFill/>
                </a:ln>
                <a:solidFill>
                  <a:schemeClr val="tx1"/>
                </a:solidFill>
                <a:effectLst/>
                <a:latin typeface="Asptos"/>
              </a:rPr>
              <a:t>feature embeddings.</a:t>
            </a:r>
            <a:endParaRPr lang="en-US" altLang="en-US" sz="1600" i="0" u="none" strike="noStrike" cap="none" normalizeH="0" baseline="0">
              <a:ln>
                <a:noFill/>
              </a:ln>
              <a:solidFill>
                <a:schemeClr val="tx1"/>
              </a:solidFill>
              <a:effectLst/>
              <a:latin typeface="Asptos"/>
            </a:endParaRPr>
          </a:p>
          <a:p>
            <a:pPr marL="0" marR="0" lvl="0" indent="0" algn="l" defTabSz="914400">
              <a:lnSpc>
                <a:spcPct val="100000"/>
              </a:lnSpc>
              <a:spcBef>
                <a:spcPct val="0"/>
              </a:spcBef>
              <a:spcAft>
                <a:spcPct val="0"/>
              </a:spcAft>
              <a:buClrTx/>
              <a:buSzTx/>
              <a:buFontTx/>
              <a:buChar char="•"/>
              <a:tabLst/>
            </a:pPr>
            <a:endParaRPr lang="en-US" altLang="en-US" sz="1600" i="0" u="none" strike="noStrike" cap="none" normalizeH="0" baseline="0">
              <a:ln>
                <a:noFill/>
              </a:ln>
              <a:solidFill>
                <a:schemeClr val="tx1"/>
              </a:solidFill>
              <a:effectLst/>
              <a:latin typeface="Asptos"/>
            </a:endParaRPr>
          </a:p>
          <a:p>
            <a:pPr>
              <a:spcBef>
                <a:spcPct val="0"/>
              </a:spcBef>
              <a:spcAft>
                <a:spcPct val="0"/>
              </a:spcAft>
              <a:buClrTx/>
              <a:buFontTx/>
              <a:buChar char="•"/>
            </a:pPr>
            <a:r>
              <a:rPr lang="en-US" altLang="en-US" sz="1600">
                <a:solidFill>
                  <a:schemeClr val="tx1"/>
                </a:solidFill>
                <a:latin typeface="Asptos"/>
              </a:rPr>
              <a:t>VGG16.</a:t>
            </a:r>
          </a:p>
          <a:p>
            <a:pPr eaLnBrk="0" fontAlgn="base" hangingPunct="0">
              <a:spcBef>
                <a:spcPct val="0"/>
              </a:spcBef>
              <a:spcAft>
                <a:spcPct val="0"/>
              </a:spcAft>
              <a:buClrTx/>
            </a:pPr>
            <a:endParaRPr lang="en-US" altLang="en-US" sz="1600">
              <a:solidFill>
                <a:schemeClr val="tx1"/>
              </a:solidFill>
              <a:latin typeface="Asptos"/>
            </a:endParaRPr>
          </a:p>
        </p:txBody>
      </p:sp>
      <p:sp>
        <p:nvSpPr>
          <p:cNvPr id="4" name="Content Placeholder 8">
            <a:extLst>
              <a:ext uri="{FF2B5EF4-FFF2-40B4-BE49-F238E27FC236}">
                <a16:creationId xmlns:a16="http://schemas.microsoft.com/office/drawing/2014/main" id="{A3822E1C-0FB5-439C-69E0-EEB84956192D}"/>
              </a:ext>
            </a:extLst>
          </p:cNvPr>
          <p:cNvSpPr txBox="1">
            <a:spLocks/>
          </p:cNvSpPr>
          <p:nvPr/>
        </p:nvSpPr>
        <p:spPr>
          <a:xfrm>
            <a:off x="4747150" y="1558652"/>
            <a:ext cx="3888606" cy="212296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b="0" kern="1200">
                <a:solidFill>
                  <a:schemeClr val="tx1"/>
                </a:solidFill>
                <a:latin typeface="+mn-lt"/>
                <a:ea typeface="+mn-ea"/>
                <a:cs typeface="+mn-cs"/>
              </a:defRPr>
            </a:lvl2pPr>
            <a:lvl3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n-lt"/>
                <a:ea typeface="+mn-ea"/>
                <a:cs typeface="+mn-cs"/>
              </a:defRPr>
            </a:lvl3pPr>
            <a:lvl4pPr marL="9144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4pPr>
            <a:lvl5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0" defTabSz="914400" eaLnBrk="0" fontAlgn="base" latinLnBrk="0" hangingPunct="0">
              <a:lnSpc>
                <a:spcPct val="100000"/>
              </a:lnSpc>
              <a:spcBef>
                <a:spcPct val="0"/>
              </a:spcBef>
              <a:spcAft>
                <a:spcPct val="0"/>
              </a:spcAft>
              <a:buClrTx/>
              <a:buSzTx/>
              <a:tabLst/>
            </a:pPr>
            <a:r>
              <a:rPr lang="en-US" b="1">
                <a:latin typeface="Asptos"/>
                <a:cs typeface="Arial"/>
              </a:rPr>
              <a:t>Similarity Search Using KNN</a:t>
            </a:r>
            <a:r>
              <a:rPr lang="en-US" altLang="en-US" b="1">
                <a:latin typeface="Asptos"/>
                <a:cs typeface="Arial"/>
              </a:rPr>
              <a:t> </a:t>
            </a:r>
          </a:p>
          <a:p>
            <a:pPr eaLnBrk="0" fontAlgn="base" hangingPunct="0">
              <a:lnSpc>
                <a:spcPct val="100000"/>
              </a:lnSpc>
              <a:spcBef>
                <a:spcPct val="0"/>
              </a:spcBef>
              <a:spcAft>
                <a:spcPct val="0"/>
              </a:spcAft>
              <a:buClrTx/>
            </a:pPr>
            <a:endParaRPr lang="en-US" b="1">
              <a:latin typeface="Asptos"/>
              <a:cs typeface="Arial"/>
            </a:endParaRPr>
          </a:p>
          <a:p>
            <a:pPr eaLnBrk="0" fontAlgn="base" hangingPunct="0">
              <a:lnSpc>
                <a:spcPct val="100000"/>
              </a:lnSpc>
              <a:spcBef>
                <a:spcPct val="0"/>
              </a:spcBef>
              <a:spcAft>
                <a:spcPct val="0"/>
              </a:spcAft>
              <a:buClrTx/>
            </a:pPr>
            <a:r>
              <a:rPr lang="en-US" sz="1600">
                <a:latin typeface="Asptos"/>
                <a:cs typeface="Arial"/>
              </a:rPr>
              <a:t>The embeddings generated by the CNN are used as input for a KNN classifier.</a:t>
            </a:r>
          </a:p>
        </p:txBody>
      </p:sp>
      <p:cxnSp>
        <p:nvCxnSpPr>
          <p:cNvPr id="6" name="Straight Connector 5">
            <a:extLst>
              <a:ext uri="{FF2B5EF4-FFF2-40B4-BE49-F238E27FC236}">
                <a16:creationId xmlns:a16="http://schemas.microsoft.com/office/drawing/2014/main" id="{E3F2BCBB-C5E7-9B70-3E3C-C59379CE607A}"/>
              </a:ext>
            </a:extLst>
          </p:cNvPr>
          <p:cNvCxnSpPr>
            <a:cxnSpLocks/>
          </p:cNvCxnSpPr>
          <p:nvPr/>
        </p:nvCxnSpPr>
        <p:spPr>
          <a:xfrm>
            <a:off x="4302493" y="1558652"/>
            <a:ext cx="0" cy="2763091"/>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50835D7F-2829-53EB-1196-DCD9E21CA83A}"/>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652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9">
          <a:extLst>
            <a:ext uri="{FF2B5EF4-FFF2-40B4-BE49-F238E27FC236}">
              <a16:creationId xmlns:a16="http://schemas.microsoft.com/office/drawing/2014/main" id="{85BA162A-BE2E-235B-970F-4C31DF1D8B67}"/>
            </a:ext>
          </a:extLst>
        </p:cNvPr>
        <p:cNvGrpSpPr/>
        <p:nvPr/>
      </p:nvGrpSpPr>
      <p:grpSpPr>
        <a:xfrm>
          <a:off x="0" y="0"/>
          <a:ext cx="0" cy="0"/>
          <a:chOff x="0" y="0"/>
          <a:chExt cx="0" cy="0"/>
        </a:xfrm>
      </p:grpSpPr>
      <p:sp>
        <p:nvSpPr>
          <p:cNvPr id="1180" name="Google Shape;1180;p38">
            <a:extLst>
              <a:ext uri="{FF2B5EF4-FFF2-40B4-BE49-F238E27FC236}">
                <a16:creationId xmlns:a16="http://schemas.microsoft.com/office/drawing/2014/main" id="{A03CC29F-E0E7-0B6C-BA75-041917BA270D}"/>
              </a:ext>
            </a:extLst>
          </p:cNvPr>
          <p:cNvSpPr txBox="1">
            <a:spLocks noGrp="1"/>
          </p:cNvSpPr>
          <p:nvPr>
            <p:ph type="title"/>
          </p:nvPr>
        </p:nvSpPr>
        <p:spPr>
          <a:xfrm>
            <a:off x="604496" y="350048"/>
            <a:ext cx="59791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Fashion Visual Search Model using pre-trained CNN and KNN : </a:t>
            </a:r>
            <a:r>
              <a:rPr lang="en-US" sz="2800">
                <a:solidFill>
                  <a:srgbClr val="FFC53A"/>
                </a:solidFill>
              </a:rPr>
              <a:t>RESULTS</a:t>
            </a:r>
            <a:endParaRPr sz="2800"/>
          </a:p>
        </p:txBody>
      </p:sp>
      <p:sp>
        <p:nvSpPr>
          <p:cNvPr id="2" name="Rectangle 1">
            <a:extLst>
              <a:ext uri="{FF2B5EF4-FFF2-40B4-BE49-F238E27FC236}">
                <a16:creationId xmlns:a16="http://schemas.microsoft.com/office/drawing/2014/main" id="{321DF01B-AD05-2FF3-107A-8CE470FFD148}"/>
              </a:ext>
            </a:extLst>
          </p:cNvPr>
          <p:cNvSpPr/>
          <p:nvPr/>
        </p:nvSpPr>
        <p:spPr>
          <a:xfrm>
            <a:off x="0" y="350048"/>
            <a:ext cx="452387" cy="864011"/>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A47CB92-E97D-852D-4652-0DE72365DDEC}"/>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73153F57-4459-1463-BB7B-23D6FF719AB0}"/>
              </a:ext>
            </a:extLst>
          </p:cNvPr>
          <p:cNvPicPr>
            <a:picLocks noChangeAspect="1"/>
          </p:cNvPicPr>
          <p:nvPr/>
        </p:nvPicPr>
        <p:blipFill>
          <a:blip r:embed="rId3"/>
          <a:srcRect l="17500" t="17456" r="2333" b="16272"/>
          <a:stretch/>
        </p:blipFill>
        <p:spPr>
          <a:xfrm>
            <a:off x="449580" y="1552575"/>
            <a:ext cx="4023362" cy="2313959"/>
          </a:xfrm>
          <a:prstGeom prst="rect">
            <a:avLst/>
          </a:prstGeom>
          <a:ln>
            <a:noFill/>
          </a:ln>
          <a:effectLst>
            <a:outerShdw blurRad="292100" dist="139700" dir="2700000" algn="tl" rotWithShape="0">
              <a:srgbClr val="333333">
                <a:alpha val="65000"/>
              </a:srgbClr>
            </a:outerShdw>
          </a:effectLst>
        </p:spPr>
      </p:pic>
      <p:pic>
        <p:nvPicPr>
          <p:cNvPr id="7" name="Picture 6" descr="A screenshot of a computer&#10;&#10;Description automatically generated">
            <a:extLst>
              <a:ext uri="{FF2B5EF4-FFF2-40B4-BE49-F238E27FC236}">
                <a16:creationId xmlns:a16="http://schemas.microsoft.com/office/drawing/2014/main" id="{DEDEF4ED-C1B8-CC14-D8F5-60D8656F3E65}"/>
              </a:ext>
            </a:extLst>
          </p:cNvPr>
          <p:cNvPicPr>
            <a:picLocks noChangeAspect="1"/>
          </p:cNvPicPr>
          <p:nvPr/>
        </p:nvPicPr>
        <p:blipFill>
          <a:blip r:embed="rId4"/>
          <a:srcRect l="19167" t="22485" r="1167" b="19603"/>
          <a:stretch/>
        </p:blipFill>
        <p:spPr>
          <a:xfrm>
            <a:off x="4762500" y="1552575"/>
            <a:ext cx="3642366" cy="2312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211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9">
          <a:extLst>
            <a:ext uri="{FF2B5EF4-FFF2-40B4-BE49-F238E27FC236}">
              <a16:creationId xmlns:a16="http://schemas.microsoft.com/office/drawing/2014/main" id="{85BA162A-BE2E-235B-970F-4C31DF1D8B67}"/>
            </a:ext>
          </a:extLst>
        </p:cNvPr>
        <p:cNvGrpSpPr/>
        <p:nvPr/>
      </p:nvGrpSpPr>
      <p:grpSpPr>
        <a:xfrm>
          <a:off x="0" y="0"/>
          <a:ext cx="0" cy="0"/>
          <a:chOff x="0" y="0"/>
          <a:chExt cx="0" cy="0"/>
        </a:xfrm>
      </p:grpSpPr>
      <p:sp>
        <p:nvSpPr>
          <p:cNvPr id="1180" name="Google Shape;1180;p38">
            <a:extLst>
              <a:ext uri="{FF2B5EF4-FFF2-40B4-BE49-F238E27FC236}">
                <a16:creationId xmlns:a16="http://schemas.microsoft.com/office/drawing/2014/main" id="{A03CC29F-E0E7-0B6C-BA75-041917BA270D}"/>
              </a:ext>
            </a:extLst>
          </p:cNvPr>
          <p:cNvSpPr txBox="1">
            <a:spLocks noGrp="1"/>
          </p:cNvSpPr>
          <p:nvPr>
            <p:ph type="title"/>
          </p:nvPr>
        </p:nvSpPr>
        <p:spPr>
          <a:xfrm>
            <a:off x="596876" y="494828"/>
            <a:ext cx="5979184"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sz="2800"/>
              <a:t>Conclusion</a:t>
            </a:r>
            <a:endParaRPr lang="en-US"/>
          </a:p>
        </p:txBody>
      </p:sp>
      <p:sp>
        <p:nvSpPr>
          <p:cNvPr id="2" name="Rectangle 1">
            <a:extLst>
              <a:ext uri="{FF2B5EF4-FFF2-40B4-BE49-F238E27FC236}">
                <a16:creationId xmlns:a16="http://schemas.microsoft.com/office/drawing/2014/main" id="{321DF01B-AD05-2FF3-107A-8CE470FFD148}"/>
              </a:ext>
            </a:extLst>
          </p:cNvPr>
          <p:cNvSpPr/>
          <p:nvPr/>
        </p:nvSpPr>
        <p:spPr>
          <a:xfrm>
            <a:off x="0" y="350048"/>
            <a:ext cx="452387" cy="864011"/>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A47CB92-E97D-852D-4652-0DE72365DDEC}"/>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A1ABAA1-2BC5-4CBF-0584-0F5CCA6E3532}"/>
              </a:ext>
            </a:extLst>
          </p:cNvPr>
          <p:cNvSpPr txBox="1"/>
          <p:nvPr/>
        </p:nvSpPr>
        <p:spPr>
          <a:xfrm>
            <a:off x="3200400" y="2343150"/>
            <a:ext cx="542420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6" name="Content Placeholder 8">
            <a:extLst>
              <a:ext uri="{FF2B5EF4-FFF2-40B4-BE49-F238E27FC236}">
                <a16:creationId xmlns:a16="http://schemas.microsoft.com/office/drawing/2014/main" id="{685D906D-8999-10A2-2D52-5968D7A04BA2}"/>
              </a:ext>
            </a:extLst>
          </p:cNvPr>
          <p:cNvSpPr txBox="1">
            <a:spLocks/>
          </p:cNvSpPr>
          <p:nvPr/>
        </p:nvSpPr>
        <p:spPr>
          <a:xfrm>
            <a:off x="788672" y="1205667"/>
            <a:ext cx="6872172" cy="21229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b="0" kern="1200">
                <a:solidFill>
                  <a:schemeClr val="tx1"/>
                </a:solidFill>
                <a:latin typeface="+mn-lt"/>
                <a:ea typeface="+mn-ea"/>
                <a:cs typeface="+mn-cs"/>
              </a:defRPr>
            </a:lvl2pPr>
            <a:lvl3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n-lt"/>
                <a:ea typeface="+mn-ea"/>
                <a:cs typeface="+mn-cs"/>
              </a:defRPr>
            </a:lvl3pPr>
            <a:lvl4pPr marL="9144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4pPr>
            <a:lvl5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har char="•"/>
            </a:pPr>
            <a:r>
              <a:rPr lang="en-US" sz="1600">
                <a:ea typeface="+mn-lt"/>
                <a:cs typeface="+mn-lt"/>
              </a:rPr>
              <a:t>This model bridges the gap between what a customer wants and what the catalog offers by relying on visual cues rather than textual descriptions.</a:t>
            </a:r>
            <a:endParaRPr lang="en-US">
              <a:cs typeface="Arial"/>
            </a:endParaRPr>
          </a:p>
          <a:p>
            <a:pPr marL="285750" indent="-285750">
              <a:buChar char="•"/>
            </a:pPr>
            <a:r>
              <a:rPr lang="en-US" sz="1600">
                <a:ea typeface="+mn-lt"/>
                <a:cs typeface="+mn-lt"/>
              </a:rPr>
              <a:t>By analyzing the retrieved items for frequently searched products, we can identify top trends and optimize our inventory to meet customer demand.</a:t>
            </a:r>
            <a:endParaRPr lang="en-US">
              <a:cs typeface="Arial"/>
            </a:endParaRPr>
          </a:p>
          <a:p>
            <a:pPr marL="285750" indent="-285750">
              <a:lnSpc>
                <a:spcPct val="100000"/>
              </a:lnSpc>
              <a:spcBef>
                <a:spcPct val="0"/>
              </a:spcBef>
              <a:spcAft>
                <a:spcPct val="0"/>
              </a:spcAft>
              <a:buChar char="•"/>
            </a:pPr>
            <a:r>
              <a:rPr lang="en-US" sz="1600">
                <a:ea typeface="+mn-lt"/>
                <a:cs typeface="+mn-lt"/>
              </a:rPr>
              <a:t>Through visual similarity, we can promote items that might have otherwise gone unnoticed, increasing sales and reducing unsold inventory.</a:t>
            </a:r>
            <a:endParaRPr lang="en-US">
              <a:cs typeface="Arial"/>
            </a:endParaRPr>
          </a:p>
        </p:txBody>
      </p:sp>
    </p:spTree>
    <p:extLst>
      <p:ext uri="{BB962C8B-B14F-4D97-AF65-F5344CB8AC3E}">
        <p14:creationId xmlns:p14="http://schemas.microsoft.com/office/powerpoint/2010/main" val="358178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1" name="Google Shape;1341;p46"/>
          <p:cNvSpPr txBox="1">
            <a:spLocks noGrp="1"/>
          </p:cNvSpPr>
          <p:nvPr>
            <p:ph type="subTitle" idx="1"/>
          </p:nvPr>
        </p:nvSpPr>
        <p:spPr>
          <a:xfrm>
            <a:off x="703246" y="3263618"/>
            <a:ext cx="4923537" cy="1058700"/>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latin typeface="DM Sans Medium"/>
                <a:ea typeface="DM Sans Medium"/>
                <a:cs typeface="DM Sans Medium"/>
                <a:sym typeface="DM Sans Medium"/>
              </a:rPr>
              <a:t>Do you have any questions?</a:t>
            </a:r>
            <a:endParaRPr sz="2000">
              <a:latin typeface="DM Sans Medium"/>
              <a:ea typeface="DM Sans Medium"/>
              <a:cs typeface="DM Sans Medium"/>
              <a:sym typeface="DM Sans Medium"/>
            </a:endParaRPr>
          </a:p>
          <a:p>
            <a:pPr marL="0" lvl="0" indent="0" algn="l" rtl="0">
              <a:spcBef>
                <a:spcPts val="0"/>
              </a:spcBef>
              <a:spcAft>
                <a:spcPts val="0"/>
              </a:spcAft>
              <a:buNone/>
            </a:pPr>
            <a:endParaRPr/>
          </a:p>
        </p:txBody>
      </p:sp>
      <p:grpSp>
        <p:nvGrpSpPr>
          <p:cNvPr id="1354" name="Google Shape;1354;p46"/>
          <p:cNvGrpSpPr/>
          <p:nvPr/>
        </p:nvGrpSpPr>
        <p:grpSpPr>
          <a:xfrm>
            <a:off x="4984885" y="952956"/>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 name="Google Shape;1340;p46"/>
          <p:cNvSpPr txBox="1">
            <a:spLocks/>
          </p:cNvSpPr>
          <p:nvPr/>
        </p:nvSpPr>
        <p:spPr>
          <a:xfrm>
            <a:off x="654626" y="2411325"/>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60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IN"/>
              <a:t>Thanks!</a:t>
            </a:r>
          </a:p>
        </p:txBody>
      </p:sp>
      <p:sp>
        <p:nvSpPr>
          <p:cNvPr id="5" name="Rectangle 4">
            <a:extLst>
              <a:ext uri="{FF2B5EF4-FFF2-40B4-BE49-F238E27FC236}">
                <a16:creationId xmlns:a16="http://schemas.microsoft.com/office/drawing/2014/main" id="{8237EE37-48B3-2A8A-1069-33D85DA080F4}"/>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8009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78" name="Google Shape;778;p30"/>
          <p:cNvSpPr txBox="1">
            <a:spLocks noGrp="1"/>
          </p:cNvSpPr>
          <p:nvPr>
            <p:ph type="subTitle" idx="2"/>
          </p:nvPr>
        </p:nvSpPr>
        <p:spPr>
          <a:xfrm>
            <a:off x="720000" y="1373648"/>
            <a:ext cx="7923486" cy="2701800"/>
          </a:xfrm>
          <a:prstGeom prst="rect">
            <a:avLst/>
          </a:prstGeom>
        </p:spPr>
        <p:txBody>
          <a:bodyPr spcFirstLastPara="1" wrap="square" lIns="91425" tIns="91425" rIns="91425" bIns="91425" anchor="t" anchorCtr="0">
            <a:noAutofit/>
          </a:bodyPr>
          <a:lstStyle/>
          <a:p>
            <a:pPr marL="0" marR="0" algn="just">
              <a:lnSpc>
                <a:spcPct val="115000"/>
              </a:lnSpc>
              <a:spcAft>
                <a:spcPts val="800"/>
              </a:spcAft>
            </a:pPr>
            <a:r>
              <a:rPr lang="en-US">
                <a:latin typeface="Aptos" panose="020B0004020202020204" pitchFamily="34" charset="0"/>
              </a:rPr>
              <a:t>The e-commerce industry is rapidly transforming, with the global market expected to reach $7.4 trillion by 2025 and over 22% of retail sales happening online. To stay competitive, businesses must predict customer behavior and enhance personalization. </a:t>
            </a:r>
          </a:p>
          <a:p>
            <a:pPr marL="0" marR="0" algn="just">
              <a:lnSpc>
                <a:spcPct val="115000"/>
              </a:lnSpc>
              <a:spcAft>
                <a:spcPts val="800"/>
              </a:spcAft>
            </a:pPr>
            <a:r>
              <a:rPr lang="en-US">
                <a:latin typeface="Aptos" panose="020B0004020202020204" pitchFamily="34" charset="0"/>
              </a:rPr>
              <a:t>Our project addresses these challenges by using structured transaction data for predictive modeling and unstructured image data for a content-based image retrieval system. </a:t>
            </a:r>
          </a:p>
          <a:p>
            <a:pPr marL="0" marR="0" algn="just">
              <a:lnSpc>
                <a:spcPct val="115000"/>
              </a:lnSpc>
              <a:spcAft>
                <a:spcPts val="800"/>
              </a:spcAft>
            </a:pPr>
            <a:r>
              <a:rPr lang="en-US">
                <a:latin typeface="Aptos" panose="020B0004020202020204" pitchFamily="34" charset="0"/>
              </a:rPr>
              <a:t>This approach combines machine learning and deep learning to anticipate product preferences, deliver personalized experiences, and enable users to discover visually similar products effortlessly, boosting customer satisfaction and engagement.</a:t>
            </a:r>
          </a:p>
        </p:txBody>
      </p:sp>
      <p:sp>
        <p:nvSpPr>
          <p:cNvPr id="4" name="Rectangle 3">
            <a:extLst>
              <a:ext uri="{FF2B5EF4-FFF2-40B4-BE49-F238E27FC236}">
                <a16:creationId xmlns:a16="http://schemas.microsoft.com/office/drawing/2014/main" id="{884DF97C-56C5-0821-3099-0B970E29AD64}"/>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4053955" y="502143"/>
            <a:ext cx="5234424"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t>
            </a:r>
            <a:br>
              <a:rPr lang="en"/>
            </a:br>
            <a:r>
              <a:rPr lang="en"/>
              <a:t>Statement</a:t>
            </a:r>
            <a:endParaRP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 name="Rectangle 3">
            <a:extLst>
              <a:ext uri="{FF2B5EF4-FFF2-40B4-BE49-F238E27FC236}">
                <a16:creationId xmlns:a16="http://schemas.microsoft.com/office/drawing/2014/main" id="{B44B6EE3-679B-459C-944E-8032444FB144}"/>
              </a:ext>
            </a:extLst>
          </p:cNvPr>
          <p:cNvSpPr>
            <a:spLocks noChangeArrowheads="1"/>
          </p:cNvSpPr>
          <p:nvPr/>
        </p:nvSpPr>
        <p:spPr bwMode="auto">
          <a:xfrm>
            <a:off x="4053955" y="1613477"/>
            <a:ext cx="4767927" cy="28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indent="-285750" defTabSz="914400" eaLnBrk="0" fontAlgn="base" latinLnBrk="0" hangingPunct="0">
              <a:lnSpc>
                <a:spcPct val="115000"/>
              </a:lnSpc>
              <a:buClr>
                <a:schemeClr val="dk1"/>
              </a:buClr>
              <a:buSzPts val="1400"/>
              <a:buFont typeface="Arial" panose="020B0604020202020204" pitchFamily="34" charset="0"/>
              <a:buChar char="•"/>
              <a:tabLst/>
            </a:pPr>
            <a:r>
              <a:rPr lang="en-US" altLang="en-US">
                <a:solidFill>
                  <a:schemeClr val="dk1"/>
                </a:solidFill>
                <a:latin typeface="DM Sans"/>
                <a:sym typeface="DM Sans"/>
              </a:rPr>
              <a:t>E-commerce platforms struggle to utilize vast data for actionable insights and personalized recommendations.</a:t>
            </a:r>
          </a:p>
          <a:p>
            <a:pPr marL="285750" indent="-285750" defTabSz="914400" eaLnBrk="0" fontAlgn="base" latinLnBrk="0" hangingPunct="0">
              <a:lnSpc>
                <a:spcPct val="115000"/>
              </a:lnSpc>
              <a:buClr>
                <a:schemeClr val="dk1"/>
              </a:buClr>
              <a:buSzPts val="1400"/>
              <a:buFont typeface="Arial" panose="020B0604020202020204" pitchFamily="34" charset="0"/>
              <a:buChar char="•"/>
              <a:tabLst/>
            </a:pPr>
            <a:endParaRPr lang="en-US" altLang="en-US">
              <a:solidFill>
                <a:schemeClr val="dk1"/>
              </a:solidFill>
              <a:latin typeface="DM Sans"/>
              <a:sym typeface="DM Sans"/>
            </a:endParaRPr>
          </a:p>
          <a:p>
            <a:pPr marL="285750" indent="-285750" defTabSz="914400" eaLnBrk="0" fontAlgn="base" latinLnBrk="0" hangingPunct="0">
              <a:lnSpc>
                <a:spcPct val="115000"/>
              </a:lnSpc>
              <a:buClr>
                <a:schemeClr val="dk1"/>
              </a:buClr>
              <a:buSzPts val="1400"/>
              <a:buFont typeface="Arial" panose="020B0604020202020204" pitchFamily="34" charset="0"/>
              <a:buChar char="•"/>
              <a:tabLst/>
            </a:pPr>
            <a:r>
              <a:rPr lang="en-US" altLang="en-US">
                <a:solidFill>
                  <a:schemeClr val="dk1"/>
                </a:solidFill>
                <a:latin typeface="DM Sans"/>
                <a:sym typeface="DM Sans"/>
              </a:rPr>
              <a:t>Growing demand for visual search (preferred by 62% of millennials and Gen Z) drives innovation needs.</a:t>
            </a:r>
          </a:p>
          <a:p>
            <a:pPr marL="285750" indent="-285750" defTabSz="914400" eaLnBrk="0" fontAlgn="base" latinLnBrk="0" hangingPunct="0">
              <a:lnSpc>
                <a:spcPct val="115000"/>
              </a:lnSpc>
              <a:buClr>
                <a:schemeClr val="dk1"/>
              </a:buClr>
              <a:buSzPts val="1400"/>
              <a:buFont typeface="Arial" panose="020B0604020202020204" pitchFamily="34" charset="0"/>
              <a:buChar char="•"/>
              <a:tabLst/>
            </a:pPr>
            <a:endParaRPr lang="en-US" altLang="en-US">
              <a:solidFill>
                <a:schemeClr val="dk1"/>
              </a:solidFill>
              <a:latin typeface="DM Sans"/>
              <a:sym typeface="DM Sans"/>
            </a:endParaRPr>
          </a:p>
          <a:p>
            <a:pPr marL="285750" indent="-285750" defTabSz="914400" eaLnBrk="0" fontAlgn="base" latinLnBrk="0" hangingPunct="0">
              <a:lnSpc>
                <a:spcPct val="115000"/>
              </a:lnSpc>
              <a:buClr>
                <a:schemeClr val="dk1"/>
              </a:buClr>
              <a:buSzPts val="1400"/>
              <a:buFont typeface="Arial" panose="020B0604020202020204" pitchFamily="34" charset="0"/>
              <a:buChar char="•"/>
              <a:tabLst/>
            </a:pPr>
            <a:r>
              <a:rPr lang="en-US" altLang="en-US">
                <a:solidFill>
                  <a:schemeClr val="dk1"/>
                </a:solidFill>
                <a:latin typeface="DM Sans"/>
                <a:sym typeface="DM Sans"/>
              </a:rPr>
              <a:t>Predictive modeling and deep learning boost personalization and revenue by 8-12%. </a:t>
            </a:r>
          </a:p>
        </p:txBody>
      </p:sp>
      <p:sp>
        <p:nvSpPr>
          <p:cNvPr id="10" name="Rectangle 9">
            <a:extLst>
              <a:ext uri="{FF2B5EF4-FFF2-40B4-BE49-F238E27FC236}">
                <a16:creationId xmlns:a16="http://schemas.microsoft.com/office/drawing/2014/main" id="{8DFB7EEE-32D2-4630-3946-040506CBF316}"/>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519766" y="304988"/>
            <a:ext cx="4360200"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Patterns, precision and problem-solving</a:t>
            </a:r>
            <a:br>
              <a:rPr lang="en" sz="3200"/>
            </a:br>
            <a:endParaRPr sz="3200"/>
          </a:p>
        </p:txBody>
      </p:sp>
      <p:grpSp>
        <p:nvGrpSpPr>
          <p:cNvPr id="920" name="Google Shape;920;p35"/>
          <p:cNvGrpSpPr/>
          <p:nvPr/>
        </p:nvGrpSpPr>
        <p:grpSpPr>
          <a:xfrm>
            <a:off x="4817053" y="290718"/>
            <a:ext cx="3897567" cy="4009205"/>
            <a:chOff x="4817053" y="290718"/>
            <a:chExt cx="3897567" cy="4009205"/>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Google Shape;885;p32">
            <a:extLst>
              <a:ext uri="{FF2B5EF4-FFF2-40B4-BE49-F238E27FC236}">
                <a16:creationId xmlns:a16="http://schemas.microsoft.com/office/drawing/2014/main" id="{0EF23577-9513-CEC8-9071-6B3621AA5A72}"/>
              </a:ext>
            </a:extLst>
          </p:cNvPr>
          <p:cNvSpPr txBox="1">
            <a:spLocks/>
          </p:cNvSpPr>
          <p:nvPr/>
        </p:nvSpPr>
        <p:spPr>
          <a:xfrm>
            <a:off x="519766" y="1642912"/>
            <a:ext cx="4360200" cy="2903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sp>
        <p:nvSpPr>
          <p:cNvPr id="4" name="TextBox 3">
            <a:extLst>
              <a:ext uri="{FF2B5EF4-FFF2-40B4-BE49-F238E27FC236}">
                <a16:creationId xmlns:a16="http://schemas.microsoft.com/office/drawing/2014/main" id="{0461E6F5-9FE9-8F1C-C050-AA50D6443831}"/>
              </a:ext>
            </a:extLst>
          </p:cNvPr>
          <p:cNvSpPr txBox="1"/>
          <p:nvPr/>
        </p:nvSpPr>
        <p:spPr>
          <a:xfrm>
            <a:off x="644893" y="1868381"/>
            <a:ext cx="3859730" cy="2277547"/>
          </a:xfrm>
          <a:prstGeom prst="rect">
            <a:avLst/>
          </a:prstGeom>
          <a:noFill/>
        </p:spPr>
        <p:txBody>
          <a:bodyPr wrap="square">
            <a:spAutoFit/>
          </a:bodyPr>
          <a:lstStyle/>
          <a:p>
            <a:pPr marL="285750" indent="-285750">
              <a:buFont typeface="Arial" panose="020B0604020202020204" pitchFamily="34" charset="0"/>
              <a:buChar char="•"/>
            </a:pPr>
            <a:r>
              <a:rPr lang="en-US" sz="1600">
                <a:solidFill>
                  <a:schemeClr val="dk1"/>
                </a:solidFill>
                <a:latin typeface="DM Sans"/>
              </a:rPr>
              <a:t>Predictive Modeling Using </a:t>
            </a:r>
            <a:r>
              <a:rPr lang="en-US" sz="1600" b="1">
                <a:solidFill>
                  <a:schemeClr val="dk1"/>
                </a:solidFill>
                <a:latin typeface="DM Sans"/>
              </a:rPr>
              <a:t>Decision Tree Classifier</a:t>
            </a:r>
          </a:p>
          <a:p>
            <a:pPr marL="285750" indent="-285750">
              <a:buFont typeface="Arial" panose="020B0604020202020204" pitchFamily="34" charset="0"/>
              <a:buChar char="•"/>
            </a:pPr>
            <a:endParaRPr lang="en-US" sz="1600" b="1">
              <a:solidFill>
                <a:schemeClr val="dk1"/>
              </a:solidFill>
              <a:latin typeface="DM Sans"/>
            </a:endParaRPr>
          </a:p>
          <a:p>
            <a:pPr marL="285750" indent="-285750">
              <a:buFont typeface="Arial" panose="020B0604020202020204" pitchFamily="34" charset="0"/>
              <a:buChar char="•"/>
            </a:pPr>
            <a:r>
              <a:rPr lang="en-US" sz="1600">
                <a:solidFill>
                  <a:schemeClr val="dk1"/>
                </a:solidFill>
                <a:latin typeface="DM Sans"/>
              </a:rPr>
              <a:t>Sales Forecasting Using </a:t>
            </a:r>
            <a:r>
              <a:rPr lang="en-US" sz="1600" b="1">
                <a:solidFill>
                  <a:schemeClr val="dk1"/>
                </a:solidFill>
                <a:latin typeface="DM Sans"/>
              </a:rPr>
              <a:t>Random Forest Regressor</a:t>
            </a:r>
          </a:p>
          <a:p>
            <a:pPr marL="285750" indent="-285750">
              <a:buFont typeface="Arial" panose="020B0604020202020204" pitchFamily="34" charset="0"/>
              <a:buChar char="•"/>
            </a:pPr>
            <a:endParaRPr lang="en-US" sz="1600" b="1">
              <a:solidFill>
                <a:schemeClr val="dk1"/>
              </a:solidFill>
              <a:latin typeface="DM Sans"/>
            </a:endParaRPr>
          </a:p>
          <a:p>
            <a:pPr marL="285750" indent="-285750">
              <a:buFont typeface="Arial" panose="020B0604020202020204" pitchFamily="34" charset="0"/>
              <a:buChar char="•"/>
            </a:pPr>
            <a:r>
              <a:rPr lang="en-US" sz="1600">
                <a:solidFill>
                  <a:schemeClr val="dk1"/>
                </a:solidFill>
                <a:latin typeface="DM Sans"/>
              </a:rPr>
              <a:t>Fashion Visual Search Model using pre-trained </a:t>
            </a:r>
            <a:r>
              <a:rPr lang="en-US" sz="1600" b="1">
                <a:solidFill>
                  <a:schemeClr val="dk1"/>
                </a:solidFill>
                <a:latin typeface="DM Sans"/>
              </a:rPr>
              <a:t>CNN and KNN</a:t>
            </a:r>
          </a:p>
          <a:p>
            <a:pPr marL="285750" indent="-285750">
              <a:buFont typeface="Arial" panose="020B0604020202020204" pitchFamily="34" charset="0"/>
              <a:buChar char="•"/>
            </a:pPr>
            <a:endParaRPr lang="en-IN">
              <a:solidFill>
                <a:schemeClr val="dk1"/>
              </a:solidFill>
              <a:latin typeface="DM Sans"/>
            </a:endParaRPr>
          </a:p>
        </p:txBody>
      </p:sp>
      <p:sp>
        <p:nvSpPr>
          <p:cNvPr id="5" name="Rectangle 4">
            <a:extLst>
              <a:ext uri="{FF2B5EF4-FFF2-40B4-BE49-F238E27FC236}">
                <a16:creationId xmlns:a16="http://schemas.microsoft.com/office/drawing/2014/main" id="{EEFABDFA-6817-648E-DD22-CB5B8AD04AA8}"/>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7"/>
          <p:cNvSpPr txBox="1">
            <a:spLocks noGrp="1"/>
          </p:cNvSpPr>
          <p:nvPr>
            <p:ph type="title"/>
          </p:nvPr>
        </p:nvSpPr>
        <p:spPr>
          <a:xfrm>
            <a:off x="4680238" y="754237"/>
            <a:ext cx="4245586" cy="442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Dataset -1 </a:t>
            </a:r>
            <a:endParaRPr sz="3200"/>
          </a:p>
        </p:txBody>
      </p:sp>
      <p:sp>
        <p:nvSpPr>
          <p:cNvPr id="1081" name="Google Shape;1081;p37"/>
          <p:cNvSpPr txBox="1">
            <a:spLocks noGrp="1"/>
          </p:cNvSpPr>
          <p:nvPr>
            <p:ph type="subTitle" idx="1"/>
          </p:nvPr>
        </p:nvSpPr>
        <p:spPr>
          <a:xfrm>
            <a:off x="4700718" y="909076"/>
            <a:ext cx="31281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Machine Learning</a:t>
            </a:r>
            <a:endParaRPr sz="1800" b="1"/>
          </a:p>
        </p:txBody>
      </p:sp>
      <p:grpSp>
        <p:nvGrpSpPr>
          <p:cNvPr id="1082" name="Google Shape;1082;p37"/>
          <p:cNvGrpSpPr/>
          <p:nvPr/>
        </p:nvGrpSpPr>
        <p:grpSpPr>
          <a:xfrm>
            <a:off x="521520" y="865008"/>
            <a:ext cx="3412448" cy="3413484"/>
            <a:chOff x="1017285" y="809699"/>
            <a:chExt cx="3497794" cy="3498857"/>
          </a:xfrm>
        </p:grpSpPr>
        <p:sp>
          <p:nvSpPr>
            <p:cNvPr id="1083" name="Google Shape;1083;p37"/>
            <p:cNvSpPr/>
            <p:nvPr/>
          </p:nvSpPr>
          <p:spPr>
            <a:xfrm>
              <a:off x="3785701" y="2959800"/>
              <a:ext cx="483175" cy="476826"/>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37"/>
            <p:cNvSpPr/>
            <p:nvPr/>
          </p:nvSpPr>
          <p:spPr>
            <a:xfrm>
              <a:off x="4506379" y="2776855"/>
              <a:ext cx="8700" cy="2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p:cNvSpPr/>
            <p:nvPr/>
          </p:nvSpPr>
          <p:spPr>
            <a:xfrm>
              <a:off x="4506379" y="2776855"/>
              <a:ext cx="8700" cy="2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6" name="Google Shape;1086;p37"/>
            <p:cNvGrpSpPr/>
            <p:nvPr/>
          </p:nvGrpSpPr>
          <p:grpSpPr>
            <a:xfrm>
              <a:off x="2291675" y="1423158"/>
              <a:ext cx="2214703" cy="1379528"/>
              <a:chOff x="2291675" y="1423158"/>
              <a:chExt cx="2214703" cy="1379528"/>
            </a:xfrm>
          </p:grpSpPr>
          <p:sp>
            <p:nvSpPr>
              <p:cNvPr id="1087" name="Google Shape;1087;p37"/>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7"/>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7"/>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7"/>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37"/>
            <p:cNvGrpSpPr/>
            <p:nvPr/>
          </p:nvGrpSpPr>
          <p:grpSpPr>
            <a:xfrm flipH="1">
              <a:off x="1017285" y="1615136"/>
              <a:ext cx="1176885" cy="2693420"/>
              <a:chOff x="1553545" y="1817994"/>
              <a:chExt cx="1123518" cy="2571284"/>
            </a:xfrm>
          </p:grpSpPr>
          <p:grpSp>
            <p:nvGrpSpPr>
              <p:cNvPr id="1094" name="Google Shape;1094;p37"/>
              <p:cNvGrpSpPr/>
              <p:nvPr/>
            </p:nvGrpSpPr>
            <p:grpSpPr>
              <a:xfrm>
                <a:off x="1553545" y="1817994"/>
                <a:ext cx="1123518" cy="2571284"/>
                <a:chOff x="1553545" y="1817994"/>
                <a:chExt cx="1123518" cy="2571284"/>
              </a:xfrm>
            </p:grpSpPr>
            <p:sp>
              <p:nvSpPr>
                <p:cNvPr id="1095" name="Google Shape;1095;p37"/>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7"/>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7"/>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7"/>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7"/>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7"/>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7"/>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7"/>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7"/>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7"/>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7"/>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7"/>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7"/>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7"/>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7"/>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7"/>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7"/>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37"/>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37"/>
            <p:cNvGrpSpPr/>
            <p:nvPr/>
          </p:nvGrpSpPr>
          <p:grpSpPr>
            <a:xfrm>
              <a:off x="3240259" y="1052240"/>
              <a:ext cx="1031754" cy="966798"/>
              <a:chOff x="1932280" y="1331475"/>
              <a:chExt cx="637200" cy="597084"/>
            </a:xfrm>
          </p:grpSpPr>
          <p:sp>
            <p:nvSpPr>
              <p:cNvPr id="1121" name="Google Shape;1121;p3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37"/>
            <p:cNvGrpSpPr/>
            <p:nvPr/>
          </p:nvGrpSpPr>
          <p:grpSpPr>
            <a:xfrm>
              <a:off x="2506206" y="2214150"/>
              <a:ext cx="1122628" cy="1495382"/>
              <a:chOff x="8029471" y="1308462"/>
              <a:chExt cx="617100" cy="822000"/>
            </a:xfrm>
          </p:grpSpPr>
          <p:sp>
            <p:nvSpPr>
              <p:cNvPr id="1134" name="Google Shape;1134;p37"/>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7"/>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7"/>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7"/>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7"/>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7"/>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7"/>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7"/>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7"/>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7"/>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7"/>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7"/>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7"/>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7"/>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7"/>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7"/>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7"/>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7"/>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7"/>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7"/>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7"/>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7"/>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7"/>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7"/>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7"/>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7"/>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7"/>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7"/>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7"/>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7"/>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164;p37"/>
            <p:cNvGrpSpPr/>
            <p:nvPr/>
          </p:nvGrpSpPr>
          <p:grpSpPr>
            <a:xfrm>
              <a:off x="2506200" y="917307"/>
              <a:ext cx="540534" cy="882935"/>
              <a:chOff x="6346165" y="636875"/>
              <a:chExt cx="308049" cy="503212"/>
            </a:xfrm>
          </p:grpSpPr>
          <p:sp>
            <p:nvSpPr>
              <p:cNvPr id="1165" name="Google Shape;1165;p37"/>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7"/>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7"/>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7"/>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7"/>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7"/>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37"/>
            <p:cNvGrpSpPr/>
            <p:nvPr/>
          </p:nvGrpSpPr>
          <p:grpSpPr>
            <a:xfrm>
              <a:off x="2232569" y="835727"/>
              <a:ext cx="415198" cy="415198"/>
              <a:chOff x="1404969" y="1106377"/>
              <a:chExt cx="415198" cy="415198"/>
            </a:xfrm>
          </p:grpSpPr>
          <p:sp>
            <p:nvSpPr>
              <p:cNvPr id="1172" name="Google Shape;1172;p37"/>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7"/>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4" name="Google Shape;1174;p37"/>
            <p:cNvSpPr/>
            <p:nvPr/>
          </p:nvSpPr>
          <p:spPr>
            <a:xfrm>
              <a:off x="1551075" y="809699"/>
              <a:ext cx="333550" cy="5501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7"/>
            <p:cNvSpPr/>
            <p:nvPr/>
          </p:nvSpPr>
          <p:spPr>
            <a:xfrm>
              <a:off x="1962697" y="150931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080;p37">
            <a:extLst>
              <a:ext uri="{FF2B5EF4-FFF2-40B4-BE49-F238E27FC236}">
                <a16:creationId xmlns:a16="http://schemas.microsoft.com/office/drawing/2014/main" id="{170409AF-5185-6DD6-00DA-EE2E4E6CF0DE}"/>
              </a:ext>
            </a:extLst>
          </p:cNvPr>
          <p:cNvSpPr txBox="1">
            <a:spLocks/>
          </p:cNvSpPr>
          <p:nvPr/>
        </p:nvSpPr>
        <p:spPr>
          <a:xfrm>
            <a:off x="4680238" y="3040435"/>
            <a:ext cx="4245586" cy="4427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Baloo 2 ExtraBold"/>
              <a:buNone/>
              <a:defRPr sz="6000" b="0" i="0" u="none" strike="noStrike" cap="none">
                <a:solidFill>
                  <a:schemeClr val="lt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chemeClr val="dk1"/>
              </a:buClr>
              <a:buSzPts val="9600"/>
              <a:buFont typeface="Baloo 2 ExtraBold"/>
              <a:buNone/>
              <a:defRPr sz="9600" b="0" i="0" u="none" strike="noStrike" cap="none">
                <a:solidFill>
                  <a:schemeClr val="dk1"/>
                </a:solidFill>
                <a:latin typeface="Baloo 2 ExtraBold"/>
                <a:ea typeface="Baloo 2 ExtraBold"/>
                <a:cs typeface="Baloo 2 ExtraBold"/>
                <a:sym typeface="Baloo 2 ExtraBold"/>
              </a:defRPr>
            </a:lvl9pPr>
          </a:lstStyle>
          <a:p>
            <a:r>
              <a:rPr lang="en-IN" sz="3200"/>
              <a:t>Dataset -2 </a:t>
            </a:r>
          </a:p>
        </p:txBody>
      </p:sp>
      <p:sp>
        <p:nvSpPr>
          <p:cNvPr id="3" name="Google Shape;1081;p37">
            <a:extLst>
              <a:ext uri="{FF2B5EF4-FFF2-40B4-BE49-F238E27FC236}">
                <a16:creationId xmlns:a16="http://schemas.microsoft.com/office/drawing/2014/main" id="{7741FCB1-5AA6-B96F-14C2-EAA7D2507AD7}"/>
              </a:ext>
            </a:extLst>
          </p:cNvPr>
          <p:cNvSpPr txBox="1">
            <a:spLocks/>
          </p:cNvSpPr>
          <p:nvPr/>
        </p:nvSpPr>
        <p:spPr>
          <a:xfrm>
            <a:off x="4708838" y="3187980"/>
            <a:ext cx="3128100" cy="6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600"/>
              <a:buFont typeface="DM Sans"/>
              <a:buNone/>
              <a:defRPr sz="1600" b="0" i="0" u="none" strike="noStrike" cap="none">
                <a:solidFill>
                  <a:schemeClr val="dk1"/>
                </a:solidFill>
                <a:latin typeface="DM Sans"/>
                <a:ea typeface="DM Sans"/>
                <a:cs typeface="DM Sans"/>
                <a:sym typeface="DM Sans"/>
              </a:defRPr>
            </a:lvl9pPr>
          </a:lstStyle>
          <a:p>
            <a:pPr marL="0" indent="0"/>
            <a:r>
              <a:rPr lang="en-IN" sz="1800" b="1"/>
              <a:t>Deep Learning</a:t>
            </a:r>
          </a:p>
        </p:txBody>
      </p:sp>
      <p:sp>
        <p:nvSpPr>
          <p:cNvPr id="4" name="Rectangle 3">
            <a:extLst>
              <a:ext uri="{FF2B5EF4-FFF2-40B4-BE49-F238E27FC236}">
                <a16:creationId xmlns:a16="http://schemas.microsoft.com/office/drawing/2014/main" id="{5C5A72C5-5001-1057-E208-8E6709B5ECBB}"/>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23FDD86-F0A2-40F3-1006-B9C20422D53C}"/>
              </a:ext>
            </a:extLst>
          </p:cNvPr>
          <p:cNvSpPr txBox="1"/>
          <p:nvPr/>
        </p:nvSpPr>
        <p:spPr>
          <a:xfrm>
            <a:off x="4708838" y="1354333"/>
            <a:ext cx="4435162" cy="1320490"/>
          </a:xfrm>
          <a:prstGeom prst="rect">
            <a:avLst/>
          </a:prstGeom>
          <a:noFill/>
        </p:spPr>
        <p:txBody>
          <a:bodyPr wrap="square">
            <a:spAutoFit/>
          </a:bodyPr>
          <a:lstStyle/>
          <a:p>
            <a:pPr>
              <a:lnSpc>
                <a:spcPct val="115000"/>
              </a:lnSpc>
              <a:buClr>
                <a:schemeClr val="dk1"/>
              </a:buClr>
              <a:buSzPts val="1600"/>
            </a:pPr>
            <a:r>
              <a:rPr lang="en-US">
                <a:solidFill>
                  <a:schemeClr val="dk1"/>
                </a:solidFill>
                <a:latin typeface="DM Sans"/>
                <a:sym typeface="DM Sans"/>
              </a:rPr>
              <a:t>Ecommerce data</a:t>
            </a:r>
          </a:p>
          <a:p>
            <a:pPr marL="285750" indent="-285750">
              <a:lnSpc>
                <a:spcPct val="115000"/>
              </a:lnSpc>
              <a:buClr>
                <a:schemeClr val="dk1"/>
              </a:buClr>
              <a:buSzPts val="1600"/>
              <a:buFont typeface="Arial" panose="020B0604020202020204" pitchFamily="34" charset="0"/>
              <a:buChar char="•"/>
            </a:pPr>
            <a:r>
              <a:rPr lang="en-US">
                <a:solidFill>
                  <a:schemeClr val="dk1"/>
                </a:solidFill>
                <a:latin typeface="DM Sans"/>
                <a:sym typeface="DM Sans"/>
              </a:rPr>
              <a:t>51,290 rows </a:t>
            </a:r>
          </a:p>
          <a:p>
            <a:pPr marL="285750" indent="-285750">
              <a:lnSpc>
                <a:spcPct val="115000"/>
              </a:lnSpc>
              <a:buClr>
                <a:schemeClr val="dk1"/>
              </a:buClr>
              <a:buSzPts val="1600"/>
              <a:buFont typeface="Arial" panose="020B0604020202020204" pitchFamily="34" charset="0"/>
              <a:buChar char="•"/>
            </a:pPr>
            <a:r>
              <a:rPr lang="en-US">
                <a:solidFill>
                  <a:schemeClr val="dk1"/>
                </a:solidFill>
                <a:latin typeface="DM Sans"/>
                <a:sym typeface="DM Sans"/>
              </a:rPr>
              <a:t>21 columns</a:t>
            </a:r>
          </a:p>
          <a:p>
            <a:pPr marL="285750" indent="-285750">
              <a:lnSpc>
                <a:spcPct val="115000"/>
              </a:lnSpc>
              <a:buClr>
                <a:schemeClr val="dk1"/>
              </a:buClr>
              <a:buSzPts val="1600"/>
              <a:buFont typeface="Arial" panose="020B0604020202020204" pitchFamily="34" charset="0"/>
              <a:buChar char="•"/>
            </a:pPr>
            <a:r>
              <a:rPr lang="en-US">
                <a:solidFill>
                  <a:schemeClr val="dk1"/>
                </a:solidFill>
                <a:latin typeface="DM Sans"/>
                <a:sym typeface="DM Sans"/>
              </a:rPr>
              <a:t>Features like Order ID, Order Date, Product Category, Sales, Quantity, Profit, Region etc.</a:t>
            </a:r>
            <a:endParaRPr lang="en-IN">
              <a:solidFill>
                <a:schemeClr val="dk1"/>
              </a:solidFill>
              <a:latin typeface="DM Sans"/>
              <a:sym typeface="DM Sans"/>
            </a:endParaRPr>
          </a:p>
        </p:txBody>
      </p:sp>
      <p:sp>
        <p:nvSpPr>
          <p:cNvPr id="7" name="Content Placeholder 3">
            <a:extLst>
              <a:ext uri="{FF2B5EF4-FFF2-40B4-BE49-F238E27FC236}">
                <a16:creationId xmlns:a16="http://schemas.microsoft.com/office/drawing/2014/main" id="{A44BF8AD-5AF1-DE7F-09FE-E2D7D3D81473}"/>
              </a:ext>
            </a:extLst>
          </p:cNvPr>
          <p:cNvSpPr txBox="1">
            <a:spLocks/>
          </p:cNvSpPr>
          <p:nvPr/>
        </p:nvSpPr>
        <p:spPr>
          <a:xfrm>
            <a:off x="4680238" y="3648205"/>
            <a:ext cx="4319383" cy="112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15000"/>
              </a:lnSpc>
              <a:spcAft>
                <a:spcPts val="0"/>
              </a:spcAft>
              <a:buClr>
                <a:schemeClr val="dk1"/>
              </a:buClr>
              <a:buSzPts val="1600"/>
            </a:pPr>
            <a:r>
              <a:rPr lang="en-US" sz="1400">
                <a:solidFill>
                  <a:schemeClr val="dk1"/>
                </a:solidFill>
                <a:latin typeface="DM Sans"/>
                <a:cs typeface="Arial"/>
              </a:rPr>
              <a:t>44,441 Images, Unstructured data</a:t>
            </a:r>
          </a:p>
          <a:p>
            <a:pPr marL="285750" indent="-285750">
              <a:lnSpc>
                <a:spcPct val="115000"/>
              </a:lnSpc>
              <a:spcAft>
                <a:spcPts val="0"/>
              </a:spcAft>
              <a:buClr>
                <a:schemeClr val="dk1"/>
              </a:buClr>
              <a:buSzPts val="1600"/>
            </a:pPr>
            <a:r>
              <a:rPr lang="en-US" sz="1400">
                <a:solidFill>
                  <a:schemeClr val="dk1"/>
                </a:solidFill>
                <a:latin typeface="DM Sans"/>
                <a:cs typeface="Arial"/>
              </a:rPr>
              <a:t>The dataset contains various images of different e-commerce products like clothes, beauty products, shoes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275073" y="61303"/>
            <a:ext cx="6317614" cy="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1 : Visualizations</a:t>
            </a:r>
            <a:endParaRPr/>
          </a:p>
        </p:txBody>
      </p:sp>
      <p:sp>
        <p:nvSpPr>
          <p:cNvPr id="6" name="Rectangle 5">
            <a:extLst>
              <a:ext uri="{FF2B5EF4-FFF2-40B4-BE49-F238E27FC236}">
                <a16:creationId xmlns:a16="http://schemas.microsoft.com/office/drawing/2014/main" id="{AAD3A9AB-9E22-5EF6-1B66-0025BA04EB73}"/>
              </a:ext>
            </a:extLst>
          </p:cNvPr>
          <p:cNvSpPr/>
          <p:nvPr/>
        </p:nvSpPr>
        <p:spPr>
          <a:xfrm>
            <a:off x="3757185" y="2743589"/>
            <a:ext cx="275073" cy="469375"/>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09010C4-D919-D8AF-EB22-8A3D60A1E91D}"/>
              </a:ext>
            </a:extLst>
          </p:cNvPr>
          <p:cNvSpPr txBox="1"/>
          <p:nvPr/>
        </p:nvSpPr>
        <p:spPr>
          <a:xfrm>
            <a:off x="184468" y="783771"/>
            <a:ext cx="5510892" cy="307777"/>
          </a:xfrm>
          <a:prstGeom prst="rect">
            <a:avLst/>
          </a:prstGeom>
          <a:noFill/>
        </p:spPr>
        <p:txBody>
          <a:bodyPr wrap="square">
            <a:spAutoFit/>
          </a:bodyPr>
          <a:lstStyle/>
          <a:p>
            <a:r>
              <a:rPr lang="en-IN"/>
              <a:t>Detect outliers using IQR</a:t>
            </a:r>
          </a:p>
        </p:txBody>
      </p:sp>
      <p:pic>
        <p:nvPicPr>
          <p:cNvPr id="10" name="Picture 9">
            <a:extLst>
              <a:ext uri="{FF2B5EF4-FFF2-40B4-BE49-F238E27FC236}">
                <a16:creationId xmlns:a16="http://schemas.microsoft.com/office/drawing/2014/main" id="{CD300624-C715-A230-DEC1-1AFD965E5B19}"/>
              </a:ext>
            </a:extLst>
          </p:cNvPr>
          <p:cNvPicPr>
            <a:picLocks noChangeAspect="1"/>
          </p:cNvPicPr>
          <p:nvPr/>
        </p:nvPicPr>
        <p:blipFill>
          <a:blip r:embed="rId3"/>
          <a:srcRect r="25069"/>
          <a:stretch/>
        </p:blipFill>
        <p:spPr>
          <a:xfrm>
            <a:off x="275073" y="1148699"/>
            <a:ext cx="1880298" cy="371721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3EA867A-C8D1-348B-4462-9188886A6186}"/>
              </a:ext>
            </a:extLst>
          </p:cNvPr>
          <p:cNvPicPr>
            <a:picLocks noChangeAspect="1"/>
          </p:cNvPicPr>
          <p:nvPr/>
        </p:nvPicPr>
        <p:blipFill>
          <a:blip r:embed="rId4"/>
          <a:stretch>
            <a:fillRect/>
          </a:stretch>
        </p:blipFill>
        <p:spPr>
          <a:xfrm>
            <a:off x="2364117" y="669472"/>
            <a:ext cx="3163104" cy="1994038"/>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5C6B0B9E-3FBB-BE46-9DF9-BD451A194335}"/>
              </a:ext>
            </a:extLst>
          </p:cNvPr>
          <p:cNvPicPr>
            <a:picLocks noChangeAspect="1"/>
          </p:cNvPicPr>
          <p:nvPr/>
        </p:nvPicPr>
        <p:blipFill>
          <a:blip r:embed="rId5"/>
          <a:stretch>
            <a:fillRect/>
          </a:stretch>
        </p:blipFill>
        <p:spPr>
          <a:xfrm>
            <a:off x="2364117" y="2758340"/>
            <a:ext cx="3163104" cy="2188954"/>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0CF5E138-48E6-B498-DBD0-9AF2D6FCC147}"/>
              </a:ext>
            </a:extLst>
          </p:cNvPr>
          <p:cNvPicPr>
            <a:picLocks noChangeAspect="1"/>
          </p:cNvPicPr>
          <p:nvPr/>
        </p:nvPicPr>
        <p:blipFill>
          <a:blip r:embed="rId6"/>
          <a:srcRect t="17980"/>
          <a:stretch/>
        </p:blipFill>
        <p:spPr>
          <a:xfrm>
            <a:off x="5646050" y="2758340"/>
            <a:ext cx="3222877" cy="2188954"/>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8D9B99C0-FF5E-E252-1474-69395080F59B}"/>
              </a:ext>
            </a:extLst>
          </p:cNvPr>
          <p:cNvPicPr>
            <a:picLocks noChangeAspect="1"/>
          </p:cNvPicPr>
          <p:nvPr/>
        </p:nvPicPr>
        <p:blipFill>
          <a:blip r:embed="rId7"/>
          <a:stretch>
            <a:fillRect/>
          </a:stretch>
        </p:blipFill>
        <p:spPr>
          <a:xfrm>
            <a:off x="5634073" y="669471"/>
            <a:ext cx="3222877" cy="203995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9">
          <a:extLst>
            <a:ext uri="{FF2B5EF4-FFF2-40B4-BE49-F238E27FC236}">
              <a16:creationId xmlns:a16="http://schemas.microsoft.com/office/drawing/2014/main" id="{CA706628-879A-EF95-E9A4-F40610B40A3C}"/>
            </a:ext>
          </a:extLst>
        </p:cNvPr>
        <p:cNvGrpSpPr/>
        <p:nvPr/>
      </p:nvGrpSpPr>
      <p:grpSpPr>
        <a:xfrm>
          <a:off x="0" y="0"/>
          <a:ext cx="0" cy="0"/>
          <a:chOff x="0" y="0"/>
          <a:chExt cx="0" cy="0"/>
        </a:xfrm>
      </p:grpSpPr>
      <p:sp>
        <p:nvSpPr>
          <p:cNvPr id="1180" name="Google Shape;1180;p38">
            <a:extLst>
              <a:ext uri="{FF2B5EF4-FFF2-40B4-BE49-F238E27FC236}">
                <a16:creationId xmlns:a16="http://schemas.microsoft.com/office/drawing/2014/main" id="{B2D3A37C-E15F-033D-54FD-E77674B632D6}"/>
              </a:ext>
            </a:extLst>
          </p:cNvPr>
          <p:cNvSpPr txBox="1">
            <a:spLocks noGrp="1"/>
          </p:cNvSpPr>
          <p:nvPr>
            <p:ph type="title"/>
          </p:nvPr>
        </p:nvSpPr>
        <p:spPr>
          <a:xfrm>
            <a:off x="604496" y="350048"/>
            <a:ext cx="59791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Predictive Modeling Using Decision Tree Classifier</a:t>
            </a:r>
            <a:endParaRPr sz="2800"/>
          </a:p>
        </p:txBody>
      </p:sp>
      <p:sp>
        <p:nvSpPr>
          <p:cNvPr id="2" name="Rectangle 1">
            <a:extLst>
              <a:ext uri="{FF2B5EF4-FFF2-40B4-BE49-F238E27FC236}">
                <a16:creationId xmlns:a16="http://schemas.microsoft.com/office/drawing/2014/main" id="{CB5078D6-053C-BF80-9C72-739731A3611D}"/>
              </a:ext>
            </a:extLst>
          </p:cNvPr>
          <p:cNvSpPr/>
          <p:nvPr/>
        </p:nvSpPr>
        <p:spPr>
          <a:xfrm>
            <a:off x="0" y="350048"/>
            <a:ext cx="452387" cy="864011"/>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4A7BB8-D5ED-37A0-CBF7-506D8EE19C48}"/>
              </a:ext>
            </a:extLst>
          </p:cNvPr>
          <p:cNvSpPr txBox="1"/>
          <p:nvPr/>
        </p:nvSpPr>
        <p:spPr>
          <a:xfrm>
            <a:off x="604496" y="1717670"/>
            <a:ext cx="3736497" cy="1708160"/>
          </a:xfrm>
          <a:prstGeom prst="rect">
            <a:avLst/>
          </a:prstGeom>
          <a:noFill/>
        </p:spPr>
        <p:txBody>
          <a:bodyPr wrap="square">
            <a:spAutoFit/>
          </a:bodyPr>
          <a:lstStyle/>
          <a:p>
            <a:r>
              <a:rPr lang="en-US" sz="1500" b="1" kern="100">
                <a:latin typeface="Aptos" panose="020B0004020202020204" pitchFamily="34" charset="0"/>
                <a:cs typeface="Times New Roman" panose="02020603050405020304" pitchFamily="18" charset="0"/>
              </a:rPr>
              <a:t>WHY DECISION TREE ?</a:t>
            </a:r>
          </a:p>
          <a:p>
            <a:endParaRPr lang="en-US" sz="1500" b="1" kern="100">
              <a:latin typeface="Aptos" panose="020B0004020202020204" pitchFamily="34" charset="0"/>
              <a:cs typeface="Times New Roman" panose="02020603050405020304" pitchFamily="18" charset="0"/>
            </a:endParaRPr>
          </a:p>
          <a:p>
            <a:r>
              <a:rPr lang="en-US" sz="1500" kern="100">
                <a:latin typeface="Aptos" panose="020B0004020202020204" pitchFamily="34" charset="0"/>
                <a:cs typeface="Times New Roman" panose="02020603050405020304" pitchFamily="18" charset="0"/>
              </a:rPr>
              <a:t>Predict the most likely product category a customer will purchase next based on their past behavior. This helps businesses anticipate needs, personalize marketing, and improve product recommendations.</a:t>
            </a:r>
          </a:p>
        </p:txBody>
      </p:sp>
      <p:sp>
        <p:nvSpPr>
          <p:cNvPr id="4" name="Content Placeholder 8">
            <a:extLst>
              <a:ext uri="{FF2B5EF4-FFF2-40B4-BE49-F238E27FC236}">
                <a16:creationId xmlns:a16="http://schemas.microsoft.com/office/drawing/2014/main" id="{63501FF8-6C12-F931-BDF4-9A18899B8009}"/>
              </a:ext>
            </a:extLst>
          </p:cNvPr>
          <p:cNvSpPr txBox="1">
            <a:spLocks/>
          </p:cNvSpPr>
          <p:nvPr/>
        </p:nvSpPr>
        <p:spPr>
          <a:xfrm>
            <a:off x="4650898" y="1717670"/>
            <a:ext cx="3888606" cy="212296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b="0" kern="1200">
                <a:solidFill>
                  <a:schemeClr val="tx1"/>
                </a:solidFill>
                <a:latin typeface="+mn-lt"/>
                <a:ea typeface="+mn-ea"/>
                <a:cs typeface="+mn-cs"/>
              </a:defRPr>
            </a:lvl2pPr>
            <a:lvl3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n-lt"/>
                <a:ea typeface="+mn-ea"/>
                <a:cs typeface="+mn-cs"/>
              </a:defRPr>
            </a:lvl3pPr>
            <a:lvl4pPr marL="9144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4pPr>
            <a:lvl5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Aft>
                <a:spcPts val="800"/>
              </a:spcAft>
            </a:pPr>
            <a:r>
              <a:rPr lang="en-US" sz="1500" b="1" kern="100">
                <a:solidFill>
                  <a:srgbClr val="000000"/>
                </a:solidFill>
                <a:latin typeface="Aptos" panose="020B0004020202020204" pitchFamily="34" charset="0"/>
                <a:cs typeface="Times New Roman" panose="02020603050405020304" pitchFamily="18" charset="0"/>
              </a:rPr>
              <a:t>Derived Insights and Business Applications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kern="100">
                <a:solidFill>
                  <a:srgbClr val="000000"/>
                </a:solidFill>
                <a:latin typeface="Aptos" panose="020B0004020202020204" pitchFamily="34" charset="0"/>
                <a:cs typeface="Times New Roman" panose="02020603050405020304" pitchFamily="18" charset="0"/>
              </a:rPr>
              <a:t>Key Drivers of Customer Preferences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kern="100">
                <a:solidFill>
                  <a:srgbClr val="000000"/>
                </a:solidFill>
                <a:latin typeface="Aptos" panose="020B0004020202020204" pitchFamily="34" charset="0"/>
                <a:cs typeface="Times New Roman" panose="02020603050405020304" pitchFamily="18" charset="0"/>
              </a:rPr>
              <a:t>Improved Inventory Management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kern="100">
                <a:solidFill>
                  <a:srgbClr val="000000"/>
                </a:solidFill>
                <a:latin typeface="Aptos" panose="020B0004020202020204" pitchFamily="34" charset="0"/>
                <a:cs typeface="Times New Roman" panose="02020603050405020304" pitchFamily="18" charset="0"/>
              </a:rPr>
              <a:t>Effective Pricing &amp; Discount Strategies</a:t>
            </a:r>
          </a:p>
          <a:p>
            <a:pPr marL="0" marR="0">
              <a:lnSpc>
                <a:spcPct val="115000"/>
              </a:lnSpc>
              <a:spcAft>
                <a:spcPts val="800"/>
              </a:spcAft>
            </a:pPr>
            <a:endParaRPr lang="en-US" sz="1500" kern="100">
              <a:effectLst/>
              <a:latin typeface="Aptos" panose="020B0004020202020204" pitchFamily="34" charset="0"/>
              <a:ea typeface="Aptos" panose="020B0004020202020204" pitchFamily="34" charset="0"/>
              <a:cs typeface="Times New Roman" panose="02020603050405020304" pitchFamily="18" charset="0"/>
            </a:endParaRPr>
          </a:p>
          <a:p>
            <a:endParaRPr lang="en-US" sz="1500"/>
          </a:p>
        </p:txBody>
      </p:sp>
      <p:sp>
        <p:nvSpPr>
          <p:cNvPr id="5" name="Rectangle 4">
            <a:extLst>
              <a:ext uri="{FF2B5EF4-FFF2-40B4-BE49-F238E27FC236}">
                <a16:creationId xmlns:a16="http://schemas.microsoft.com/office/drawing/2014/main" id="{8403D927-A88B-89AC-A9E9-FC4807E4EB52}"/>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7720A40-292C-C28D-D1BB-C44AA77B0537}"/>
              </a:ext>
            </a:extLst>
          </p:cNvPr>
          <p:cNvSpPr/>
          <p:nvPr/>
        </p:nvSpPr>
        <p:spPr>
          <a:xfrm>
            <a:off x="4493103" y="1289956"/>
            <a:ext cx="4046401" cy="2988129"/>
          </a:xfrm>
          <a:prstGeom prst="rect">
            <a:avLst/>
          </a:prstGeom>
          <a:noFill/>
          <a:ln w="76200">
            <a:solidFill>
              <a:srgbClr val="FFC5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093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9">
          <a:extLst>
            <a:ext uri="{FF2B5EF4-FFF2-40B4-BE49-F238E27FC236}">
              <a16:creationId xmlns:a16="http://schemas.microsoft.com/office/drawing/2014/main" id="{92CFF554-51DA-93FB-5734-DF8D8B3559D7}"/>
            </a:ext>
          </a:extLst>
        </p:cNvPr>
        <p:cNvGrpSpPr/>
        <p:nvPr/>
      </p:nvGrpSpPr>
      <p:grpSpPr>
        <a:xfrm>
          <a:off x="0" y="0"/>
          <a:ext cx="0" cy="0"/>
          <a:chOff x="0" y="0"/>
          <a:chExt cx="0" cy="0"/>
        </a:xfrm>
      </p:grpSpPr>
      <p:sp>
        <p:nvSpPr>
          <p:cNvPr id="1180" name="Google Shape;1180;p38">
            <a:extLst>
              <a:ext uri="{FF2B5EF4-FFF2-40B4-BE49-F238E27FC236}">
                <a16:creationId xmlns:a16="http://schemas.microsoft.com/office/drawing/2014/main" id="{827EDA53-C64B-FA47-BFD2-E2473103C168}"/>
              </a:ext>
            </a:extLst>
          </p:cNvPr>
          <p:cNvSpPr txBox="1">
            <a:spLocks noGrp="1"/>
          </p:cNvSpPr>
          <p:nvPr>
            <p:ph type="title"/>
          </p:nvPr>
        </p:nvSpPr>
        <p:spPr>
          <a:xfrm>
            <a:off x="614122" y="209353"/>
            <a:ext cx="59791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Predictive Modeling Using Decision Tree Classifier : </a:t>
            </a:r>
            <a:r>
              <a:rPr lang="en-US" sz="2800">
                <a:solidFill>
                  <a:srgbClr val="FFC53A"/>
                </a:solidFill>
              </a:rPr>
              <a:t>RESULTS</a:t>
            </a:r>
            <a:endParaRPr sz="2800">
              <a:solidFill>
                <a:srgbClr val="FFC53A"/>
              </a:solidFill>
            </a:endParaRPr>
          </a:p>
        </p:txBody>
      </p:sp>
      <p:sp>
        <p:nvSpPr>
          <p:cNvPr id="2" name="Rectangle 1">
            <a:extLst>
              <a:ext uri="{FF2B5EF4-FFF2-40B4-BE49-F238E27FC236}">
                <a16:creationId xmlns:a16="http://schemas.microsoft.com/office/drawing/2014/main" id="{4429CB23-BFF0-3E49-A2D1-8D7A7552280E}"/>
              </a:ext>
            </a:extLst>
          </p:cNvPr>
          <p:cNvSpPr/>
          <p:nvPr/>
        </p:nvSpPr>
        <p:spPr>
          <a:xfrm>
            <a:off x="0" y="209353"/>
            <a:ext cx="452387" cy="864011"/>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FB3A089-FDBC-E70D-59F3-97FC177C76BF}"/>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A219B16-4F53-435F-D378-A98594224510}"/>
              </a:ext>
            </a:extLst>
          </p:cNvPr>
          <p:cNvPicPr>
            <a:picLocks noChangeAspect="1"/>
          </p:cNvPicPr>
          <p:nvPr/>
        </p:nvPicPr>
        <p:blipFill>
          <a:blip r:embed="rId3"/>
          <a:stretch>
            <a:fillRect/>
          </a:stretch>
        </p:blipFill>
        <p:spPr>
          <a:xfrm>
            <a:off x="213771" y="1509045"/>
            <a:ext cx="3772007" cy="207507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0C9BE4-E1E8-EDE5-FE0E-8FE038773E45}"/>
              </a:ext>
            </a:extLst>
          </p:cNvPr>
          <p:cNvPicPr>
            <a:picLocks noChangeAspect="1"/>
          </p:cNvPicPr>
          <p:nvPr/>
        </p:nvPicPr>
        <p:blipFill>
          <a:blip r:embed="rId4"/>
          <a:stretch>
            <a:fillRect/>
          </a:stretch>
        </p:blipFill>
        <p:spPr>
          <a:xfrm>
            <a:off x="4333639" y="1471281"/>
            <a:ext cx="4529542" cy="30517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271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9">
          <a:extLst>
            <a:ext uri="{FF2B5EF4-FFF2-40B4-BE49-F238E27FC236}">
              <a16:creationId xmlns:a16="http://schemas.microsoft.com/office/drawing/2014/main" id="{5F82B296-F236-8CA5-DEFB-545638ED1D9A}"/>
            </a:ext>
          </a:extLst>
        </p:cNvPr>
        <p:cNvGrpSpPr/>
        <p:nvPr/>
      </p:nvGrpSpPr>
      <p:grpSpPr>
        <a:xfrm>
          <a:off x="0" y="0"/>
          <a:ext cx="0" cy="0"/>
          <a:chOff x="0" y="0"/>
          <a:chExt cx="0" cy="0"/>
        </a:xfrm>
      </p:grpSpPr>
      <p:sp>
        <p:nvSpPr>
          <p:cNvPr id="1180" name="Google Shape;1180;p38">
            <a:extLst>
              <a:ext uri="{FF2B5EF4-FFF2-40B4-BE49-F238E27FC236}">
                <a16:creationId xmlns:a16="http://schemas.microsoft.com/office/drawing/2014/main" id="{81EAFF91-AC09-127D-3AE2-E30EC24049AC}"/>
              </a:ext>
            </a:extLst>
          </p:cNvPr>
          <p:cNvSpPr txBox="1">
            <a:spLocks noGrp="1"/>
          </p:cNvSpPr>
          <p:nvPr>
            <p:ph type="title"/>
          </p:nvPr>
        </p:nvSpPr>
        <p:spPr>
          <a:xfrm>
            <a:off x="604496" y="350048"/>
            <a:ext cx="597918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t>Sales Forecasting Using Random Forest Regressor</a:t>
            </a:r>
            <a:endParaRPr sz="2800"/>
          </a:p>
        </p:txBody>
      </p:sp>
      <p:sp>
        <p:nvSpPr>
          <p:cNvPr id="2" name="Rectangle 1">
            <a:extLst>
              <a:ext uri="{FF2B5EF4-FFF2-40B4-BE49-F238E27FC236}">
                <a16:creationId xmlns:a16="http://schemas.microsoft.com/office/drawing/2014/main" id="{8CE0DC51-4E4E-84F6-6C3B-BC8251B1821C}"/>
              </a:ext>
            </a:extLst>
          </p:cNvPr>
          <p:cNvSpPr/>
          <p:nvPr/>
        </p:nvSpPr>
        <p:spPr>
          <a:xfrm>
            <a:off x="0" y="350048"/>
            <a:ext cx="452387" cy="864011"/>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E4CC6B1-0DA6-CBDD-A116-9EE2D3EEA404}"/>
              </a:ext>
            </a:extLst>
          </p:cNvPr>
          <p:cNvSpPr txBox="1"/>
          <p:nvPr/>
        </p:nvSpPr>
        <p:spPr>
          <a:xfrm>
            <a:off x="604496" y="1717670"/>
            <a:ext cx="3736497" cy="2169825"/>
          </a:xfrm>
          <a:prstGeom prst="rect">
            <a:avLst/>
          </a:prstGeom>
          <a:noFill/>
        </p:spPr>
        <p:txBody>
          <a:bodyPr wrap="square">
            <a:spAutoFit/>
          </a:bodyPr>
          <a:lstStyle/>
          <a:p>
            <a:r>
              <a:rPr lang="en-US" sz="1500" b="1" kern="100">
                <a:latin typeface="Aptos" panose="020B0004020202020204" pitchFamily="34" charset="0"/>
                <a:cs typeface="Times New Roman" panose="02020603050405020304" pitchFamily="18" charset="0"/>
              </a:rPr>
              <a:t>WHY RANDOM FOREST?</a:t>
            </a:r>
          </a:p>
          <a:p>
            <a:endParaRPr lang="en-US" sz="1500" b="1" kern="100">
              <a:latin typeface="Aptos" panose="020B0004020202020204" pitchFamily="34" charset="0"/>
              <a:cs typeface="Times New Roman" panose="02020603050405020304" pitchFamily="18" charset="0"/>
            </a:endParaRPr>
          </a:p>
          <a:p>
            <a:r>
              <a:rPr lang="en-US" sz="1500" kern="100">
                <a:latin typeface="Aptos" panose="020B0004020202020204" pitchFamily="34" charset="0"/>
                <a:cs typeface="Times New Roman" panose="02020603050405020304" pitchFamily="18" charset="0"/>
              </a:rPr>
              <a:t>The goal of this analysis is to forecast future sales volume for each product category using historical sales data. Accurate sales forecasts are crucial for inventory management, optimizing marketing strategies, and planning promotional campaigns. </a:t>
            </a:r>
          </a:p>
        </p:txBody>
      </p:sp>
      <p:sp>
        <p:nvSpPr>
          <p:cNvPr id="4" name="Content Placeholder 8">
            <a:extLst>
              <a:ext uri="{FF2B5EF4-FFF2-40B4-BE49-F238E27FC236}">
                <a16:creationId xmlns:a16="http://schemas.microsoft.com/office/drawing/2014/main" id="{7E5C7A45-5E59-A99B-FA52-46BF087C6443}"/>
              </a:ext>
            </a:extLst>
          </p:cNvPr>
          <p:cNvSpPr txBox="1">
            <a:spLocks/>
          </p:cNvSpPr>
          <p:nvPr/>
        </p:nvSpPr>
        <p:spPr>
          <a:xfrm>
            <a:off x="4650898" y="1717670"/>
            <a:ext cx="3888606" cy="212296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b="0" kern="1200">
                <a:solidFill>
                  <a:schemeClr val="tx1"/>
                </a:solidFill>
                <a:latin typeface="+mn-lt"/>
                <a:ea typeface="+mn-ea"/>
                <a:cs typeface="+mn-cs"/>
              </a:defRPr>
            </a:lvl2pPr>
            <a:lvl3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b="0" kern="1200">
                <a:solidFill>
                  <a:schemeClr val="tx1"/>
                </a:solidFill>
                <a:latin typeface="+mn-lt"/>
                <a:ea typeface="+mn-ea"/>
                <a:cs typeface="+mn-cs"/>
              </a:defRPr>
            </a:lvl3pPr>
            <a:lvl4pPr marL="9144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4pPr>
            <a:lvl5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Aft>
                <a:spcPts val="800"/>
              </a:spcAft>
            </a:pPr>
            <a:r>
              <a:rPr lang="en-US" sz="1500" b="1" kern="100">
                <a:solidFill>
                  <a:srgbClr val="000000"/>
                </a:solidFill>
                <a:latin typeface="Aptos" panose="020B0004020202020204" pitchFamily="34" charset="0"/>
                <a:cs typeface="Times New Roman" panose="02020603050405020304" pitchFamily="18" charset="0"/>
              </a:rPr>
              <a:t>Derived Insights and Business Applications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kern="100">
                <a:solidFill>
                  <a:srgbClr val="000000"/>
                </a:solidFill>
                <a:latin typeface="Aptos" panose="020B0004020202020204" pitchFamily="34" charset="0"/>
                <a:cs typeface="Times New Roman" panose="02020603050405020304" pitchFamily="18" charset="0"/>
              </a:rPr>
              <a:t>Accurate Sales Forecasts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kern="100">
                <a:solidFill>
                  <a:srgbClr val="000000"/>
                </a:solidFill>
                <a:latin typeface="Aptos" panose="020B0004020202020204" pitchFamily="34" charset="0"/>
                <a:cs typeface="Times New Roman" panose="02020603050405020304" pitchFamily="18" charset="0"/>
              </a:rPr>
              <a:t>Understanding Key Drivers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500" kern="100">
                <a:solidFill>
                  <a:srgbClr val="000000"/>
                </a:solidFill>
                <a:latin typeface="Aptos" panose="020B0004020202020204" pitchFamily="34" charset="0"/>
                <a:cs typeface="Times New Roman" panose="02020603050405020304" pitchFamily="18" charset="0"/>
              </a:rPr>
              <a:t>Actionable Recommendations</a:t>
            </a:r>
            <a:endParaRPr lang="en-US" sz="1500" kern="100">
              <a:effectLst/>
              <a:latin typeface="Aptos" panose="020B0004020202020204" pitchFamily="34" charset="0"/>
              <a:ea typeface="Aptos" panose="020B0004020202020204" pitchFamily="34" charset="0"/>
              <a:cs typeface="Times New Roman" panose="02020603050405020304" pitchFamily="18" charset="0"/>
            </a:endParaRPr>
          </a:p>
          <a:p>
            <a:endParaRPr lang="en-US" sz="1500"/>
          </a:p>
        </p:txBody>
      </p:sp>
      <p:sp>
        <p:nvSpPr>
          <p:cNvPr id="5" name="Rectangle 4">
            <a:extLst>
              <a:ext uri="{FF2B5EF4-FFF2-40B4-BE49-F238E27FC236}">
                <a16:creationId xmlns:a16="http://schemas.microsoft.com/office/drawing/2014/main" id="{A4D8CED7-5975-0172-ABEE-E67FE3ECEEAF}"/>
              </a:ext>
            </a:extLst>
          </p:cNvPr>
          <p:cNvSpPr/>
          <p:nvPr/>
        </p:nvSpPr>
        <p:spPr>
          <a:xfrm>
            <a:off x="0" y="4985886"/>
            <a:ext cx="9144000" cy="157614"/>
          </a:xfrm>
          <a:prstGeom prst="rect">
            <a:avLst/>
          </a:prstGeom>
          <a:solidFill>
            <a:srgbClr val="FFC5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DAE0944-612E-0DAB-D507-6FF1A72986EF}"/>
              </a:ext>
            </a:extLst>
          </p:cNvPr>
          <p:cNvSpPr/>
          <p:nvPr/>
        </p:nvSpPr>
        <p:spPr>
          <a:xfrm>
            <a:off x="4340994" y="1308517"/>
            <a:ext cx="3736498" cy="2988129"/>
          </a:xfrm>
          <a:prstGeom prst="rect">
            <a:avLst/>
          </a:prstGeom>
          <a:noFill/>
          <a:ln w="76200">
            <a:solidFill>
              <a:srgbClr val="FFC5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2660295"/>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0E1E1390878E4FA712289E596BFC5F" ma:contentTypeVersion="8" ma:contentTypeDescription="Create a new document." ma:contentTypeScope="" ma:versionID="2e70b71334422e4fbf4ce60ddafa205c">
  <xsd:schema xmlns:xsd="http://www.w3.org/2001/XMLSchema" xmlns:xs="http://www.w3.org/2001/XMLSchema" xmlns:p="http://schemas.microsoft.com/office/2006/metadata/properties" xmlns:ns3="c393e4b2-a1ee-422b-975c-29929009cd2c" xmlns:ns4="ae0b81b3-b2b9-4a92-95b5-f2819a2b5e40" targetNamespace="http://schemas.microsoft.com/office/2006/metadata/properties" ma:root="true" ma:fieldsID="a2db0348abe4563949f9a8f605b18e16" ns3:_="" ns4:_="">
    <xsd:import namespace="c393e4b2-a1ee-422b-975c-29929009cd2c"/>
    <xsd:import namespace="ae0b81b3-b2b9-4a92-95b5-f2819a2b5e40"/>
    <xsd:element name="properties">
      <xsd:complexType>
        <xsd:sequence>
          <xsd:element name="documentManagement">
            <xsd:complexType>
              <xsd:all>
                <xsd:element ref="ns3:MediaServiceMetadata" minOccurs="0"/>
                <xsd:element ref="ns3:MediaServiceSearchProperties" minOccurs="0"/>
                <xsd:element ref="ns3:MediaServiceObjectDetectorVersions"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3e4b2-a1ee-422b-975c-29929009cd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SearchProperties" ma:index="9" nillable="true" ma:displayName="MediaServiceSearchProperties" ma:hidden="true" ma:internalName="MediaServiceSearchProperties"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FastMetadata" ma:index="11" nillable="true" ma:displayName="MediaServiceFastMetadata" ma:hidden="true" ma:internalName="MediaServiceFastMetadata"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0b81b3-b2b9-4a92-95b5-f2819a2b5e4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393e4b2-a1ee-422b-975c-29929009cd2c" xsi:nil="true"/>
  </documentManagement>
</p:properties>
</file>

<file path=customXml/itemProps1.xml><?xml version="1.0" encoding="utf-8"?>
<ds:datastoreItem xmlns:ds="http://schemas.openxmlformats.org/officeDocument/2006/customXml" ds:itemID="{A6BA4CA6-EBAE-4ABE-AD4C-736F5E83F719}">
  <ds:schemaRefs>
    <ds:schemaRef ds:uri="http://schemas.microsoft.com/sharepoint/v3/contenttype/forms"/>
  </ds:schemaRefs>
</ds:datastoreItem>
</file>

<file path=customXml/itemProps2.xml><?xml version="1.0" encoding="utf-8"?>
<ds:datastoreItem xmlns:ds="http://schemas.openxmlformats.org/officeDocument/2006/customXml" ds:itemID="{B7E224E4-BDE9-4FF0-A018-F3163CC4356A}">
  <ds:schemaRefs>
    <ds:schemaRef ds:uri="ae0b81b3-b2b9-4a92-95b5-f2819a2b5e40"/>
    <ds:schemaRef ds:uri="c393e4b2-a1ee-422b-975c-29929009cd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FC6A6A-3391-4FF6-875D-EF8E2CFFFAA6}">
  <ds:schemaRefs>
    <ds:schemaRef ds:uri="ae0b81b3-b2b9-4a92-95b5-f2819a2b5e40"/>
    <ds:schemaRef ds:uri="c393e4b2-a1ee-422b-975c-29929009cd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Statistics and Data Analysis - 6th Grade by Slidesgo</vt:lpstr>
      <vt:lpstr>Topic : Customer Segmentation and Content-Based Image Retrieval for Fashion Products</vt:lpstr>
      <vt:lpstr>Introduction</vt:lpstr>
      <vt:lpstr>Problem  Statement</vt:lpstr>
      <vt:lpstr>Patterns, precision and problem-solving </vt:lpstr>
      <vt:lpstr>Dataset -1 </vt:lpstr>
      <vt:lpstr>Dataset 1 : Visualizations</vt:lpstr>
      <vt:lpstr>Predictive Modeling Using Decision Tree Classifier</vt:lpstr>
      <vt:lpstr>Predictive Modeling Using Decision Tree Classifier : RESULTS</vt:lpstr>
      <vt:lpstr>Sales Forecasting Using Random Forest Regressor</vt:lpstr>
      <vt:lpstr>Sales Forecasting Using Random Forest Regressor RESULTS</vt:lpstr>
      <vt:lpstr>Dataset 2 : Visualizations</vt:lpstr>
      <vt:lpstr>Fashion Visual Search Model using pre-trained CNN and KNN</vt:lpstr>
      <vt:lpstr>Fashion Visual Search Model using pre-trained CNN and KNN :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modified xsi:type="dcterms:W3CDTF">2024-12-09T23:19:52Z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0x010100CD0E1E1390878E4FA712289E596BFC5F</vt:lpwstr>
  </property>
</Properties>
</file>