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3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38100" dist="54428" dir="270000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143070724_2880x2159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825500" y="914400"/>
            <a:ext cx="11341100" cy="5740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143070716_1012x1350.jpeg"/>
          <p:cNvSpPr/>
          <p:nvPr>
            <p:ph type="pic" sz="half" idx="13"/>
          </p:nvPr>
        </p:nvSpPr>
        <p:spPr>
          <a:xfrm>
            <a:off x="7200900" y="1257300"/>
            <a:ext cx="50165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143070716_1012x1350.jpeg"/>
          <p:cNvSpPr/>
          <p:nvPr>
            <p:ph type="pic" sz="half" idx="13"/>
          </p:nvPr>
        </p:nvSpPr>
        <p:spPr>
          <a:xfrm>
            <a:off x="7213600" y="2755900"/>
            <a:ext cx="50165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half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143070718_1000x750.jpeg"/>
          <p:cNvSpPr/>
          <p:nvPr>
            <p:ph type="pic" sz="quarter" idx="13"/>
          </p:nvPr>
        </p:nvSpPr>
        <p:spPr>
          <a:xfrm>
            <a:off x="6858000" y="5105400"/>
            <a:ext cx="5321300" cy="338138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3" name="143070724_2880x2159.jpeg"/>
          <p:cNvSpPr/>
          <p:nvPr>
            <p:ph type="pic" sz="quarter" idx="14"/>
          </p:nvPr>
        </p:nvSpPr>
        <p:spPr>
          <a:xfrm>
            <a:off x="6858000" y="1270000"/>
            <a:ext cx="5316292" cy="3378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143070716_1012x1350.jpeg"/>
          <p:cNvSpPr/>
          <p:nvPr>
            <p:ph type="pic" sz="half" idx="15"/>
          </p:nvPr>
        </p:nvSpPr>
        <p:spPr>
          <a:xfrm>
            <a:off x="1143000" y="1244600"/>
            <a:ext cx="52197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12534899" y="9311678"/>
            <a:ext cx="312015" cy="312344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536220" y="9311678"/>
            <a:ext cx="312015" cy="31234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b="1" sz="1400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889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333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1778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2222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2667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3111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3556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4000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image" Target="../media/image5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www.youtube.com/watch?v=BYbgopx44vo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nodejs.org/en/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"/><Relationship Id="rId3" Type="http://schemas.openxmlformats.org/officeDocument/2006/relationships/image" Target="../media/image10.tif"/><Relationship Id="rId4" Type="http://schemas.openxmlformats.org/officeDocument/2006/relationships/image" Target="../media/image11.tif"/><Relationship Id="rId5" Type="http://schemas.openxmlformats.org/officeDocument/2006/relationships/image" Target="../media/image6.tif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://indeed.com" TargetMode="External"/><Relationship Id="rId4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Welcome to React 101"/>
          <p:cNvSpPr txBox="1"/>
          <p:nvPr>
            <p:ph type="ctrTitle"/>
          </p:nvPr>
        </p:nvSpPr>
        <p:spPr>
          <a:xfrm>
            <a:off x="1498600" y="1079500"/>
            <a:ext cx="11303000" cy="3505200"/>
          </a:xfrm>
          <a:prstGeom prst="rect">
            <a:avLst/>
          </a:prstGeom>
        </p:spPr>
        <p:txBody>
          <a:bodyPr/>
          <a:lstStyle/>
          <a:p>
            <a:pPr lvl="1"/>
            <a:r>
              <a:t>Welcome to React 101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act, Angular, Vue"/>
          <p:cNvSpPr txBox="1"/>
          <p:nvPr>
            <p:ph type="title"/>
          </p:nvPr>
        </p:nvSpPr>
        <p:spPr>
          <a:xfrm>
            <a:off x="1905000" y="55372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React, Angular, Vue</a:t>
            </a:r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16000" y="520700"/>
            <a:ext cx="6502400" cy="459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57750" y="1543050"/>
            <a:ext cx="3160490" cy="3160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26609" y="1622343"/>
            <a:ext cx="4150796" cy="35973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act Overview"/>
          <p:cNvSpPr txBox="1"/>
          <p:nvPr>
            <p:ph type="title"/>
          </p:nvPr>
        </p:nvSpPr>
        <p:spPr>
          <a:xfrm>
            <a:off x="3213100" y="7112000"/>
            <a:ext cx="11430000" cy="1219200"/>
          </a:xfrm>
          <a:prstGeom prst="rect">
            <a:avLst/>
          </a:prstGeom>
        </p:spPr>
        <p:txBody>
          <a:bodyPr/>
          <a:lstStyle/>
          <a:p>
            <a:pPr/>
            <a:r>
              <a:t>React Overview</a:t>
            </a:r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039030"/>
            <a:ext cx="13004800" cy="9190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What is Reac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What is React?</a:t>
            </a:r>
          </a:p>
        </p:txBody>
      </p:sp>
      <p:sp>
        <p:nvSpPr>
          <p:cNvPr id="154" name="React is a javascript view library, owned and operated by Faceboo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React is a javascript view library, owned and operated by Facebook</a:t>
            </a:r>
          </a:p>
          <a:p>
            <a:pPr>
              <a:buBlip>
                <a:blip r:embed="rId2"/>
              </a:buBlip>
            </a:pPr>
            <a:r>
              <a:t>Has to be paired with many other libraries to produce a large application.</a:t>
            </a:r>
          </a:p>
          <a:p>
            <a:pPr>
              <a:buBlip>
                <a:blip r:embed="rId2"/>
              </a:buBlip>
            </a:pPr>
            <a:r>
              <a:t>This is different to Angular, which is one large framework looked after by Google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How does React work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How does React work?</a:t>
            </a:r>
          </a:p>
        </p:txBody>
      </p:sp>
      <p:sp>
        <p:nvSpPr>
          <p:cNvPr id="157" name="React uses a virtual DOM to dynamically re-render the view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React uses a virtual DOM to dynamically re-render the view.</a:t>
            </a:r>
          </a:p>
          <a:p>
            <a:pPr>
              <a:buBlip>
                <a:blip r:embed="rId2"/>
              </a:buBlip>
            </a:pPr>
            <a:r>
              <a:t>See video: </a:t>
            </a:r>
            <a:r>
              <a:rPr u="sng">
                <a:hlinkClick r:id="rId3" invalidUrl="" action="" tgtFrame="" tooltip="" history="1" highlightClick="0" endSnd="0"/>
              </a:rPr>
              <a:t>https://www.youtube.com/watch?v=BYbgopx44vo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Hands on with React"/>
          <p:cNvSpPr txBox="1"/>
          <p:nvPr>
            <p:ph type="title"/>
          </p:nvPr>
        </p:nvSpPr>
        <p:spPr>
          <a:xfrm>
            <a:off x="1879600" y="7099300"/>
            <a:ext cx="11430000" cy="1219200"/>
          </a:xfrm>
          <a:prstGeom prst="rect">
            <a:avLst/>
          </a:prstGeom>
        </p:spPr>
        <p:txBody>
          <a:bodyPr/>
          <a:lstStyle/>
          <a:p>
            <a:pPr/>
            <a:r>
              <a:t>Hands on with React 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31800" y="-1051730"/>
            <a:ext cx="13004800" cy="9190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etting up our React pro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Setting up our React project</a:t>
            </a:r>
          </a:p>
        </p:txBody>
      </p:sp>
      <p:sp>
        <p:nvSpPr>
          <p:cNvPr id="163" name="If you have a laptop, take a few minutes to try set this u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7809" indent="-257809" defTabSz="338835">
              <a:spcBef>
                <a:spcPts val="2000"/>
              </a:spcBef>
              <a:buBlip>
                <a:blip r:embed="rId2"/>
              </a:buBlip>
              <a:defRPr sz="2088">
                <a:effectLst>
                  <a:outerShdw sx="100000" sy="100000" kx="0" ky="0" algn="b" rotWithShape="0" blurRad="29464" dist="22098" dir="5400000">
                    <a:srgbClr val="000000"/>
                  </a:outerShdw>
                </a:effectLst>
              </a:defRPr>
            </a:pPr>
            <a:r>
              <a:t>If you have a laptop, take a few minutes to try set this up</a:t>
            </a:r>
          </a:p>
          <a:p>
            <a:pPr marL="257809" indent="-257809" defTabSz="338835">
              <a:spcBef>
                <a:spcPts val="2000"/>
              </a:spcBef>
              <a:buBlip>
                <a:blip r:embed="rId2"/>
              </a:buBlip>
              <a:defRPr sz="2088">
                <a:effectLst>
                  <a:outerShdw sx="100000" sy="100000" kx="0" ky="0" algn="b" rotWithShape="0" blurRad="29464" dist="22098" dir="5400000">
                    <a:srgbClr val="000000"/>
                  </a:outerShdw>
                </a:effectLst>
              </a:defRPr>
            </a:pPr>
            <a:r>
              <a:t>Need to install node.js: </a:t>
            </a:r>
            <a:r>
              <a:rPr u="sng">
                <a:hlinkClick r:id="rId3" invalidUrl="" action="" tgtFrame="" tooltip="" history="1" highlightClick="0" endSnd="0"/>
              </a:rPr>
              <a:t>https://nodejs.org/en/</a:t>
            </a:r>
          </a:p>
          <a:p>
            <a:pPr marL="257809" indent="-257809" defTabSz="338835">
              <a:spcBef>
                <a:spcPts val="2000"/>
              </a:spcBef>
              <a:buBlip>
                <a:blip r:embed="rId2"/>
              </a:buBlip>
              <a:defRPr sz="2088">
                <a:effectLst>
                  <a:outerShdw sx="100000" sy="100000" kx="0" ky="0" algn="b" rotWithShape="0" blurRad="29464" dist="22098" dir="5400000">
                    <a:srgbClr val="000000"/>
                  </a:outerShdw>
                </a:effectLst>
              </a:defRPr>
            </a:pPr>
            <a:r>
              <a:t>Download the source code on the SOT page</a:t>
            </a:r>
          </a:p>
          <a:p>
            <a:pPr lvl="1" marL="515619" indent="-257809" defTabSz="338835">
              <a:spcBef>
                <a:spcPts val="2000"/>
              </a:spcBef>
              <a:buBlip>
                <a:blip r:embed="rId2"/>
              </a:buBlip>
              <a:defRPr sz="2088">
                <a:effectLst>
                  <a:outerShdw sx="100000" sy="100000" kx="0" ky="0" algn="b" rotWithShape="0" blurRad="29464" dist="22098" dir="5400000">
                    <a:srgbClr val="000000"/>
                  </a:outerShdw>
                </a:effectLst>
              </a:defRPr>
            </a:pPr>
            <a:r>
              <a:t>Open a terminal, go to directory using commands:</a:t>
            </a:r>
          </a:p>
          <a:p>
            <a:pPr lvl="2" marL="773429" indent="-257809" defTabSz="338835">
              <a:spcBef>
                <a:spcPts val="2000"/>
              </a:spcBef>
              <a:buBlip>
                <a:blip r:embed="rId2"/>
              </a:buBlip>
              <a:defRPr sz="2088">
                <a:effectLst>
                  <a:outerShdw sx="100000" sy="100000" kx="0" ky="0" algn="b" rotWithShape="0" blurRad="29464" dist="22098" dir="5400000">
                    <a:srgbClr val="000000"/>
                  </a:outerShdw>
                </a:effectLst>
              </a:defRPr>
            </a:pPr>
            <a:r>
              <a:t>Where am I: Windows: cd / Mac: pwd</a:t>
            </a:r>
          </a:p>
          <a:p>
            <a:pPr lvl="2" marL="773429" indent="-257809" defTabSz="338835">
              <a:spcBef>
                <a:spcPts val="2000"/>
              </a:spcBef>
              <a:buBlip>
                <a:blip r:embed="rId2"/>
              </a:buBlip>
              <a:defRPr sz="2088">
                <a:effectLst>
                  <a:outerShdw sx="100000" sy="100000" kx="0" ky="0" algn="b" rotWithShape="0" blurRad="29464" dist="22098" dir="5400000">
                    <a:srgbClr val="000000"/>
                  </a:outerShdw>
                </a:effectLst>
              </a:defRPr>
            </a:pPr>
            <a:r>
              <a:t>What’s in this directory: Windows: dir /Mac: ls</a:t>
            </a:r>
          </a:p>
          <a:p>
            <a:pPr lvl="2" marL="773429" indent="-257809" defTabSz="338835">
              <a:spcBef>
                <a:spcPts val="2000"/>
              </a:spcBef>
              <a:buBlip>
                <a:blip r:embed="rId2"/>
              </a:buBlip>
              <a:defRPr sz="2088">
                <a:effectLst>
                  <a:outerShdw sx="100000" sy="100000" kx="0" ky="0" algn="b" rotWithShape="0" blurRad="29464" dist="22098" dir="5400000">
                    <a:srgbClr val="000000"/>
                  </a:outerShdw>
                </a:effectLst>
              </a:defRPr>
            </a:pPr>
            <a:r>
              <a:t>Go into a directory: cd  dir_name</a:t>
            </a:r>
          </a:p>
          <a:p>
            <a:pPr marL="257809" indent="-257809" defTabSz="338835">
              <a:spcBef>
                <a:spcPts val="2000"/>
              </a:spcBef>
              <a:buBlip>
                <a:blip r:embed="rId2"/>
              </a:buBlip>
              <a:defRPr sz="2088">
                <a:effectLst>
                  <a:outerShdw sx="100000" sy="100000" kx="0" ky="0" algn="b" rotWithShape="0" blurRad="29464" dist="22098" dir="5400000">
                    <a:srgbClr val="000000"/>
                  </a:outerShdw>
                </a:effectLst>
              </a:defRPr>
            </a:pPr>
            <a:r>
              <a:t>Once inside the directory, run the command: npm install</a:t>
            </a:r>
          </a:p>
          <a:p>
            <a:pPr marL="257809" indent="-257809" defTabSz="338835">
              <a:spcBef>
                <a:spcPts val="2000"/>
              </a:spcBef>
              <a:buBlip>
                <a:blip r:embed="rId2"/>
              </a:buBlip>
              <a:defRPr sz="2088">
                <a:effectLst>
                  <a:outerShdw sx="100000" sy="100000" kx="0" ky="0" algn="b" rotWithShape="0" blurRad="29464" dist="22098" dir="5400000">
                    <a:srgbClr val="000000"/>
                  </a:outerShdw>
                </a:effectLst>
              </a:defRPr>
            </a:pPr>
            <a:r>
              <a:t>Once that has finished, enter the command: npm run start</a:t>
            </a:r>
          </a:p>
          <a:p>
            <a:pPr marL="257809" indent="-257809" defTabSz="338835">
              <a:spcBef>
                <a:spcPts val="2000"/>
              </a:spcBef>
              <a:buBlip>
                <a:blip r:embed="rId2"/>
              </a:buBlip>
              <a:defRPr sz="2088">
                <a:effectLst>
                  <a:outerShdw sx="100000" sy="100000" kx="0" ky="0" algn="b" rotWithShape="0" blurRad="29464" dist="22098" dir="5400000">
                    <a:srgbClr val="000000"/>
                  </a:outerShdw>
                </a:effectLst>
              </a:defRPr>
            </a:pPr>
            <a:r>
              <a:t>Open up chrome and enter the uri: localhost:3000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Demo Time"/>
          <p:cNvSpPr txBox="1"/>
          <p:nvPr>
            <p:ph type="title"/>
          </p:nvPr>
        </p:nvSpPr>
        <p:spPr>
          <a:xfrm>
            <a:off x="3835400" y="7416800"/>
            <a:ext cx="11430000" cy="1219200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pic>
        <p:nvPicPr>
          <p:cNvPr id="1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31800" y="-1051730"/>
            <a:ext cx="13004800" cy="9190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roblems with props"/>
          <p:cNvSpPr txBox="1"/>
          <p:nvPr>
            <p:ph type="title"/>
          </p:nvPr>
        </p:nvSpPr>
        <p:spPr>
          <a:xfrm>
            <a:off x="2133600" y="2540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Problems with props</a:t>
            </a:r>
          </a:p>
        </p:txBody>
      </p:sp>
      <p:sp>
        <p:nvSpPr>
          <p:cNvPr id="169" name="Using props forces you to have a hierarchy of components, with props passed from parent-chil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Using props forces you to have a hierarchy of components, with props passed from parent-child.</a:t>
            </a:r>
          </a:p>
          <a:p>
            <a:pPr>
              <a:buBlip>
                <a:blip r:embed="rId2"/>
              </a:buBlip>
            </a:pPr>
            <a:r>
              <a:t>What if I want to have information(state) available across all components?</a:t>
            </a:r>
          </a:p>
          <a:p>
            <a:pPr>
              <a:buBlip>
                <a:blip r:embed="rId2"/>
              </a:buBlip>
            </a:pPr>
            <a:r>
              <a:t>The Solution.. Redux!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1506" y="-187324"/>
            <a:ext cx="4664857" cy="10509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dux Demo"/>
          <p:cNvSpPr txBox="1"/>
          <p:nvPr>
            <p:ph type="title"/>
          </p:nvPr>
        </p:nvSpPr>
        <p:spPr>
          <a:xfrm>
            <a:off x="3505200" y="7416800"/>
            <a:ext cx="11430000" cy="1219200"/>
          </a:xfrm>
          <a:prstGeom prst="rect">
            <a:avLst/>
          </a:prstGeom>
        </p:spPr>
        <p:txBody>
          <a:bodyPr/>
          <a:lstStyle/>
          <a:p>
            <a:pPr/>
            <a:r>
              <a:t>Redux Demo</a:t>
            </a:r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31800" y="-1051730"/>
            <a:ext cx="13004800" cy="9190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What we will be cov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t>What we will be covering</a:t>
            </a:r>
          </a:p>
        </p:txBody>
      </p:sp>
      <p:sp>
        <p:nvSpPr>
          <p:cNvPr id="121" name="Introdu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4485" indent="-324485" defTabSz="426466">
              <a:spcBef>
                <a:spcPts val="2600"/>
              </a:spcBef>
              <a:buBlip>
                <a:blip r:embed="rId2"/>
              </a:buBlip>
              <a:defRPr sz="2628">
                <a:effectLst>
                  <a:outerShdw sx="100000" sy="100000" kx="0" ky="0" algn="b" rotWithShape="0" blurRad="37084" dist="27813" dir="5400000">
                    <a:srgbClr val="000000"/>
                  </a:outerShdw>
                </a:effectLst>
              </a:defRPr>
            </a:pPr>
            <a:r>
              <a:t>Introduction</a:t>
            </a:r>
          </a:p>
          <a:p>
            <a:pPr marL="324485" indent="-324485" defTabSz="426466">
              <a:spcBef>
                <a:spcPts val="2600"/>
              </a:spcBef>
              <a:buBlip>
                <a:blip r:embed="rId2"/>
              </a:buBlip>
              <a:defRPr sz="2628">
                <a:effectLst>
                  <a:outerShdw sx="100000" sy="100000" kx="0" ky="0" algn="b" rotWithShape="0" blurRad="37084" dist="27813" dir="5400000">
                    <a:srgbClr val="000000"/>
                  </a:outerShdw>
                </a:effectLst>
              </a:defRPr>
            </a:pPr>
            <a:r>
              <a:t>What is React, why do we need it?</a:t>
            </a:r>
          </a:p>
          <a:p>
            <a:pPr marL="324485" indent="-324485" defTabSz="426466">
              <a:spcBef>
                <a:spcPts val="2600"/>
              </a:spcBef>
              <a:buBlip>
                <a:blip r:embed="rId2"/>
              </a:buBlip>
              <a:defRPr sz="2628">
                <a:effectLst>
                  <a:outerShdw sx="100000" sy="100000" kx="0" ky="0" algn="b" rotWithShape="0" blurRad="37084" dist="27813" dir="5400000">
                    <a:srgbClr val="000000"/>
                  </a:outerShdw>
                </a:effectLst>
              </a:defRPr>
            </a:pPr>
            <a:r>
              <a:t>Diving into some React code </a:t>
            </a:r>
          </a:p>
          <a:p>
            <a:pPr marL="324485" indent="-324485" defTabSz="426466">
              <a:spcBef>
                <a:spcPts val="2600"/>
              </a:spcBef>
              <a:buBlip>
                <a:blip r:embed="rId2"/>
              </a:buBlip>
              <a:defRPr sz="2628">
                <a:effectLst>
                  <a:outerShdw sx="100000" sy="100000" kx="0" ky="0" algn="b" rotWithShape="0" blurRad="37084" dist="27813" dir="5400000">
                    <a:srgbClr val="000000"/>
                  </a:outerShdw>
                </a:effectLst>
              </a:defRPr>
            </a:pPr>
            <a:r>
              <a:t>Integrate with redux</a:t>
            </a:r>
          </a:p>
          <a:p>
            <a:pPr marL="324485" indent="-324485" defTabSz="426466">
              <a:spcBef>
                <a:spcPts val="2600"/>
              </a:spcBef>
              <a:buBlip>
                <a:blip r:embed="rId2"/>
              </a:buBlip>
              <a:defRPr sz="2628">
                <a:effectLst>
                  <a:outerShdw sx="100000" sy="100000" kx="0" ky="0" algn="b" rotWithShape="0" blurRad="37084" dist="27813" dir="5400000">
                    <a:srgbClr val="000000"/>
                  </a:outerShdw>
                </a:effectLst>
              </a:defRPr>
            </a:pPr>
            <a:r>
              <a:t>Communicate with a restful-API</a:t>
            </a:r>
          </a:p>
          <a:p>
            <a:pPr marL="324485" indent="-324485" defTabSz="426466">
              <a:spcBef>
                <a:spcPts val="2600"/>
              </a:spcBef>
              <a:buBlip>
                <a:blip r:embed="rId2"/>
              </a:buBlip>
              <a:defRPr sz="2628">
                <a:effectLst>
                  <a:outerShdw sx="100000" sy="100000" kx="0" ky="0" algn="b" rotWithShape="0" blurRad="37084" dist="27813" dir="5400000">
                    <a:srgbClr val="000000"/>
                  </a:outerShdw>
                </a:effectLst>
              </a:defRPr>
            </a:pPr>
            <a:r>
              <a:t>React’s pros and cons</a:t>
            </a:r>
          </a:p>
          <a:p>
            <a:pPr marL="324485" indent="-324485" defTabSz="426466">
              <a:spcBef>
                <a:spcPts val="2600"/>
              </a:spcBef>
              <a:buBlip>
                <a:blip r:embed="rId2"/>
              </a:buBlip>
              <a:defRPr sz="2628">
                <a:effectLst>
                  <a:outerShdw sx="100000" sy="100000" kx="0" ky="0" algn="b" rotWithShape="0" blurRad="37084" dist="27813" dir="5400000">
                    <a:srgbClr val="000000"/>
                  </a:outerShdw>
                </a:effectLst>
              </a:defRPr>
            </a:pPr>
            <a:r>
              <a:t>Where to from here..</a:t>
            </a:r>
          </a:p>
          <a:p>
            <a:pPr marL="324485" indent="-324485" defTabSz="426466">
              <a:spcBef>
                <a:spcPts val="2600"/>
              </a:spcBef>
              <a:buBlip>
                <a:blip r:embed="rId2"/>
              </a:buBlip>
              <a:defRPr sz="2628">
                <a:effectLst>
                  <a:outerShdw sx="100000" sy="100000" kx="0" ky="0" algn="b" rotWithShape="0" blurRad="37084" dist="27813" dir="5400000">
                    <a:srgbClr val="000000"/>
                  </a:outerShdw>
                </a:effectLst>
              </a:defRPr>
            </a:pPr>
            <a:r>
              <a:t>Briefly discuss React-Native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dux Summari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Redux Summarised</a:t>
            </a:r>
          </a:p>
        </p:txBody>
      </p:sp>
      <p:sp>
        <p:nvSpPr>
          <p:cNvPr id="177" name="Redux uses a store, kind of like a database to keep track of dat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Redux uses a store, kind of like a database to keep track of data.</a:t>
            </a:r>
          </a:p>
          <a:p>
            <a:pPr>
              <a:buBlip>
                <a:blip r:embed="rId2"/>
              </a:buBlip>
            </a:pPr>
            <a:r>
              <a:t>You use actions, which are essentially just functions to tell reducers what state to change.</a:t>
            </a:r>
          </a:p>
          <a:p>
            <a:pPr>
              <a:buBlip>
                <a:blip r:embed="rId2"/>
              </a:buBlip>
            </a:pPr>
            <a:r>
              <a:t>The reducers tell the store what to update.. then every react component/container that is connected to the changed state will be notified, and have their render function called.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Quick Rec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Quick Recap</a:t>
            </a:r>
          </a:p>
        </p:txBody>
      </p:sp>
      <p:sp>
        <p:nvSpPr>
          <p:cNvPr id="180" name="We have looked at React basic components, used state to trigger the render function, also taken a look at lifecycle hook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1165" indent="-431165" defTabSz="566674">
              <a:spcBef>
                <a:spcPts val="3400"/>
              </a:spcBef>
              <a:buBlip>
                <a:blip r:embed="rId2"/>
              </a:buBlip>
              <a:defRPr sz="3492">
                <a:effectLst>
                  <a:outerShdw sx="100000" sy="100000" kx="0" ky="0" algn="b" rotWithShape="0" blurRad="49276" dist="36957" dir="5400000">
                    <a:srgbClr val="000000"/>
                  </a:outerShdw>
                </a:effectLst>
              </a:defRPr>
            </a:pPr>
            <a:r>
              <a:t>We have looked at React basic components, used state to trigger the render function, also taken a look at lifecycle hooks</a:t>
            </a:r>
          </a:p>
          <a:p>
            <a:pPr marL="431165" indent="-431165" defTabSz="566674">
              <a:spcBef>
                <a:spcPts val="3400"/>
              </a:spcBef>
              <a:buBlip>
                <a:blip r:embed="rId2"/>
              </a:buBlip>
              <a:defRPr sz="3492">
                <a:effectLst>
                  <a:outerShdw sx="100000" sy="100000" kx="0" ky="0" algn="b" rotWithShape="0" blurRad="49276" dist="36957" dir="5400000">
                    <a:srgbClr val="000000"/>
                  </a:outerShdw>
                </a:effectLst>
              </a:defRPr>
            </a:pPr>
            <a:r>
              <a:t>We discussed the problems with just using state and props to control components..this lead us to redux</a:t>
            </a:r>
          </a:p>
          <a:p>
            <a:pPr marL="431165" indent="-431165" defTabSz="566674">
              <a:spcBef>
                <a:spcPts val="3400"/>
              </a:spcBef>
              <a:buBlip>
                <a:blip r:embed="rId2"/>
              </a:buBlip>
              <a:defRPr sz="3492">
                <a:effectLst>
                  <a:outerShdw sx="100000" sy="100000" kx="0" ky="0" algn="b" rotWithShape="0" blurRad="49276" dist="36957" dir="5400000">
                    <a:srgbClr val="000000"/>
                  </a:outerShdw>
                </a:effectLst>
              </a:defRPr>
            </a:pPr>
            <a:r>
              <a:t>We took a good look at redux and how it can be used with React projects</a:t>
            </a:r>
          </a:p>
          <a:p>
            <a:pPr marL="431165" indent="-431165" defTabSz="566674">
              <a:spcBef>
                <a:spcPts val="3400"/>
              </a:spcBef>
              <a:buBlip>
                <a:blip r:embed="rId2"/>
              </a:buBlip>
              <a:defRPr sz="3492">
                <a:effectLst>
                  <a:outerShdw sx="100000" sy="100000" kx="0" ky="0" algn="b" rotWithShape="0" blurRad="49276" dist="36957" dir="5400000">
                    <a:srgbClr val="000000"/>
                  </a:outerShdw>
                </a:effectLst>
              </a:defRPr>
            </a:pPr>
            <a:r>
              <a:t>Seen how we can communicate with a restful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act- Pros and C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React- Pros and Cons</a:t>
            </a:r>
          </a:p>
        </p:txBody>
      </p:sp>
      <p:sp>
        <p:nvSpPr>
          <p:cNvPr id="183" name="Pros:…"/>
          <p:cNvSpPr txBox="1"/>
          <p:nvPr>
            <p:ph type="body" idx="1"/>
          </p:nvPr>
        </p:nvSpPr>
        <p:spPr>
          <a:xfrm>
            <a:off x="622300" y="2552700"/>
            <a:ext cx="11430000" cy="5715000"/>
          </a:xfrm>
          <a:prstGeom prst="rect">
            <a:avLst/>
          </a:prstGeom>
        </p:spPr>
        <p:txBody>
          <a:bodyPr/>
          <a:lstStyle/>
          <a:p>
            <a:pPr marL="284479" indent="-284479" defTabSz="373887">
              <a:spcBef>
                <a:spcPts val="2300"/>
              </a:spcBef>
              <a:buBlip>
                <a:blip r:embed="rId2"/>
              </a:buBlip>
              <a:defRPr sz="2304">
                <a:effectLst>
                  <a:outerShdw sx="100000" sy="100000" kx="0" ky="0" algn="b" rotWithShape="0" blurRad="32512" dist="24384" dir="5400000">
                    <a:srgbClr val="000000"/>
                  </a:outerShdw>
                </a:effectLst>
              </a:defRPr>
            </a:pPr>
            <a:r>
              <a:t>Pros:</a:t>
            </a:r>
          </a:p>
          <a:p>
            <a:pPr lvl="1" marL="568959" indent="-284479" defTabSz="373887">
              <a:spcBef>
                <a:spcPts val="2300"/>
              </a:spcBef>
              <a:buBlip>
                <a:blip r:embed="rId2"/>
              </a:buBlip>
              <a:defRPr sz="2304">
                <a:effectLst>
                  <a:outerShdw sx="100000" sy="100000" kx="0" ky="0" algn="b" rotWithShape="0" blurRad="32512" dist="24384" dir="5400000">
                    <a:srgbClr val="000000"/>
                  </a:outerShdw>
                </a:effectLst>
              </a:defRPr>
            </a:pPr>
            <a:r>
              <a:t>React’s main view library isn’t too big</a:t>
            </a:r>
          </a:p>
          <a:p>
            <a:pPr lvl="1" marL="568959" indent="-284479" defTabSz="373887">
              <a:spcBef>
                <a:spcPts val="2300"/>
              </a:spcBef>
              <a:buBlip>
                <a:blip r:embed="rId2"/>
              </a:buBlip>
              <a:defRPr sz="2304">
                <a:effectLst>
                  <a:outerShdw sx="100000" sy="100000" kx="0" ky="0" algn="b" rotWithShape="0" blurRad="32512" dist="24384" dir="5400000">
                    <a:srgbClr val="000000"/>
                  </a:outerShdw>
                </a:effectLst>
              </a:defRPr>
            </a:pPr>
            <a:r>
              <a:t>Can dynamically re-render pages</a:t>
            </a:r>
          </a:p>
          <a:p>
            <a:pPr lvl="1" marL="568959" indent="-284479" defTabSz="373887">
              <a:spcBef>
                <a:spcPts val="2300"/>
              </a:spcBef>
              <a:buBlip>
                <a:blip r:embed="rId2"/>
              </a:buBlip>
              <a:defRPr sz="2304">
                <a:effectLst>
                  <a:outerShdw sx="100000" sy="100000" kx="0" ky="0" algn="b" rotWithShape="0" blurRad="32512" dist="24384" dir="5400000">
                    <a:srgbClr val="000000"/>
                  </a:outerShdw>
                </a:effectLst>
              </a:defRPr>
            </a:pPr>
            <a:r>
              <a:t>React-Native, which is very similar to React.. is fantastic for app building</a:t>
            </a:r>
          </a:p>
          <a:p>
            <a:pPr marL="284479" indent="-284479" defTabSz="373887">
              <a:spcBef>
                <a:spcPts val="2300"/>
              </a:spcBef>
              <a:buBlip>
                <a:blip r:embed="rId2"/>
              </a:buBlip>
              <a:defRPr sz="2304">
                <a:effectLst>
                  <a:outerShdw sx="100000" sy="100000" kx="0" ky="0" algn="b" rotWithShape="0" blurRad="32512" dist="24384" dir="5400000">
                    <a:srgbClr val="000000"/>
                  </a:outerShdw>
                </a:effectLst>
              </a:defRPr>
            </a:pPr>
            <a:r>
              <a:t>Cons:</a:t>
            </a:r>
          </a:p>
          <a:p>
            <a:pPr lvl="1" marL="568959" indent="-284479" defTabSz="373887">
              <a:spcBef>
                <a:spcPts val="2300"/>
              </a:spcBef>
              <a:buBlip>
                <a:blip r:embed="rId2"/>
              </a:buBlip>
              <a:defRPr sz="2304">
                <a:effectLst>
                  <a:outerShdw sx="100000" sy="100000" kx="0" ky="0" algn="b" rotWithShape="0" blurRad="32512" dist="24384" dir="5400000">
                    <a:srgbClr val="000000"/>
                  </a:outerShdw>
                </a:effectLst>
              </a:defRPr>
            </a:pPr>
            <a:r>
              <a:t>MUCH harder with redux</a:t>
            </a:r>
          </a:p>
          <a:p>
            <a:pPr lvl="1" marL="568959" indent="-284479" defTabSz="373887">
              <a:spcBef>
                <a:spcPts val="2300"/>
              </a:spcBef>
              <a:buBlip>
                <a:blip r:embed="rId2"/>
              </a:buBlip>
              <a:defRPr sz="2304">
                <a:effectLst>
                  <a:outerShdw sx="100000" sy="100000" kx="0" ky="0" algn="b" rotWithShape="0" blurRad="32512" dist="24384" dir="5400000">
                    <a:srgbClr val="000000"/>
                  </a:outerShdw>
                </a:effectLst>
              </a:defRPr>
            </a:pPr>
            <a:r>
              <a:t>You have to pick out other libraries to use with your project, if one of them becomes deprecated then you may have to switch to another</a:t>
            </a:r>
          </a:p>
          <a:p>
            <a:pPr lvl="1" marL="568959" indent="-284479" defTabSz="373887">
              <a:spcBef>
                <a:spcPts val="2300"/>
              </a:spcBef>
              <a:buBlip>
                <a:blip r:embed="rId2"/>
              </a:buBlip>
              <a:defRPr sz="2304">
                <a:effectLst>
                  <a:outerShdw sx="100000" sy="100000" kx="0" ky="0" algn="b" rotWithShape="0" blurRad="32512" dist="24384" dir="5400000">
                    <a:srgbClr val="000000"/>
                  </a:outerShdw>
                </a:effectLst>
              </a:defRPr>
            </a:pPr>
            <a:r>
              <a:t>An alternative such as Angular does not come with the problems listed above, it is just one big framework.. so there are set ways of doing everything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We have covered all the basics!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have covered all the basics!</a:t>
            </a:r>
          </a:p>
        </p:txBody>
      </p:sp>
      <p:sp>
        <p:nvSpPr>
          <p:cNvPr id="186" name="Where to from here..?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to from here..?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Where to from her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to from here?</a:t>
            </a:r>
          </a:p>
        </p:txBody>
      </p:sp>
      <p:sp>
        <p:nvSpPr>
          <p:cNvPr id="189" name="You can use the template project I have provided at the hackathon to build someth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6715" indent="-386715" defTabSz="508254">
              <a:spcBef>
                <a:spcPts val="3100"/>
              </a:spcBef>
              <a:buBlip>
                <a:blip r:embed="rId2"/>
              </a:buBlip>
              <a:defRPr sz="3132"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</a:defRPr>
            </a:pPr>
            <a:r>
              <a:t>You can use the template project I have provided at the hackathon to build something.</a:t>
            </a:r>
          </a:p>
          <a:p>
            <a:pPr marL="386715" indent="-386715" defTabSz="508254">
              <a:spcBef>
                <a:spcPts val="3100"/>
              </a:spcBef>
              <a:buBlip>
                <a:blip r:embed="rId2"/>
              </a:buBlip>
              <a:defRPr sz="3132"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</a:defRPr>
            </a:pPr>
            <a:r>
              <a:t>Check out the router library, there are some nifty things you can do with it such as making buttons to change the Current route</a:t>
            </a:r>
          </a:p>
          <a:p>
            <a:pPr marL="386715" indent="-386715" defTabSz="508254">
              <a:spcBef>
                <a:spcPts val="3100"/>
              </a:spcBef>
              <a:buBlip>
                <a:blip r:embed="rId2"/>
              </a:buBlip>
              <a:defRPr sz="3132"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</a:defRPr>
            </a:pPr>
            <a:r>
              <a:t>There are some fun things you can do with redux-middleware, see the store.js file in the project for some middleware examples</a:t>
            </a:r>
          </a:p>
          <a:p>
            <a:pPr marL="386715" indent="-386715" defTabSz="508254">
              <a:spcBef>
                <a:spcPts val="3100"/>
              </a:spcBef>
              <a:buBlip>
                <a:blip r:embed="rId2"/>
              </a:buBlip>
              <a:defRPr sz="3132"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</a:defRPr>
            </a:pPr>
            <a:r>
              <a:t>Just want more thing I want to cover!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853850" y="280416"/>
            <a:ext cx="18847537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4158" y="-2050083"/>
            <a:ext cx="8899452" cy="8899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9723" y="3317304"/>
            <a:ext cx="6728322" cy="6728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3900" y="5054089"/>
            <a:ext cx="4167757" cy="46887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1981200" y="-327830"/>
            <a:ext cx="8693615" cy="6143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Mobile Frame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Mobile Frameworks</a:t>
            </a:r>
          </a:p>
        </p:txBody>
      </p:sp>
      <p:sp>
        <p:nvSpPr>
          <p:cNvPr id="199" name="The frameworks mentioned in the previous slide all achieve the same thing.. you can have one code base that works across Android and IOS… and in the case of Xamarin- also on windows phon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2900"/>
              </a:spcBef>
              <a:buBlip>
                <a:blip r:embed="rId2"/>
              </a:buBlip>
              <a:defRPr sz="2916">
                <a:effectLst>
                  <a:outerShdw sx="100000" sy="100000" kx="0" ky="0" algn="b" rotWithShape="0" blurRad="41148" dist="30861" dir="5400000">
                    <a:srgbClr val="000000"/>
                  </a:outerShdw>
                </a:effectLst>
              </a:defRPr>
            </a:pPr>
            <a:r>
              <a:t>The frameworks mentioned in the previous slide all achieve the same thing.. you can have one code base that works across Android and IOS… and in the case of Xamarin- also on windows phones</a:t>
            </a:r>
          </a:p>
          <a:p>
            <a:pPr marL="360045" indent="-360045" defTabSz="473201">
              <a:spcBef>
                <a:spcPts val="2900"/>
              </a:spcBef>
              <a:buBlip>
                <a:blip r:embed="rId2"/>
              </a:buBlip>
              <a:defRPr sz="2916">
                <a:effectLst>
                  <a:outerShdw sx="100000" sy="100000" kx="0" ky="0" algn="b" rotWithShape="0" blurRad="41148" dist="30861" dir="5400000">
                    <a:srgbClr val="000000"/>
                  </a:outerShdw>
                </a:effectLst>
              </a:defRPr>
            </a:pPr>
            <a:r>
              <a:t>Save alot of development time by having one team build one app, rather than one development team for each platform</a:t>
            </a:r>
          </a:p>
          <a:p>
            <a:pPr marL="360045" indent="-360045" defTabSz="473201">
              <a:spcBef>
                <a:spcPts val="2900"/>
              </a:spcBef>
              <a:buBlip>
                <a:blip r:embed="rId2"/>
              </a:buBlip>
              <a:defRPr sz="2916">
                <a:effectLst>
                  <a:outerShdw sx="100000" sy="100000" kx="0" ky="0" algn="b" rotWithShape="0" blurRad="41148" dist="30861" dir="5400000">
                    <a:srgbClr val="000000"/>
                  </a:outerShdw>
                </a:effectLst>
              </a:defRPr>
            </a:pPr>
            <a:r>
              <a:t>Native frameworks like React-Native(javascript) and Xamarin (c#) allow you to build native apps and properly integrate with the Operating System of the device.</a:t>
            </a:r>
          </a:p>
          <a:p>
            <a:pPr marL="360045" indent="-360045" defTabSz="473201">
              <a:spcBef>
                <a:spcPts val="2900"/>
              </a:spcBef>
              <a:buBlip>
                <a:blip r:embed="rId2"/>
              </a:buBlip>
              <a:defRPr sz="2916">
                <a:effectLst>
                  <a:outerShdw sx="100000" sy="100000" kx="0" ky="0" algn="b" rotWithShape="0" blurRad="41148" dist="30861" dir="5400000">
                    <a:srgbClr val="000000"/>
                  </a:outerShdw>
                </a:effectLst>
              </a:defRPr>
            </a:pPr>
            <a:r>
              <a:t>Hybrid frameworks such as ionic and Cordova create a web view rather than a native application.. essentially a browser.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Employable Skills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Employable Skills!</a:t>
            </a:r>
          </a:p>
        </p:txBody>
      </p:sp>
      <p:sp>
        <p:nvSpPr>
          <p:cNvPr id="202" name="If you guys/girls have any of the following skills, you will be able to impress employers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6709" indent="-346709" defTabSz="455675">
              <a:spcBef>
                <a:spcPts val="2800"/>
              </a:spcBef>
              <a:buBlip>
                <a:blip r:embed="rId2"/>
              </a:buBlip>
              <a:defRPr sz="2807">
                <a:effectLst>
                  <a:outerShdw sx="100000" sy="100000" kx="0" ky="0" algn="b" rotWithShape="0" blurRad="39624" dist="29717" dir="5400000">
                    <a:srgbClr val="000000"/>
                  </a:outerShdw>
                </a:effectLst>
              </a:defRPr>
            </a:pPr>
            <a:r>
              <a:t>If you guys/girls have any of the following skills, you will be able to impress employers! </a:t>
            </a:r>
          </a:p>
          <a:p>
            <a:pPr marL="346709" indent="-346709" defTabSz="455675">
              <a:spcBef>
                <a:spcPts val="2800"/>
              </a:spcBef>
              <a:buBlip>
                <a:blip r:embed="rId2"/>
              </a:buBlip>
              <a:defRPr sz="2807">
                <a:effectLst>
                  <a:outerShdw sx="100000" sy="100000" kx="0" ky="0" algn="b" rotWithShape="0" blurRad="39624" dist="29717" dir="5400000">
                    <a:srgbClr val="000000"/>
                  </a:outerShdw>
                </a:effectLst>
              </a:defRPr>
            </a:pPr>
            <a:r>
              <a:t> Don’t try and learn all of these!</a:t>
            </a:r>
          </a:p>
          <a:p>
            <a:pPr lvl="1" marL="693419" indent="-346709" defTabSz="455675">
              <a:spcBef>
                <a:spcPts val="2800"/>
              </a:spcBef>
              <a:buBlip>
                <a:blip r:embed="rId2"/>
              </a:buBlip>
              <a:defRPr sz="2807">
                <a:effectLst>
                  <a:outerShdw sx="100000" sy="100000" kx="0" ky="0" algn="b" rotWithShape="0" blurRad="39624" dist="29717" dir="5400000">
                    <a:srgbClr val="000000"/>
                  </a:outerShdw>
                </a:effectLst>
              </a:defRPr>
            </a:pPr>
            <a:r>
              <a:t>React/React-Native</a:t>
            </a:r>
          </a:p>
          <a:p>
            <a:pPr lvl="1" marL="693419" indent="-346709" defTabSz="455675">
              <a:spcBef>
                <a:spcPts val="2800"/>
              </a:spcBef>
              <a:buBlip>
                <a:blip r:embed="rId2"/>
              </a:buBlip>
              <a:defRPr sz="2807">
                <a:effectLst>
                  <a:outerShdw sx="100000" sy="100000" kx="0" ky="0" algn="b" rotWithShape="0" blurRad="39624" dist="29717" dir="5400000">
                    <a:srgbClr val="000000"/>
                  </a:outerShdw>
                </a:effectLst>
              </a:defRPr>
            </a:pPr>
            <a:r>
              <a:t>Angular - preferably later versions</a:t>
            </a:r>
          </a:p>
          <a:p>
            <a:pPr lvl="1" marL="693419" indent="-346709" defTabSz="455675">
              <a:spcBef>
                <a:spcPts val="2800"/>
              </a:spcBef>
              <a:buBlip>
                <a:blip r:embed="rId2"/>
              </a:buBlip>
              <a:defRPr sz="2807">
                <a:effectLst>
                  <a:outerShdw sx="100000" sy="100000" kx="0" ky="0" algn="b" rotWithShape="0" blurRad="39624" dist="29717" dir="5400000">
                    <a:srgbClr val="000000"/>
                  </a:outerShdw>
                </a:effectLst>
              </a:defRPr>
            </a:pPr>
            <a:r>
              <a:t>Css - sometimes a bit of styling goes a VERY long way!</a:t>
            </a:r>
          </a:p>
          <a:p>
            <a:pPr lvl="1" marL="693419" indent="-346709" defTabSz="455675">
              <a:spcBef>
                <a:spcPts val="2800"/>
              </a:spcBef>
              <a:buBlip>
                <a:blip r:embed="rId2"/>
              </a:buBlip>
              <a:defRPr sz="2807">
                <a:effectLst>
                  <a:outerShdw sx="100000" sy="100000" kx="0" ky="0" algn="b" rotWithShape="0" blurRad="39624" dist="29717" dir="5400000">
                    <a:srgbClr val="000000"/>
                  </a:outerShdw>
                </a:effectLst>
              </a:defRPr>
            </a:pPr>
            <a:r>
              <a:t>Node.js with any of it’s frameworks eg: Express/Hapi</a:t>
            </a:r>
          </a:p>
          <a:p>
            <a:pPr lvl="1" marL="693419" indent="-346709" defTabSz="455675">
              <a:spcBef>
                <a:spcPts val="2800"/>
              </a:spcBef>
              <a:buBlip>
                <a:blip r:embed="rId2"/>
              </a:buBlip>
              <a:defRPr sz="2807">
                <a:effectLst>
                  <a:outerShdw sx="100000" sy="100000" kx="0" ky="0" algn="b" rotWithShape="0" blurRad="39624" dist="29717" dir="5400000">
                    <a:srgbClr val="000000"/>
                  </a:outerShdw>
                </a:effectLst>
              </a:defRPr>
            </a:pPr>
            <a:r>
              <a:t>Git - A version control tool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hat’s all I got!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That’s all I got!</a:t>
            </a:r>
          </a:p>
        </p:txBody>
      </p:sp>
      <p:sp>
        <p:nvSpPr>
          <p:cNvPr id="205" name="Stick around to ask questions, or feel free to leave.. thanks for coming everyone!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Stick around to ask questions, or feel free to leave.. thanks for coming everyone!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bit about mysel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bit about myself</a:t>
            </a:r>
          </a:p>
        </p:txBody>
      </p:sp>
      <p:sp>
        <p:nvSpPr>
          <p:cNvPr id="124" name="I did SOT 2 years ago, helped me alot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I did SOT 2 years ago, helped me alot!</a:t>
            </a:r>
          </a:p>
          <a:p>
            <a:pPr>
              <a:buBlip>
                <a:blip r:embed="rId2"/>
              </a:buBlip>
            </a:pPr>
            <a:r>
              <a:t>Work for Solnet</a:t>
            </a:r>
          </a:p>
          <a:p>
            <a:pPr>
              <a:buBlip>
                <a:blip r:embed="rId2"/>
              </a:buBlip>
            </a:pPr>
            <a:r>
              <a:t>Done alot of full stack development, including React on enterprise level projects</a:t>
            </a:r>
          </a:p>
        </p:txBody>
      </p:sp>
      <p:pic>
        <p:nvPicPr>
          <p:cNvPr id="125" name="slack-pic.png" descr="slack-p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51315" y="2809684"/>
            <a:ext cx="3166086" cy="2359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Using React at the hacka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React at the hackathon</a:t>
            </a:r>
          </a:p>
        </p:txBody>
      </p:sp>
      <p:sp>
        <p:nvSpPr>
          <p:cNvPr id="128" name="Who’s been to the SOT hackfest befor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4489" indent="-364489" defTabSz="479044">
              <a:spcBef>
                <a:spcPts val="2900"/>
              </a:spcBef>
              <a:buBlip>
                <a:blip r:embed="rId2"/>
              </a:buBlip>
              <a:defRPr sz="2952">
                <a:effectLst>
                  <a:outerShdw sx="100000" sy="100000" kx="0" ky="0" algn="b" rotWithShape="0" blurRad="41656" dist="31242" dir="5400000">
                    <a:srgbClr val="000000"/>
                  </a:outerShdw>
                </a:effectLst>
              </a:defRPr>
            </a:pPr>
            <a:r>
              <a:t>Who’s been to the SOT hackfest before?</a:t>
            </a:r>
          </a:p>
          <a:p>
            <a:pPr marL="364489" indent="-364489" defTabSz="479044">
              <a:spcBef>
                <a:spcPts val="2900"/>
              </a:spcBef>
              <a:buBlip>
                <a:blip r:embed="rId2"/>
              </a:buBlip>
              <a:defRPr sz="2952">
                <a:effectLst>
                  <a:outerShdw sx="100000" sy="100000" kx="0" ky="0" algn="b" rotWithShape="0" blurRad="41656" dist="31242" dir="5400000">
                    <a:srgbClr val="000000"/>
                  </a:outerShdw>
                </a:effectLst>
              </a:defRPr>
            </a:pPr>
            <a:r>
              <a:t>React may or may not be appropriate for what you’re doing!</a:t>
            </a:r>
          </a:p>
          <a:p>
            <a:pPr marL="364489" indent="-364489" defTabSz="479044">
              <a:spcBef>
                <a:spcPts val="2900"/>
              </a:spcBef>
              <a:buBlip>
                <a:blip r:embed="rId2"/>
              </a:buBlip>
              <a:defRPr sz="2952">
                <a:effectLst>
                  <a:outerShdw sx="100000" sy="100000" kx="0" ky="0" algn="b" rotWithShape="0" blurRad="41656" dist="31242" dir="5400000">
                    <a:srgbClr val="000000"/>
                  </a:outerShdw>
                </a:effectLst>
              </a:defRPr>
            </a:pPr>
            <a:r>
              <a:t>It’s alot harder to use than jQuery, especially if you integrate React with redux</a:t>
            </a:r>
          </a:p>
          <a:p>
            <a:pPr marL="364489" indent="-364489" defTabSz="479044">
              <a:spcBef>
                <a:spcPts val="2900"/>
              </a:spcBef>
              <a:buBlip>
                <a:blip r:embed="rId2"/>
              </a:buBlip>
              <a:defRPr sz="2952">
                <a:effectLst>
                  <a:outerShdw sx="100000" sy="100000" kx="0" ky="0" algn="b" rotWithShape="0" blurRad="41656" dist="31242" dir="5400000">
                    <a:srgbClr val="000000"/>
                  </a:outerShdw>
                </a:effectLst>
              </a:defRPr>
            </a:pPr>
            <a:r>
              <a:t>It all depends on what you are trying to build!</a:t>
            </a:r>
          </a:p>
          <a:p>
            <a:pPr marL="364489" indent="-364489" defTabSz="479044">
              <a:spcBef>
                <a:spcPts val="2900"/>
              </a:spcBef>
              <a:buBlip>
                <a:blip r:embed="rId2"/>
              </a:buBlip>
              <a:defRPr sz="2952">
                <a:effectLst>
                  <a:outerShdw sx="100000" sy="100000" kx="0" ky="0" algn="b" rotWithShape="0" blurRad="41656" dist="31242" dir="5400000">
                    <a:srgbClr val="000000"/>
                  </a:outerShdw>
                </a:effectLst>
              </a:defRPr>
            </a:pPr>
            <a:r>
              <a:t>If your mentor doesn’t think React is appropriate, it probably isn’t. If there are simpler, better options then go for those</a:t>
            </a:r>
          </a:p>
          <a:p>
            <a:pPr marL="364489" indent="-364489" defTabSz="479044">
              <a:spcBef>
                <a:spcPts val="2900"/>
              </a:spcBef>
              <a:buBlip>
                <a:blip r:embed="rId2"/>
              </a:buBlip>
              <a:defRPr sz="2952">
                <a:effectLst>
                  <a:outerShdw sx="100000" sy="100000" kx="0" ky="0" algn="b" rotWithShape="0" blurRad="41656" dist="31242" dir="5400000">
                    <a:srgbClr val="000000"/>
                  </a:outerShdw>
                </a:effectLst>
              </a:defRPr>
            </a:pPr>
            <a:r>
              <a:t>I will be at the SOT hackfest to help with React (and anything else)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Why are we doing Reac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are we doing React?</a:t>
            </a:r>
          </a:p>
        </p:txBody>
      </p:sp>
      <p:sp>
        <p:nvSpPr>
          <p:cNvPr id="131" name="Taken from indeed.com, based on 60,000 job offers"/>
          <p:cNvSpPr txBox="1"/>
          <p:nvPr>
            <p:ph type="body" idx="1"/>
          </p:nvPr>
        </p:nvSpPr>
        <p:spPr>
          <a:xfrm>
            <a:off x="596900" y="0"/>
            <a:ext cx="11430000" cy="5715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Taken from </a:t>
            </a:r>
            <a:r>
              <a:rPr u="sng">
                <a:hlinkClick r:id="rId3" invalidUrl="" action="" tgtFrame="" tooltip="" history="1" highlightClick="0" endSnd="0"/>
              </a:rPr>
              <a:t>indeed.com</a:t>
            </a:r>
            <a:r>
              <a:t>, based on 60,000 job offers</a:t>
            </a: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200" y="3263900"/>
            <a:ext cx="10160000" cy="6273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7622" y="0"/>
            <a:ext cx="11389556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n old school approach to web applic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old school approach to web applications</a:t>
            </a:r>
          </a:p>
        </p:txBody>
      </p:sp>
      <p:sp>
        <p:nvSpPr>
          <p:cNvPr id="137" name="Write your app in html, css, javascript files…"/>
          <p:cNvSpPr txBox="1"/>
          <p:nvPr>
            <p:ph type="body" sz="half" idx="1"/>
          </p:nvPr>
        </p:nvSpPr>
        <p:spPr>
          <a:xfrm>
            <a:off x="673100" y="2778819"/>
            <a:ext cx="11430000" cy="4221362"/>
          </a:xfrm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3500"/>
              </a:spcBef>
              <a:buBlip>
                <a:blip r:embed="rId2"/>
              </a:buBlip>
              <a:defRPr sz="3564"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defRPr>
            </a:pPr>
            <a:r>
              <a:t>Write your app in html, css, javascript files</a:t>
            </a:r>
          </a:p>
          <a:p>
            <a:pPr lvl="1" marL="880110" indent="-440055" defTabSz="578358">
              <a:spcBef>
                <a:spcPts val="3500"/>
              </a:spcBef>
              <a:buBlip>
                <a:blip r:embed="rId2"/>
              </a:buBlip>
              <a:defRPr sz="3564"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defRPr>
            </a:pPr>
            <a:r>
              <a:t>Each page/view has it’s own html and js files</a:t>
            </a:r>
          </a:p>
          <a:p>
            <a:pPr lvl="1" marL="880110" indent="-440055" defTabSz="578358">
              <a:spcBef>
                <a:spcPts val="3500"/>
              </a:spcBef>
              <a:buBlip>
                <a:blip r:embed="rId2"/>
              </a:buBlip>
              <a:defRPr sz="3564"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defRPr>
            </a:pPr>
            <a:r>
              <a:t>Each route you visit, the server responds with different files sent back to the client.</a:t>
            </a:r>
          </a:p>
          <a:p>
            <a:pPr lvl="1" marL="880110" indent="-440055" defTabSz="578358">
              <a:spcBef>
                <a:spcPts val="3500"/>
              </a:spcBef>
              <a:buBlip>
                <a:blip r:embed="rId2"/>
              </a:buBlip>
              <a:defRPr sz="3564"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defRPr>
            </a:pPr>
            <a:r>
              <a:t>Check out https://www.aainsurance.co.nz/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Dynamic Rend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Dynamic Rendering</a:t>
            </a:r>
          </a:p>
        </p:txBody>
      </p:sp>
      <p:sp>
        <p:nvSpPr>
          <p:cNvPr id="140" name="Single page applications also make dynamic rendering much cleaner and easier to do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200"/>
              </a:spcBef>
              <a:buBlip>
                <a:blip r:embed="rId2"/>
              </a:buBlip>
              <a:defRPr sz="3239">
                <a:effectLst>
                  <a:outerShdw sx="100000" sy="100000" kx="0" ky="0" algn="b" rotWithShape="0" blurRad="45720" dist="34289" dir="5400000">
                    <a:srgbClr val="000000"/>
                  </a:outerShdw>
                </a:effectLst>
              </a:defRPr>
            </a:pPr>
            <a:r>
              <a:t>Single page applications also make dynamic rendering much cleaner and easier to do.</a:t>
            </a:r>
          </a:p>
          <a:p>
            <a:pPr marL="400050" indent="-400050" defTabSz="525779">
              <a:spcBef>
                <a:spcPts val="3200"/>
              </a:spcBef>
              <a:buBlip>
                <a:blip r:embed="rId2"/>
              </a:buBlip>
              <a:defRPr sz="3239">
                <a:effectLst>
                  <a:outerShdw sx="100000" sy="100000" kx="0" ky="0" algn="b" rotWithShape="0" blurRad="45720" dist="34289" dir="5400000">
                    <a:srgbClr val="000000"/>
                  </a:outerShdw>
                </a:effectLst>
              </a:defRPr>
            </a:pPr>
            <a:r>
              <a:t>Eg: Dropdown menus, sliders, popups etc</a:t>
            </a:r>
          </a:p>
          <a:p>
            <a:pPr marL="400050" indent="-400050" defTabSz="525779">
              <a:spcBef>
                <a:spcPts val="3200"/>
              </a:spcBef>
              <a:buBlip>
                <a:blip r:embed="rId2"/>
              </a:buBlip>
              <a:defRPr sz="3239">
                <a:effectLst>
                  <a:outerShdw sx="100000" sy="100000" kx="0" ky="0" algn="b" rotWithShape="0" blurRad="45720" dist="34289" dir="5400000">
                    <a:srgbClr val="000000"/>
                  </a:outerShdw>
                </a:effectLst>
              </a:defRPr>
            </a:pPr>
            <a:r>
              <a:t>In  plain javascript you have to target the container elements (html) that you are interested in and manipulate their properties. This is called DOM manipulation and it’s VERY nasty</a:t>
            </a:r>
          </a:p>
          <a:p>
            <a:pPr marL="400050" indent="-400050" defTabSz="525779">
              <a:spcBef>
                <a:spcPts val="3200"/>
              </a:spcBef>
              <a:buBlip>
                <a:blip r:embed="rId2"/>
              </a:buBlip>
              <a:defRPr sz="3239">
                <a:effectLst>
                  <a:outerShdw sx="100000" sy="100000" kx="0" ky="0" algn="b" rotWithShape="0" blurRad="45720" dist="34289" dir="5400000">
                    <a:srgbClr val="000000"/>
                  </a:outerShdw>
                </a:effectLst>
              </a:defRPr>
            </a:pPr>
            <a:r>
              <a:t>In normal web-apps, it’s difficult to produce these nice effects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ingle Page Web Applic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Single Page Web Applications</a:t>
            </a:r>
          </a:p>
        </p:txBody>
      </p:sp>
      <p:sp>
        <p:nvSpPr>
          <p:cNvPr id="143" name="Looks and feels like a desktop application…"/>
          <p:cNvSpPr txBox="1"/>
          <p:nvPr>
            <p:ph type="body" idx="1"/>
          </p:nvPr>
        </p:nvSpPr>
        <p:spPr>
          <a:xfrm>
            <a:off x="660400" y="2222500"/>
            <a:ext cx="11430000" cy="5715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Looks and feels like a desktop application</a:t>
            </a:r>
          </a:p>
          <a:p>
            <a:pPr>
              <a:buBlip>
                <a:blip r:embed="rId2"/>
              </a:buBlip>
            </a:pPr>
            <a:r>
              <a:t>Written in javascript frameworks</a:t>
            </a:r>
          </a:p>
          <a:p>
            <a:pPr>
              <a:buBlip>
                <a:blip r:embed="rId2"/>
              </a:buBlip>
            </a:pPr>
            <a:r>
              <a:t>Can dynamically re-render pages easily, you don’t have to manipulate the DOM.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