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Instrument Sans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strumentSans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Instrument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strumentSans-italic.fntdata"/><Relationship Id="rId6" Type="http://schemas.openxmlformats.org/officeDocument/2006/relationships/slide" Target="slides/slide1.xml"/><Relationship Id="rId18" Type="http://schemas.openxmlformats.org/officeDocument/2006/relationships/font" Target="fonts/Instrumen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736800" y="3869975"/>
            <a:ext cx="117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1 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Customer</a:t>
            </a:r>
            <a:endParaRPr b="0" i="0" sz="14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0" y="158850"/>
            <a:ext cx="561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>
                <a:solidFill>
                  <a:srgbClr val="0A1D3E"/>
                </a:solidFill>
              </a:rPr>
              <a:t>Marketing Strategy Summary</a:t>
            </a:r>
            <a:endParaRPr sz="1900">
              <a:solidFill>
                <a:srgbClr val="0A1D3E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54900" y="1174025"/>
            <a:ext cx="338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4900" y="2976425"/>
            <a:ext cx="33588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Frequently Met Expectation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 and Reliable Wi-Fi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(21 customers)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2950" y="2075225"/>
            <a:ext cx="3381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Customer Satisfaction Driver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Quiet and Restful Environment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(32 customers)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153493" y="633600"/>
            <a:ext cx="5416200" cy="55800"/>
          </a:xfrm>
          <a:prstGeom prst="straightConnector1">
            <a:avLst/>
          </a:prstGeom>
          <a:noFill/>
          <a:ln cap="flat" cmpd="sng" w="38100">
            <a:solidFill>
              <a:srgbClr val="9DDC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354900" y="3877625"/>
            <a:ext cx="33588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Surprise Delight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Delicious Breakfast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 customer)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42550" y="1174025"/>
            <a:ext cx="2822700" cy="431100"/>
          </a:xfrm>
          <a:prstGeom prst="rect">
            <a:avLst/>
          </a:prstGeom>
          <a:solidFill>
            <a:srgbClr val="6EBE4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Disappointing Features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42551" y="1709050"/>
            <a:ext cx="2822700" cy="5541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Comfortable and Clean Rooms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(16 disappointments)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42631" y="2948100"/>
            <a:ext cx="2822700" cy="5541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Family-Friendly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(11 disappointments)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342551" y="2328575"/>
            <a:ext cx="2822700" cy="5541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Fitness Facilities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(13 disappointments)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 title="datavisor_log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611" y="3"/>
            <a:ext cx="667825" cy="667825"/>
          </a:xfrm>
          <a:prstGeom prst="rect">
            <a:avLst/>
          </a:prstGeom>
          <a:solidFill>
            <a:srgbClr val="EB6135">
              <a:alpha val="44313"/>
            </a:srgbClr>
          </a:solidFill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49891" y="1160173"/>
            <a:ext cx="3381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Influential Check-In Feature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Quiet and Restful Environment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(36 customers)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704850" y="1260225"/>
            <a:ext cx="93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75%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704850" y="3076475"/>
            <a:ext cx="93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81%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664050" y="2168338"/>
            <a:ext cx="101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89%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8165200" y="1685950"/>
            <a:ext cx="101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62%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165203" y="2305475"/>
            <a:ext cx="117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59%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8165200" y="2925000"/>
            <a:ext cx="101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79%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342631" y="3567625"/>
            <a:ext cx="2822700" cy="5541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Stylish Interior Designer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 disappointments)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8165200" y="3544525"/>
            <a:ext cx="101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90%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99600" y="125925"/>
            <a:ext cx="6257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>
                <a:solidFill>
                  <a:srgbClr val="0A1D3E"/>
                </a:solidFill>
              </a:rPr>
              <a:t>Customer Experience &amp; Feedback</a:t>
            </a:r>
            <a:endParaRPr sz="2440">
              <a:solidFill>
                <a:srgbClr val="0A1D3E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80150" y="3803850"/>
            <a:ext cx="2783700" cy="10467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Family-Friendly Services and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Modern Fitness Facilities</a:t>
            </a:r>
            <a:r>
              <a:rPr b="0" i="0" lang="en-GB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underperformed relative to the expectations set during check-in.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36500" y="3803850"/>
            <a:ext cx="2826000" cy="9606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Comfortable and Clean Rooms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Among the top 3 check-in reasons but also the most </a:t>
            </a:r>
            <a:r>
              <a:rPr b="1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disappointing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 flipH="1" rot="10800000">
            <a:off x="236500" y="689288"/>
            <a:ext cx="6083700" cy="2100"/>
          </a:xfrm>
          <a:prstGeom prst="straightConnector1">
            <a:avLst/>
          </a:prstGeom>
          <a:noFill/>
          <a:ln cap="flat" cmpd="sng" w="38100">
            <a:solidFill>
              <a:srgbClr val="9DDC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6081500" y="3803850"/>
            <a:ext cx="2783700" cy="10467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Quiet and Restful Environment and Fast and Reliable Wi-Fi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delivering consistent value and enhancing guest satisfaction</a:t>
            </a:r>
            <a:r>
              <a:rPr b="0" i="0" lang="en-GB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4" title="datavisor_log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6174" y="3"/>
            <a:ext cx="667825" cy="667825"/>
          </a:xfrm>
          <a:prstGeom prst="rect">
            <a:avLst/>
          </a:prstGeom>
          <a:solidFill>
            <a:srgbClr val="EB6135">
              <a:alpha val="44313"/>
            </a:srgbClr>
          </a:solidFill>
          <a:ln>
            <a:noFill/>
          </a:ln>
        </p:spPr>
      </p:pic>
      <p:pic>
        <p:nvPicPr>
          <p:cNvPr id="87" name="Google Shape;87;p14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676" y="851188"/>
            <a:ext cx="6963291" cy="23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647209" y="3228637"/>
            <a:ext cx="721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There’s a clear misalignment between customer expectations and experiences for several key features.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95427" y="130525"/>
            <a:ext cx="5590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>
                <a:solidFill>
                  <a:srgbClr val="0A1D3E"/>
                </a:solidFill>
              </a:rPr>
              <a:t>Management Recommendations</a:t>
            </a:r>
            <a:endParaRPr sz="2440">
              <a:solidFill>
                <a:srgbClr val="0A1D3E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590350" y="3135975"/>
            <a:ext cx="3390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Family-Friendly Services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Clarify offerings, enhance value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(11 of 14)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590361" y="2234780"/>
            <a:ext cx="3381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Comfortable &amp; Clean Rooms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Audit housekeeping, room upkeep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(16 of 26)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201147" y="686475"/>
            <a:ext cx="5364000" cy="32700"/>
          </a:xfrm>
          <a:prstGeom prst="straightConnector1">
            <a:avLst/>
          </a:prstGeom>
          <a:noFill/>
          <a:ln cap="flat" cmpd="sng" w="38100">
            <a:solidFill>
              <a:srgbClr val="9DDC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5590200" y="4037175"/>
            <a:ext cx="3390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Modern Fitness Facilities</a:t>
            </a:r>
            <a:endParaRPr b="1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Impact equipment &amp; accessibility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(13 of 22)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5" title="datavisor_log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6174" y="3"/>
            <a:ext cx="667825" cy="667825"/>
          </a:xfrm>
          <a:prstGeom prst="rect">
            <a:avLst/>
          </a:prstGeom>
          <a:solidFill>
            <a:srgbClr val="EB6135">
              <a:alpha val="44313"/>
            </a:srgbClr>
          </a:solidFill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590361" y="1755380"/>
            <a:ext cx="3381900" cy="378600"/>
          </a:xfrm>
          <a:prstGeom prst="rect">
            <a:avLst/>
          </a:prstGeom>
          <a:solidFill>
            <a:srgbClr val="6EBE4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Fix Underperforming Services</a:t>
            </a:r>
            <a:endParaRPr b="1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05018" y="2656564"/>
            <a:ext cx="33588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 &amp; Reliable Wi-Fi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in digital business campaigns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(21 of 26)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73068" y="1755364"/>
            <a:ext cx="3381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Quiet &amp; Restful Environment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brand anchor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(32 of 36)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73068" y="1284589"/>
            <a:ext cx="3381900" cy="378600"/>
          </a:xfrm>
          <a:prstGeom prst="rect">
            <a:avLst/>
          </a:prstGeom>
          <a:solidFill>
            <a:srgbClr val="6EBE4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Emphasize actual guest wins</a:t>
            </a:r>
            <a:endParaRPr b="1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3468" y="3557764"/>
            <a:ext cx="3381900" cy="378600"/>
          </a:xfrm>
          <a:prstGeom prst="rect">
            <a:avLst/>
          </a:prstGeom>
          <a:solidFill>
            <a:srgbClr val="6EBE4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Improve Staff &amp; Service training</a:t>
            </a:r>
            <a:endParaRPr b="1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93468" y="4028539"/>
            <a:ext cx="3381900" cy="800400"/>
          </a:xfrm>
          <a:prstGeom prst="rect">
            <a:avLst/>
          </a:prstGeom>
          <a:solidFill>
            <a:srgbClr val="A2D180">
              <a:alpha val="219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Only 44% found staff as helpful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refresh training, reinforce service culture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(8 of 18)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 title="Points scored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0350" y="90600"/>
            <a:ext cx="2543274" cy="15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477513" y="1859739"/>
            <a:ext cx="106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89%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477513" y="2756627"/>
            <a:ext cx="106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81%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508488" y="4137214"/>
            <a:ext cx="106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6EBE4B"/>
                </a:solidFill>
                <a:latin typeface="Alfa Slab One"/>
                <a:ea typeface="Alfa Slab One"/>
                <a:cs typeface="Alfa Slab One"/>
                <a:sym typeface="Alfa Slab One"/>
              </a:rPr>
              <a:t>44%</a:t>
            </a:r>
            <a:endParaRPr b="0" i="0" sz="2700" u="none" cap="none" strike="noStrike">
              <a:solidFill>
                <a:srgbClr val="6EBE4B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723518" y="2226157"/>
            <a:ext cx="115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62%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723536" y="4037174"/>
            <a:ext cx="96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59%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723529" y="3131668"/>
            <a:ext cx="106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GB" sz="2700" u="none" cap="none" strike="noStrike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79%</a:t>
            </a:r>
            <a:endParaRPr b="0" i="0" sz="2700" u="none" cap="none" strike="noStrike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