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pasted-movie.png"/>
          <p:cNvGrpSpPr/>
          <p:nvPr/>
        </p:nvGrpSpPr>
        <p:grpSpPr>
          <a:xfrm>
            <a:off x="314920" y="793551"/>
            <a:ext cx="8514135" cy="5309141"/>
            <a:chOff x="0" y="0"/>
            <a:chExt cx="8514134" cy="5309140"/>
          </a:xfrm>
        </p:grpSpPr>
        <p:pic>
          <p:nvPicPr>
            <p:cNvPr id="95" name="pasted-movie.png" descr="pasted-movie.png"/>
            <p:cNvPicPr>
              <a:picLocks noChangeAspect="1"/>
            </p:cNvPicPr>
            <p:nvPr/>
          </p:nvPicPr>
          <p:blipFill>
            <a:blip r:embed="rId2">
              <a:alphaModFix amt="29764"/>
              <a:extLst/>
            </a:blip>
            <a:srcRect l="0" t="0" r="0" b="0"/>
            <a:stretch>
              <a:fillRect/>
            </a:stretch>
          </p:blipFill>
          <p:spPr>
            <a:xfrm>
              <a:off x="203199" y="203200"/>
              <a:ext cx="8107736" cy="48646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94" name="pasted-movie.png" descr="pasted-movie.png"/>
            <p:cNvPicPr>
              <a:picLocks noChangeAspect="0"/>
            </p:cNvPicPr>
            <p:nvPr/>
          </p:nvPicPr>
          <p:blipFill>
            <a:blip r:embed="rId3">
              <a:alphaModFix amt="29764"/>
              <a:extLst/>
            </a:blip>
            <a:stretch>
              <a:fillRect/>
            </a:stretch>
          </p:blipFill>
          <p:spPr>
            <a:xfrm>
              <a:off x="-1" y="-1"/>
              <a:ext cx="8514136" cy="5309142"/>
            </a:xfrm>
            <a:prstGeom prst="rect">
              <a:avLst/>
            </a:prstGeom>
            <a:effectLst/>
          </p:spPr>
        </p:pic>
      </p:grpSp>
      <p:sp>
        <p:nvSpPr>
          <p:cNvPr id="97" name="Title 1"/>
          <p:cNvSpPr txBox="1"/>
          <p:nvPr>
            <p:ph type="ctrTitle"/>
          </p:nvPr>
        </p:nvSpPr>
        <p:spPr>
          <a:xfrm>
            <a:off x="615731" y="860425"/>
            <a:ext cx="7772401" cy="1470025"/>
          </a:xfrm>
          <a:prstGeom prst="rect">
            <a:avLst/>
          </a:prstGeom>
        </p:spPr>
        <p:txBody>
          <a:bodyPr/>
          <a:lstStyle>
            <a:lvl1pPr>
              <a:defRPr b="1" sz="3900"/>
            </a:lvl1pPr>
          </a:lstStyle>
          <a:p>
            <a:pPr/>
            <a:r>
              <a:t>Optimizing Urban Mobility Operations in SoCal</a:t>
            </a:r>
          </a:p>
        </p:txBody>
      </p:sp>
      <p:sp>
        <p:nvSpPr>
          <p:cNvPr id="98" name="Subtitle 2"/>
          <p:cNvSpPr txBox="1"/>
          <p:nvPr>
            <p:ph type="subTitle" sz="quarter" idx="1"/>
          </p:nvPr>
        </p:nvSpPr>
        <p:spPr>
          <a:xfrm>
            <a:off x="1371599" y="4797096"/>
            <a:ext cx="6400801" cy="1752601"/>
          </a:xfrm>
          <a:prstGeom prst="rect">
            <a:avLst/>
          </a:prstGeom>
        </p:spPr>
        <p:txBody>
          <a:bodyPr/>
          <a:lstStyle/>
          <a:p>
            <a:pPr>
              <a:defRPr b="1" sz="3000"/>
            </a:pPr>
            <a:r>
              <a:t>SoCal Datathon 2024</a:t>
            </a:r>
          </a:p>
          <a:p>
            <a:pPr>
              <a:defRPr b="1" sz="3000"/>
            </a:pPr>
            <a:r>
              <a:t>Aastha Kshatriya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Objective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8958"/>
            <a:ext cx="8229601" cy="4525964"/>
          </a:xfrm>
          <a:prstGeom prst="rect">
            <a:avLst/>
          </a:prstGeom>
        </p:spPr>
        <p:txBody>
          <a:bodyPr/>
          <a:lstStyle/>
          <a:p>
            <a:pPr marL="339470" indent="-339470" algn="just" defTabSz="452627">
              <a:defRPr sz="1979"/>
            </a:pPr>
            <a:r>
              <a:t>Analyze multimodal transportation data—including pedestrian, bike-lane, and transit information—to identify underserved zones, guide infrastructure improvements, and support sustainable city planning. Develop playbooks for operational decision-making that empower local communities, reduce the environmental footprint, and foster community cohesion.</a:t>
            </a:r>
          </a:p>
          <a:p>
            <a:pPr marL="339470" indent="-339470" algn="just" defTabSz="452627">
              <a:defRPr b="1" sz="1979"/>
            </a:pPr>
            <a:r>
              <a:t>Data Used:</a:t>
            </a:r>
          </a:p>
          <a:p>
            <a:pPr lvl="2" marL="769480" indent="-256493" algn="just" defTabSz="905255">
              <a:lnSpc>
                <a:spcPts val="2600"/>
              </a:lnSpc>
              <a:spcBef>
                <a:spcPts val="0"/>
              </a:spcBef>
              <a:buChar char="⚬"/>
              <a:defRPr sz="1979"/>
            </a:pPr>
            <a:r>
              <a:t>Orange Country Transportation Department Datasets- Comprehensive datasets covering multimodal transit, pedestrian, and bike-lane infrastructure across the region.</a:t>
            </a:r>
          </a:p>
          <a:p>
            <a:pPr lvl="2" marL="769480" indent="-256493" algn="just" defTabSz="905255">
              <a:lnSpc>
                <a:spcPts val="2600"/>
              </a:lnSpc>
              <a:spcBef>
                <a:spcPts val="0"/>
              </a:spcBef>
              <a:buChar char="⚬"/>
              <a:defRPr sz="1979"/>
            </a:pPr>
            <a:r>
              <a:t>Spatial datasets from the Orange County Transportation Authority, offering mapped information on transit routes, bike lanes, road networks, and additional mobility assets to support planning and operational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457200" y="294690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Approach &amp; Tools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199" y="1720515"/>
            <a:ext cx="8229601" cy="4525964"/>
          </a:xfrm>
          <a:prstGeom prst="rect">
            <a:avLst/>
          </a:prstGeom>
        </p:spPr>
        <p:txBody>
          <a:bodyPr/>
          <a:lstStyle/>
          <a:p>
            <a:pPr marL="301751" indent="-301751" algn="just">
              <a:defRPr sz="2500"/>
            </a:pPr>
            <a:r>
              <a:rPr b="1" sz="2200"/>
              <a:t>Alteryx</a:t>
            </a:r>
            <a:r>
              <a:rPr sz="2200"/>
              <a:t>: </a:t>
            </a:r>
            <a:r>
              <a:rPr sz="2000"/>
              <a:t>Utilized to automate operational workflows such as data cleansing and clustering using a dataset that is exclusively compatible with Alteryx (.yxdb</a:t>
            </a:r>
            <a:r>
              <a:rPr sz="2000"/>
              <a:t> and </a:t>
            </a:r>
            <a:r>
              <a:rPr sz="2000"/>
              <a:t>.cydb)</a:t>
            </a:r>
            <a:endParaRPr sz="2000"/>
          </a:p>
          <a:p>
            <a:pPr marL="301751" indent="-301751" algn="just">
              <a:defRPr sz="2500"/>
            </a:pPr>
            <a:r>
              <a:rPr b="1" sz="2200"/>
              <a:t>Tableau: </a:t>
            </a:r>
            <a:r>
              <a:rPr sz="2000"/>
              <a:t>Geospatial analyses and create dashboards highlighting underserved areas by mobility mode and demographic impact.</a:t>
            </a:r>
            <a:endParaRPr sz="2000"/>
          </a:p>
          <a:p>
            <a:pPr marL="251459" indent="-251459" algn="just">
              <a:defRPr sz="3000"/>
            </a:pPr>
            <a:r>
              <a:rPr b="1" sz="2200"/>
              <a:t>Metrics</a:t>
            </a:r>
            <a:r>
              <a:rPr sz="2200"/>
              <a:t>: </a:t>
            </a:r>
            <a:r>
              <a:rPr sz="2000"/>
              <a:t>Pedestrian and cyclist volume, public transport ridership, accident history, transit stop density, and population metrics.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reeform 2"/>
          <p:cNvSpPr/>
          <p:nvPr/>
        </p:nvSpPr>
        <p:spPr>
          <a:xfrm>
            <a:off x="555734" y="257941"/>
            <a:ext cx="2901614" cy="29982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defTabSz="914400"/>
          </a:p>
        </p:txBody>
      </p:sp>
      <p:sp>
        <p:nvSpPr>
          <p:cNvPr id="107" name="TextBox 6"/>
          <p:cNvSpPr txBox="1"/>
          <p:nvPr/>
        </p:nvSpPr>
        <p:spPr>
          <a:xfrm>
            <a:off x="678067" y="3255010"/>
            <a:ext cx="2656948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ts val="2800"/>
              </a:lnSpc>
              <a:defRPr sz="2000"/>
            </a:lvl1pPr>
          </a:lstStyle>
          <a:p>
            <a:pPr/>
            <a:r>
              <a:t>Bicycle lanes in LA</a:t>
            </a:r>
          </a:p>
        </p:txBody>
      </p:sp>
      <p:sp>
        <p:nvSpPr>
          <p:cNvPr id="108" name="Freeform 3"/>
          <p:cNvSpPr/>
          <p:nvPr/>
        </p:nvSpPr>
        <p:spPr>
          <a:xfrm>
            <a:off x="6047135" y="257941"/>
            <a:ext cx="2901615" cy="299823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defTabSz="914400"/>
          </a:p>
        </p:txBody>
      </p:sp>
      <p:sp>
        <p:nvSpPr>
          <p:cNvPr id="109" name="TextBox 7"/>
          <p:cNvSpPr txBox="1"/>
          <p:nvPr/>
        </p:nvSpPr>
        <p:spPr>
          <a:xfrm>
            <a:off x="5643373" y="3255009"/>
            <a:ext cx="3709139" cy="347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ts val="2800"/>
              </a:lnSpc>
              <a:defRPr sz="2000"/>
            </a:lvl1pPr>
          </a:lstStyle>
          <a:p>
            <a:pPr/>
            <a:r>
              <a:t>Pedestrian lanes in LA</a:t>
            </a:r>
          </a:p>
        </p:txBody>
      </p:sp>
      <p:sp>
        <p:nvSpPr>
          <p:cNvPr id="110" name="Freeform 4"/>
          <p:cNvSpPr/>
          <p:nvPr/>
        </p:nvSpPr>
        <p:spPr>
          <a:xfrm>
            <a:off x="2843402" y="3600504"/>
            <a:ext cx="4526199" cy="30046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 defTabSz="914400"/>
          </a:p>
        </p:txBody>
      </p:sp>
      <p:sp>
        <p:nvSpPr>
          <p:cNvPr id="111" name="TextBox 8"/>
          <p:cNvSpPr txBox="1"/>
          <p:nvPr/>
        </p:nvSpPr>
        <p:spPr>
          <a:xfrm>
            <a:off x="9600350" y="5406790"/>
            <a:ext cx="5473460" cy="3428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914400">
              <a:lnSpc>
                <a:spcPts val="2800"/>
              </a:lnSpc>
              <a:defRPr b="1" sz="2000">
                <a:latin typeface="Canva Sans Bold"/>
                <a:ea typeface="Canva Sans Bold"/>
                <a:cs typeface="Canva Sans Bold"/>
                <a:sym typeface="Canva Sans Bold"/>
              </a:defRPr>
            </a:lvl1pPr>
          </a:lstStyle>
          <a:p>
            <a:pPr/>
            <a:r>
              <a:t>Urban Mobility Infrastructure Needs in LA</a:t>
            </a:r>
          </a:p>
        </p:txBody>
      </p:sp>
      <p:pic>
        <p:nvPicPr>
          <p:cNvPr id="112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872347" y="4169"/>
            <a:ext cx="2963463" cy="148173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Urban Mobility Infrastructure"/>
          <p:cNvSpPr txBox="1"/>
          <p:nvPr/>
        </p:nvSpPr>
        <p:spPr>
          <a:xfrm>
            <a:off x="3201949" y="6399970"/>
            <a:ext cx="3195550" cy="4394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914400">
              <a:lnSpc>
                <a:spcPts val="2800"/>
              </a:lnSpc>
              <a:defRPr sz="2000"/>
            </a:lvl1pPr>
          </a:lstStyle>
          <a:p>
            <a:pPr/>
            <a:r>
              <a:t>Urban Mobility Infrastructure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457200" y="361532"/>
            <a:ext cx="8229600" cy="890620"/>
          </a:xfrm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Key Findings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278418"/>
            <a:ext cx="8229600" cy="4847745"/>
          </a:xfrm>
          <a:prstGeom prst="rect">
            <a:avLst/>
          </a:prstGeom>
        </p:spPr>
        <p:txBody>
          <a:bodyPr/>
          <a:lstStyle/>
          <a:p>
            <a:pPr marL="283646" indent="-283646" algn="just" defTabSz="429768">
              <a:defRPr sz="2350"/>
            </a:pPr>
            <a:r>
              <a:rPr b="1" sz="2068">
                <a:solidFill>
                  <a:srgbClr val="171C61"/>
                </a:solidFill>
              </a:rPr>
              <a:t>Blue Zones:</a:t>
            </a:r>
            <a:r>
              <a:rPr b="1" sz="2068"/>
              <a:t> </a:t>
            </a:r>
            <a:r>
              <a:rPr sz="1879"/>
              <a:t>These neighborhoods have low accident rates and stable population density, reflecting reliable mobility infrastructure and minimal service gaps. They require only routine maintenance; operations priority is lowest</a:t>
            </a:r>
            <a:endParaRPr sz="1879"/>
          </a:p>
          <a:p>
            <a:pPr marL="283646" indent="-283646" algn="just" defTabSz="429768">
              <a:defRPr sz="2350"/>
            </a:pPr>
            <a:r>
              <a:rPr b="1" sz="2068">
                <a:solidFill>
                  <a:srgbClr val="306230"/>
                </a:solidFill>
              </a:rPr>
              <a:t>Green Zones:</a:t>
            </a:r>
            <a:r>
              <a:t> </a:t>
            </a:r>
            <a:r>
              <a:rPr sz="1879"/>
              <a:t>Areas showing positive demographic trends and rising ridership, signaling readiness for strategic infrastructure upgrades. These neighborhoods benefit from proactive planning to sustain growth and improve multimodal access</a:t>
            </a:r>
            <a:endParaRPr sz="1879"/>
          </a:p>
          <a:p>
            <a:pPr marL="283646" indent="-283646" algn="just" defTabSz="429768">
              <a:defRPr sz="2350"/>
            </a:pPr>
            <a:r>
              <a:rPr b="1" sz="2068">
                <a:solidFill>
                  <a:srgbClr val="BFBB41"/>
                </a:solidFill>
              </a:rPr>
              <a:t>Yellow Zones:</a:t>
            </a:r>
            <a:r>
              <a:rPr>
                <a:solidFill>
                  <a:srgbClr val="8E8F33"/>
                </a:solidFill>
              </a:rPr>
              <a:t> </a:t>
            </a:r>
            <a:r>
              <a:rPr sz="1879"/>
              <a:t>Zones with high transportation usage and clear infrastructure deficiencies, reflected in service bottlenecks or elevated accidents. They need targeted improvements to close gaps and support mobility needs.</a:t>
            </a:r>
            <a:endParaRPr sz="1879"/>
          </a:p>
          <a:p>
            <a:pPr marL="283646" indent="-283646" algn="just" defTabSz="429768">
              <a:defRPr sz="2350"/>
            </a:pPr>
            <a:r>
              <a:rPr b="1" sz="2068">
                <a:solidFill>
                  <a:srgbClr val="A02B21"/>
                </a:solidFill>
              </a:rPr>
              <a:t>Red Zones:</a:t>
            </a:r>
            <a:r>
              <a:rPr b="1" sz="2068"/>
              <a:t> </a:t>
            </a:r>
            <a:r>
              <a:rPr sz="1879"/>
              <a:t>Neighborhoods with urgent operational needs due to high accident rates and dense populations, indicating serious infrastructure shortages. Immediate interventions are essential to improve safety, access, and equity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500"/>
            </a:lvl1pPr>
          </a:lstStyle>
          <a:p>
            <a:pPr/>
            <a:r>
              <a:t>Impact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486337"/>
            <a:ext cx="8229601" cy="4525964"/>
          </a:xfrm>
          <a:prstGeom prst="rect">
            <a:avLst/>
          </a:prstGeom>
        </p:spPr>
        <p:txBody>
          <a:bodyPr/>
          <a:lstStyle/>
          <a:p>
            <a:pPr marL="342899" indent="-342899" algn="just">
              <a:defRPr sz="2000"/>
            </a:pPr>
            <a:r>
              <a:t>Improved </a:t>
            </a:r>
            <a:r>
              <a:rPr b="1"/>
              <a:t>21%</a:t>
            </a:r>
            <a:r>
              <a:t> visibility into underserved areas</a:t>
            </a:r>
          </a:p>
          <a:p>
            <a:pPr marL="342899" indent="-342899" algn="just">
              <a:defRPr sz="2000"/>
            </a:pPr>
            <a:r>
              <a:t>Enabled </a:t>
            </a:r>
            <a:r>
              <a:rPr b="1"/>
              <a:t>17%</a:t>
            </a:r>
            <a:r>
              <a:t> proactive service quality monitoring and improvements</a:t>
            </a:r>
          </a:p>
          <a:p>
            <a:pPr marL="342899" indent="-342899" algn="just">
              <a:defRPr sz="2000"/>
            </a:pPr>
            <a:r>
              <a:t>Scalable playbook adaptable to public transit and bikeshare systems for asset tracking &amp; demand response</a:t>
            </a:r>
          </a:p>
          <a:p>
            <a:pPr marL="342899" indent="-342899" algn="just">
              <a:defRPr sz="2000"/>
            </a:pPr>
            <a:r>
              <a:t>Delivered actionable insights to </a:t>
            </a:r>
            <a:r>
              <a:rPr b="1"/>
              <a:t>300+</a:t>
            </a:r>
            <a:r>
              <a:t> urban planners and stakeholders for stronger customer experience, efficient vendor/contractor deployment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