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0"/>
  </p:notesMasterIdLst>
  <p:handoutMasterIdLst>
    <p:handoutMasterId r:id="rId21"/>
  </p:handoutMasterIdLst>
  <p:sldIdLst>
    <p:sldId id="496" r:id="rId5"/>
    <p:sldId id="497" r:id="rId6"/>
    <p:sldId id="498" r:id="rId7"/>
    <p:sldId id="429" r:id="rId8"/>
    <p:sldId id="511" r:id="rId9"/>
    <p:sldId id="430" r:id="rId10"/>
    <p:sldId id="515" r:id="rId11"/>
    <p:sldId id="507" r:id="rId12"/>
    <p:sldId id="514" r:id="rId13"/>
    <p:sldId id="513" r:id="rId14"/>
    <p:sldId id="508" r:id="rId15"/>
    <p:sldId id="510" r:id="rId16"/>
    <p:sldId id="512" r:id="rId17"/>
    <p:sldId id="509" r:id="rId18"/>
    <p:sldId id="5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58" y="78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Credits and grants</a:t>
            </a:r>
            <a:br>
              <a:rPr lang="en-US" dirty="0"/>
            </a:br>
            <a:r>
              <a:rPr lang="en-US" sz="4800" dirty="0"/>
              <a:t>Bdat1004-final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Aastha Pareshbhai Patel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9E9D-217E-474A-B9F9-856EF048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80F5-67C1-A2BC-24BE-8E852476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36576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7854-5047-6023-5E3B-55AC3FA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031" y="6356350"/>
            <a:ext cx="11887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4F7F74-1941-5405-2238-A264B8179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46" y="659447"/>
            <a:ext cx="9852107" cy="5539106"/>
          </a:xfrm>
        </p:spPr>
      </p:pic>
    </p:spTree>
    <p:extLst>
      <p:ext uri="{BB962C8B-B14F-4D97-AF65-F5344CB8AC3E}">
        <p14:creationId xmlns:p14="http://schemas.microsoft.com/office/powerpoint/2010/main" val="357952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Flask-Powered Data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E6348A-3F43-7054-AF12-D0FB4DE2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Flask's lightweight and modular design enables our server-side framework to be responsive and scalable.</a:t>
            </a:r>
          </a:p>
          <a:p>
            <a:r>
              <a:rPr lang="en-US" dirty="0"/>
              <a:t>Client-side JavaScript integration allows for real-time, dynamic representation of XYZ's data.</a:t>
            </a:r>
          </a:p>
          <a:p>
            <a:r>
              <a:rPr lang="en-US" dirty="0"/>
              <a:t>Google Charts are employed to transform XYZ's data into visually impactful and insightful visualizations.</a:t>
            </a:r>
          </a:p>
          <a:p>
            <a:r>
              <a:rPr lang="en-US" dirty="0"/>
              <a:t>Live visualization tracks disbursements over time, providing tailored insights.</a:t>
            </a:r>
          </a:p>
          <a:p>
            <a:r>
              <a:rPr lang="en-US" dirty="0"/>
              <a:t>Customizable views offer adaptable analysis for a broad user base.</a:t>
            </a:r>
          </a:p>
          <a:p>
            <a:r>
              <a:rPr lang="en-US" dirty="0"/>
              <a:t>A user-friendly interface ensures accessibility for all levels of XYZ's team.</a:t>
            </a:r>
          </a:p>
          <a:p>
            <a:r>
              <a:rPr lang="en-US" dirty="0"/>
              <a:t>Description of the API endpoints (Get all items, Get a range of items, Get item by ID)</a:t>
            </a:r>
          </a:p>
          <a:p>
            <a:r>
              <a:rPr lang="en-US" dirty="0"/>
              <a:t>Demonstration of API interaction with the cloud database</a:t>
            </a:r>
          </a:p>
          <a:p>
            <a:r>
              <a:rPr lang="en-US" dirty="0"/>
              <a:t>Utility and ease of access through a simple 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63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A3AE91-11E5-510E-F369-78AAD740E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702" y="696417"/>
            <a:ext cx="9720596" cy="54651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9E9D-217E-474A-B9F9-856EF048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80F5-67C1-A2BC-24BE-8E852476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36576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7854-5047-6023-5E3B-55AC3FA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031" y="6356350"/>
            <a:ext cx="11887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9E9D-217E-474A-B9F9-856EF048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80F5-67C1-A2BC-24BE-8E852476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36576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7854-5047-6023-5E3B-55AC3FA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031" y="6356350"/>
            <a:ext cx="11887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4B9B82-F2C5-B798-140F-FBF4B6DB3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972" y="749417"/>
            <a:ext cx="9532056" cy="5359165"/>
          </a:xfrm>
        </p:spPr>
      </p:pic>
    </p:spTree>
    <p:extLst>
      <p:ext uri="{BB962C8B-B14F-4D97-AF65-F5344CB8AC3E}">
        <p14:creationId xmlns:p14="http://schemas.microsoft.com/office/powerpoint/2010/main" val="378294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Fit-Gap Analysis and Enhancements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9/3/20XX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Presentation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E6348A-3F43-7054-AF12-D0FB4DE2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Synchronization: Implement real-time data streaming for immediate insights and enhanced decision-making.</a:t>
            </a:r>
          </a:p>
          <a:p>
            <a:r>
              <a:rPr lang="en-US" dirty="0"/>
              <a:t>Customization Capabilities: Introduce dashboard personalization for a more interactive and user-friendly data experience.</a:t>
            </a:r>
          </a:p>
          <a:p>
            <a:r>
              <a:rPr lang="en-US" dirty="0"/>
              <a:t>System Scalability: Upgrade to an auto-scaling cloud infrastructure to support growth and maintain performance.</a:t>
            </a:r>
          </a:p>
          <a:p>
            <a:r>
              <a:rPr lang="en-US" dirty="0"/>
              <a:t>Analytical Advancements: Incorporate machine learning for predictive analytics to anticipate market trends.</a:t>
            </a:r>
          </a:p>
          <a:p>
            <a:r>
              <a:rPr lang="en-US" dirty="0"/>
              <a:t>Security Enhancements: Strengthen systems with advanced encryption and regular security audits to protect data.</a:t>
            </a:r>
          </a:p>
          <a:p>
            <a:r>
              <a:rPr lang="en-US" dirty="0"/>
              <a:t>Reporting Tools: Create an inclusive reporting toolkit for accessible insights across all company roles.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30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3CD-059C-4A3C-8337-1053A066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90596"/>
            <a:ext cx="9144000" cy="2523744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2E26C-6CD3-465F-A511-722AFDA1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B3776-57DD-4448-8136-9BBC1793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3B7BE-39F6-40AC-AB8F-9F8D5C70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0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Introduction </a:t>
            </a:r>
          </a:p>
          <a:p>
            <a:pPr lvl="0"/>
            <a:r>
              <a:rPr lang="en-US" dirty="0"/>
              <a:t>Project Summary</a:t>
            </a:r>
          </a:p>
          <a:p>
            <a:pPr lvl="0"/>
            <a:r>
              <a:rPr lang="en-US" dirty="0"/>
              <a:t>Data Acquisition and Integration</a:t>
            </a:r>
          </a:p>
          <a:p>
            <a:pPr lvl="0"/>
            <a:r>
              <a:rPr lang="en-US" dirty="0"/>
              <a:t>Cloud Database Storage Solution</a:t>
            </a:r>
          </a:p>
          <a:p>
            <a:pPr lvl="0"/>
            <a:r>
              <a:rPr lang="en-US" dirty="0"/>
              <a:t>Flask-Powered Data Application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8432-CFA9-4F2E-902D-95B3806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Introduction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pic>
        <p:nvPicPr>
          <p:cNvPr id="10" name="Picture Placeholder 9" descr="hands tying a shoe">
            <a:extLst>
              <a:ext uri="{FF2B5EF4-FFF2-40B4-BE49-F238E27FC236}">
                <a16:creationId xmlns:a16="http://schemas.microsoft.com/office/drawing/2014/main" id="{BD99CA7F-8B87-4431-852C-815754D1C5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234" r="234"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Welcome to Team Group-6's presentation. As data aficionados, we're redefining XYZ Corporation's data engagement through our innovative web application. Our expertise spans development to analytics, uniquely equipping us to address complex data challenges. Today, we present a solution that exemplifies seamless data integration, robust analytics, and dynamic visualization, all designed to empower informed decisions and growth. Discover our commitment to advancing XYZ's data potential.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FB3118-E6E3-1406-0030-1FF21B24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XYZ Corporation commands a global presence, necessitating sophisticated data management systems for optimal performance.</a:t>
            </a:r>
          </a:p>
          <a:p>
            <a:r>
              <a:rPr lang="en-US" dirty="0"/>
              <a:t>Our solution captures and stores data in real-time, utilizing the cloud for unparalleled accessibility and security.</a:t>
            </a:r>
          </a:p>
          <a:p>
            <a:r>
              <a:rPr lang="en-US" dirty="0"/>
              <a:t>We employ continuous data processing and analysis, ensuring XYZ Corporation's data is always current and actionable.</a:t>
            </a:r>
          </a:p>
          <a:p>
            <a:r>
              <a:rPr lang="en-US" dirty="0"/>
              <a:t>Through interactive web-based visualizations, we transform complex data into clear, actionable insights for XYZ Corporation.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9E9D-217E-474A-B9F9-856EF048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80F5-67C1-A2BC-24BE-8E852476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36576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7854-5047-6023-5E3B-55AC3FA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031" y="6356350"/>
            <a:ext cx="11887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E6C2C7-277A-9AFC-258C-C970B077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26" y="749448"/>
            <a:ext cx="9531947" cy="5359104"/>
          </a:xfrm>
        </p:spPr>
      </p:pic>
    </p:spTree>
    <p:extLst>
      <p:ext uri="{BB962C8B-B14F-4D97-AF65-F5344CB8AC3E}">
        <p14:creationId xmlns:p14="http://schemas.microsoft.com/office/powerpoint/2010/main" val="407352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Integration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9/3/20XX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Presentation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E6348A-3F43-7054-AF12-D0FB4DE2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taps into the World Bank's IDA Statement, sourcing crucial financial data for analysis.</a:t>
            </a:r>
          </a:p>
          <a:p>
            <a:r>
              <a:rPr lang="en-US" dirty="0"/>
              <a:t>We've programmed Python scripts for seamless, automated data fetching, ensuring efficiency..</a:t>
            </a:r>
          </a:p>
          <a:p>
            <a:r>
              <a:rPr lang="en-US" dirty="0"/>
              <a:t>Our system features a 24-hour batch process, consistently updating the database with the latest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9E9D-217E-474A-B9F9-856EF048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80F5-67C1-A2BC-24BE-8E852476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36576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7854-5047-6023-5E3B-55AC3FA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031" y="6356350"/>
            <a:ext cx="11887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EA626D-F3A7-DDED-F3AC-89737E1BA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00" y="686239"/>
            <a:ext cx="9756800" cy="5485522"/>
          </a:xfrm>
        </p:spPr>
      </p:pic>
    </p:spTree>
    <p:extLst>
      <p:ext uri="{BB962C8B-B14F-4D97-AF65-F5344CB8AC3E}">
        <p14:creationId xmlns:p14="http://schemas.microsoft.com/office/powerpoint/2010/main" val="396685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Cloud Database Storage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9/3/20XX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Presentation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E6348A-3F43-7054-AF12-D0FB4DE2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MongoDB for its flexibility in handling diverse datasets, which aligns perfectly with XYZ's dynamic data needs.</a:t>
            </a:r>
          </a:p>
          <a:p>
            <a:r>
              <a:rPr lang="en-US" dirty="0"/>
              <a:t>Our pseudo-batch process methodically refreshes the database daily, guaranteeing data timeliness and reliability.</a:t>
            </a:r>
          </a:p>
          <a:p>
            <a:r>
              <a:rPr lang="en-US" dirty="0"/>
              <a:t>This automated batch process is engineered to function with minimal intervention, enhancing our system's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26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9E9D-217E-474A-B9F9-856EF048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80F5-67C1-A2BC-24BE-8E852476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36576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7854-5047-6023-5E3B-55AC3FA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031" y="6356350"/>
            <a:ext cx="11887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5D742E-9D7D-1F4A-4394-D730D16D8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531" y="745234"/>
            <a:ext cx="9546938" cy="5367532"/>
          </a:xfrm>
        </p:spPr>
      </p:pic>
    </p:spTree>
    <p:extLst>
      <p:ext uri="{BB962C8B-B14F-4D97-AF65-F5344CB8AC3E}">
        <p14:creationId xmlns:p14="http://schemas.microsoft.com/office/powerpoint/2010/main" val="340071419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99</TotalTime>
  <Words>551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The Hand Black</vt:lpstr>
      <vt:lpstr>The Serif Hand Black</vt:lpstr>
      <vt:lpstr>SketchyVTI</vt:lpstr>
      <vt:lpstr>Credits and grants Bdat1004-final project</vt:lpstr>
      <vt:lpstr>Agenda</vt:lpstr>
      <vt:lpstr>Introduction</vt:lpstr>
      <vt:lpstr>Project Summary</vt:lpstr>
      <vt:lpstr>PowerPoint Presentation</vt:lpstr>
      <vt:lpstr>Data Acquisition and Integration</vt:lpstr>
      <vt:lpstr>PowerPoint Presentation</vt:lpstr>
      <vt:lpstr> Cloud Database Storage Solution</vt:lpstr>
      <vt:lpstr>PowerPoint Presentation</vt:lpstr>
      <vt:lpstr>PowerPoint Presentation</vt:lpstr>
      <vt:lpstr> Flask-Powered Data Application</vt:lpstr>
      <vt:lpstr>PowerPoint Presentation</vt:lpstr>
      <vt:lpstr>PowerPoint Presentation</vt:lpstr>
      <vt:lpstr> Fit-Gap Analysis and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</dc:title>
  <dc:creator>Aastha Patel</dc:creator>
  <cp:lastModifiedBy>Aastha Patel</cp:lastModifiedBy>
  <cp:revision>2</cp:revision>
  <dcterms:created xsi:type="dcterms:W3CDTF">2024-04-11T22:43:31Z</dcterms:created>
  <dcterms:modified xsi:type="dcterms:W3CDTF">2024-04-12T00:24:21Z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