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7"/>
  </p:notesMasterIdLst>
  <p:sldIdLst>
    <p:sldId id="260" r:id="rId2"/>
    <p:sldId id="259" r:id="rId3"/>
    <p:sldId id="256" r:id="rId4"/>
    <p:sldId id="267" r:id="rId5"/>
    <p:sldId id="270" r:id="rId6"/>
  </p:sldIdLst>
  <p:sldSz cx="9144000" cy="5143500" type="screen16x9"/>
  <p:notesSz cx="6858000" cy="9144000"/>
  <p:embeddedFontLst>
    <p:embeddedFont>
      <p:font typeface="Albert Sans" panose="020B0604020202020204" charset="0"/>
      <p:regular r:id="rId8"/>
      <p:bold r:id="rId9"/>
      <p:italic r:id="rId10"/>
      <p:boldItalic r:id="rId11"/>
    </p:embeddedFont>
    <p:embeddedFont>
      <p:font typeface="Anybody SemiBold" panose="020B0604020202020204" charset="0"/>
      <p:regular r:id="rId12"/>
      <p:bold r:id="rId13"/>
      <p:italic r:id="rId14"/>
      <p:boldItalic r:id="rId15"/>
    </p:embeddedFont>
    <p:embeddedFont>
      <p:font typeface="Roboto Condensed Light" panose="02000000000000000000" pitchFamily="2" charset="0"/>
      <p:regular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DAC4BA-32DB-452E-A074-71E17D67BDCC}">
  <a:tblStyle styleId="{3BDAC4BA-32DB-452E-A074-71E17D67BD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db0f9523d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db0f9523d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19" name="Google Shape;19;p4"/>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16"/>
        <p:cNvGrpSpPr/>
        <p:nvPr/>
      </p:nvGrpSpPr>
      <p:grpSpPr>
        <a:xfrm>
          <a:off x="0" y="0"/>
          <a:ext cx="0" cy="0"/>
          <a:chOff x="0" y="0"/>
          <a:chExt cx="0" cy="0"/>
        </a:xfrm>
      </p:grpSpPr>
      <p:sp>
        <p:nvSpPr>
          <p:cNvPr id="117" name="Google Shape;117;p24"/>
          <p:cNvSpPr txBox="1">
            <a:spLocks noGrp="1"/>
          </p:cNvSpPr>
          <p:nvPr>
            <p:ph type="subTitle" idx="1"/>
          </p:nvPr>
        </p:nvSpPr>
        <p:spPr>
          <a:xfrm>
            <a:off x="1669850" y="1649606"/>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 name="Google Shape;118;p24"/>
          <p:cNvSpPr txBox="1">
            <a:spLocks noGrp="1"/>
          </p:cNvSpPr>
          <p:nvPr>
            <p:ph type="subTitle" idx="2"/>
          </p:nvPr>
        </p:nvSpPr>
        <p:spPr>
          <a:xfrm>
            <a:off x="1669825" y="2721932"/>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 name="Google Shape;119;p24"/>
          <p:cNvSpPr txBox="1">
            <a:spLocks noGrp="1"/>
          </p:cNvSpPr>
          <p:nvPr>
            <p:ph type="subTitle" idx="3"/>
          </p:nvPr>
        </p:nvSpPr>
        <p:spPr>
          <a:xfrm>
            <a:off x="1669850" y="3794257"/>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24"/>
          <p:cNvSpPr txBox="1">
            <a:spLocks noGrp="1"/>
          </p:cNvSpPr>
          <p:nvPr>
            <p:ph type="title"/>
          </p:nvPr>
        </p:nvSpPr>
        <p:spPr>
          <a:xfrm>
            <a:off x="720000" y="445025"/>
            <a:ext cx="59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24"/>
          <p:cNvSpPr txBox="1">
            <a:spLocks noGrp="1"/>
          </p:cNvSpPr>
          <p:nvPr>
            <p:ph type="title" idx="4"/>
          </p:nvPr>
        </p:nvSpPr>
        <p:spPr>
          <a:xfrm>
            <a:off x="1669838" y="3542127"/>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2" name="Google Shape;122;p24"/>
          <p:cNvSpPr txBox="1">
            <a:spLocks noGrp="1"/>
          </p:cNvSpPr>
          <p:nvPr>
            <p:ph type="title" idx="5"/>
          </p:nvPr>
        </p:nvSpPr>
        <p:spPr>
          <a:xfrm>
            <a:off x="1669836" y="2469801"/>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24"/>
          <p:cNvSpPr txBox="1">
            <a:spLocks noGrp="1"/>
          </p:cNvSpPr>
          <p:nvPr>
            <p:ph type="title" idx="6"/>
          </p:nvPr>
        </p:nvSpPr>
        <p:spPr>
          <a:xfrm>
            <a:off x="1669840" y="1397475"/>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314007" y="16959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26"/>
          <p:cNvSpPr txBox="1">
            <a:spLocks noGrp="1"/>
          </p:cNvSpPr>
          <p:nvPr>
            <p:ph type="title" idx="2"/>
          </p:nvPr>
        </p:nvSpPr>
        <p:spPr>
          <a:xfrm>
            <a:off x="4861507" y="16959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8" name="Google Shape;138;p26"/>
          <p:cNvSpPr txBox="1">
            <a:spLocks noGrp="1"/>
          </p:cNvSpPr>
          <p:nvPr>
            <p:ph type="subTitle" idx="1"/>
          </p:nvPr>
        </p:nvSpPr>
        <p:spPr>
          <a:xfrm>
            <a:off x="1314000" y="20895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 name="Google Shape;139;p26"/>
          <p:cNvSpPr txBox="1">
            <a:spLocks noGrp="1"/>
          </p:cNvSpPr>
          <p:nvPr>
            <p:ph type="subTitle" idx="3"/>
          </p:nvPr>
        </p:nvSpPr>
        <p:spPr>
          <a:xfrm>
            <a:off x="4861500" y="20895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6"/>
          <p:cNvSpPr txBox="1">
            <a:spLocks noGrp="1"/>
          </p:cNvSpPr>
          <p:nvPr>
            <p:ph type="title" idx="4"/>
          </p:nvPr>
        </p:nvSpPr>
        <p:spPr>
          <a:xfrm>
            <a:off x="1314007" y="32204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1" name="Google Shape;141;p26"/>
          <p:cNvSpPr txBox="1">
            <a:spLocks noGrp="1"/>
          </p:cNvSpPr>
          <p:nvPr>
            <p:ph type="title" idx="5"/>
          </p:nvPr>
        </p:nvSpPr>
        <p:spPr>
          <a:xfrm>
            <a:off x="4861507" y="32204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2" name="Google Shape;142;p26"/>
          <p:cNvSpPr txBox="1">
            <a:spLocks noGrp="1"/>
          </p:cNvSpPr>
          <p:nvPr>
            <p:ph type="subTitle" idx="6"/>
          </p:nvPr>
        </p:nvSpPr>
        <p:spPr>
          <a:xfrm>
            <a:off x="1314000" y="36140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26"/>
          <p:cNvSpPr txBox="1">
            <a:spLocks noGrp="1"/>
          </p:cNvSpPr>
          <p:nvPr>
            <p:ph type="subTitle" idx="7"/>
          </p:nvPr>
        </p:nvSpPr>
        <p:spPr>
          <a:xfrm>
            <a:off x="4861500" y="36140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6"/>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2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6"/>
          <p:cNvPicPr preferRelativeResize="0"/>
          <p:nvPr/>
        </p:nvPicPr>
        <p:blipFill rotWithShape="1">
          <a:blip r:embed="rId2">
            <a:alphaModFix/>
          </a:blip>
          <a:srcRect l="68198" r="3"/>
          <a:stretch/>
        </p:blipFill>
        <p:spPr>
          <a:xfrm flipH="1">
            <a:off x="7869138" y="0"/>
            <a:ext cx="640499" cy="51434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0" r:id="rId5"/>
    <p:sldLayoutId id="2147483670" r:id="rId6"/>
    <p:sldLayoutId id="2147483672"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
        <p:nvSpPr>
          <p:cNvPr id="4" name="TextBox 3">
            <a:extLst>
              <a:ext uri="{FF2B5EF4-FFF2-40B4-BE49-F238E27FC236}">
                <a16:creationId xmlns:a16="http://schemas.microsoft.com/office/drawing/2014/main" id="{CC168005-68A4-C11F-F19D-3FC222B83573}"/>
              </a:ext>
            </a:extLst>
          </p:cNvPr>
          <p:cNvSpPr txBox="1"/>
          <p:nvPr/>
        </p:nvSpPr>
        <p:spPr>
          <a:xfrm>
            <a:off x="1736523" y="699247"/>
            <a:ext cx="4169425"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                 JAVA</a:t>
            </a:r>
            <a:endParaRPr lang="en-IN" dirty="0"/>
          </a:p>
        </p:txBody>
      </p:sp>
      <p:sp>
        <p:nvSpPr>
          <p:cNvPr id="5" name="TextBox 4">
            <a:extLst>
              <a:ext uri="{FF2B5EF4-FFF2-40B4-BE49-F238E27FC236}">
                <a16:creationId xmlns:a16="http://schemas.microsoft.com/office/drawing/2014/main" id="{0A248862-71D5-A5E3-C828-DF8D44153585}"/>
              </a:ext>
            </a:extLst>
          </p:cNvPr>
          <p:cNvSpPr txBox="1"/>
          <p:nvPr/>
        </p:nvSpPr>
        <p:spPr>
          <a:xfrm>
            <a:off x="5097440" y="2333210"/>
            <a:ext cx="1366221"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  JVM</a:t>
            </a:r>
            <a:endParaRPr lang="en-IN" dirty="0"/>
          </a:p>
        </p:txBody>
      </p:sp>
      <p:sp>
        <p:nvSpPr>
          <p:cNvPr id="6" name="TextBox 5">
            <a:extLst>
              <a:ext uri="{FF2B5EF4-FFF2-40B4-BE49-F238E27FC236}">
                <a16:creationId xmlns:a16="http://schemas.microsoft.com/office/drawing/2014/main" id="{DC7AD5CD-9F6F-3BB5-2A3F-1CEDAC1F5B11}"/>
              </a:ext>
            </a:extLst>
          </p:cNvPr>
          <p:cNvSpPr txBox="1"/>
          <p:nvPr/>
        </p:nvSpPr>
        <p:spPr>
          <a:xfrm>
            <a:off x="1053412" y="2333210"/>
            <a:ext cx="1366221"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  JDK</a:t>
            </a:r>
            <a:endParaRPr lang="en-IN" dirty="0"/>
          </a:p>
        </p:txBody>
      </p:sp>
      <p:sp>
        <p:nvSpPr>
          <p:cNvPr id="7" name="TextBox 6">
            <a:extLst>
              <a:ext uri="{FF2B5EF4-FFF2-40B4-BE49-F238E27FC236}">
                <a16:creationId xmlns:a16="http://schemas.microsoft.com/office/drawing/2014/main" id="{90AC89A9-0C4F-FEE3-F48D-38C35445B08D}"/>
              </a:ext>
            </a:extLst>
          </p:cNvPr>
          <p:cNvSpPr txBox="1"/>
          <p:nvPr/>
        </p:nvSpPr>
        <p:spPr>
          <a:xfrm>
            <a:off x="2833379" y="2333210"/>
            <a:ext cx="1850315"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     JRM</a:t>
            </a:r>
            <a:endParaRPr lang="en-IN" dirty="0"/>
          </a:p>
        </p:txBody>
      </p:sp>
      <p:sp>
        <p:nvSpPr>
          <p:cNvPr id="8" name="Arrow: Down 7">
            <a:extLst>
              <a:ext uri="{FF2B5EF4-FFF2-40B4-BE49-F238E27FC236}">
                <a16:creationId xmlns:a16="http://schemas.microsoft.com/office/drawing/2014/main" id="{BED8C055-A9EC-2C86-5370-282A0626E77A}"/>
              </a:ext>
            </a:extLst>
          </p:cNvPr>
          <p:cNvSpPr/>
          <p:nvPr/>
        </p:nvSpPr>
        <p:spPr>
          <a:xfrm>
            <a:off x="3597171" y="1183670"/>
            <a:ext cx="292130" cy="47705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A6E1FCB6-9638-03F8-322A-67B4B73BA0B6}"/>
              </a:ext>
            </a:extLst>
          </p:cNvPr>
          <p:cNvCxnSpPr>
            <a:cxnSpLocks/>
            <a:endCxn id="12" idx="0"/>
          </p:cNvCxnSpPr>
          <p:nvPr/>
        </p:nvCxnSpPr>
        <p:spPr>
          <a:xfrm>
            <a:off x="1882588" y="1653355"/>
            <a:ext cx="3860297" cy="7369"/>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EA1A6210-5390-DB79-83DC-E077459095F6}"/>
              </a:ext>
            </a:extLst>
          </p:cNvPr>
          <p:cNvSpPr/>
          <p:nvPr/>
        </p:nvSpPr>
        <p:spPr>
          <a:xfrm>
            <a:off x="3612471" y="1668093"/>
            <a:ext cx="292130" cy="47705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9970805D-DB91-6573-4BA2-D20B2C4EA357}"/>
              </a:ext>
            </a:extLst>
          </p:cNvPr>
          <p:cNvSpPr/>
          <p:nvPr/>
        </p:nvSpPr>
        <p:spPr>
          <a:xfrm>
            <a:off x="5596820" y="1660724"/>
            <a:ext cx="292130" cy="47705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3" name="Arrow: Down 12">
            <a:extLst>
              <a:ext uri="{FF2B5EF4-FFF2-40B4-BE49-F238E27FC236}">
                <a16:creationId xmlns:a16="http://schemas.microsoft.com/office/drawing/2014/main" id="{1E175983-2188-478D-A021-1DF3858F6812}"/>
              </a:ext>
            </a:extLst>
          </p:cNvPr>
          <p:cNvSpPr/>
          <p:nvPr/>
        </p:nvSpPr>
        <p:spPr>
          <a:xfrm>
            <a:off x="1736523" y="1653355"/>
            <a:ext cx="292130" cy="47705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9" name="Google Shape;259;p40"/>
          <p:cNvPicPr preferRelativeResize="0"/>
          <p:nvPr/>
        </p:nvPicPr>
        <p:blipFill>
          <a:blip r:embed="rId3">
            <a:alphaModFix/>
          </a:blip>
          <a:stretch>
            <a:fillRect/>
          </a:stretch>
        </p:blipFill>
        <p:spPr>
          <a:xfrm flipH="1">
            <a:off x="6303874" y="0"/>
            <a:ext cx="2347628"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6BD918CE-85AF-DE52-2D07-82F500EF2064}"/>
              </a:ext>
            </a:extLst>
          </p:cNvPr>
          <p:cNvSpPr txBox="1"/>
          <p:nvPr/>
        </p:nvSpPr>
        <p:spPr>
          <a:xfrm>
            <a:off x="580913" y="570155"/>
            <a:ext cx="5109882"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PPr>
            <a:lvl1pPr>
              <a:defRPr sz="2500">
                <a:solidFill>
                  <a:srgbClr val="FFFFFF"/>
                </a:solidFill>
                <a:effectLst/>
                <a:latin typeface="Arial" panose="020B0604020202020204" pitchFamily="34" charset="0"/>
              </a:defRPr>
            </a:lvl1pPr>
          </a:lstStyle>
          <a:p>
            <a:r>
              <a:rPr lang="en-US" dirty="0">
                <a:solidFill>
                  <a:schemeClr val="accent1">
                    <a:lumMod val="50000"/>
                  </a:schemeClr>
                </a:solidFill>
              </a:rPr>
              <a:t>     Java Development Kit(JDK)​</a:t>
            </a:r>
            <a:endParaRPr lang="en-IN" dirty="0">
              <a:solidFill>
                <a:schemeClr val="accent1">
                  <a:lumMod val="50000"/>
                </a:schemeClr>
              </a:solidFill>
            </a:endParaRPr>
          </a:p>
        </p:txBody>
      </p:sp>
      <p:sp>
        <p:nvSpPr>
          <p:cNvPr id="7" name="TextBox 6">
            <a:extLst>
              <a:ext uri="{FF2B5EF4-FFF2-40B4-BE49-F238E27FC236}">
                <a16:creationId xmlns:a16="http://schemas.microsoft.com/office/drawing/2014/main" id="{17B480AE-86A7-3961-3EA5-F60E1F632DC3}"/>
              </a:ext>
            </a:extLst>
          </p:cNvPr>
          <p:cNvSpPr txBox="1"/>
          <p:nvPr/>
        </p:nvSpPr>
        <p:spPr>
          <a:xfrm>
            <a:off x="580913" y="2248348"/>
            <a:ext cx="2119256" cy="8617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rgbClr val="FFFFFF"/>
                </a:solidFill>
                <a:effectLst/>
                <a:latin typeface="Arial" panose="020B0604020202020204" pitchFamily="34" charset="0"/>
              </a:defRPr>
            </a:lvl1pPr>
          </a:lstStyle>
          <a:p>
            <a:r>
              <a:rPr lang="en-US" dirty="0">
                <a:solidFill>
                  <a:schemeClr val="accent1">
                    <a:lumMod val="50000"/>
                  </a:schemeClr>
                </a:solidFill>
              </a:rPr>
              <a:t>Development      Tools</a:t>
            </a:r>
            <a:endParaRPr lang="en-IN" dirty="0">
              <a:solidFill>
                <a:schemeClr val="accent1">
                  <a:lumMod val="50000"/>
                </a:schemeClr>
              </a:solidFill>
            </a:endParaRPr>
          </a:p>
        </p:txBody>
      </p:sp>
      <p:sp>
        <p:nvSpPr>
          <p:cNvPr id="8" name="TextBox 7">
            <a:extLst>
              <a:ext uri="{FF2B5EF4-FFF2-40B4-BE49-F238E27FC236}">
                <a16:creationId xmlns:a16="http://schemas.microsoft.com/office/drawing/2014/main" id="{69A54EA6-991D-B313-08ED-9BD9B258AB79}"/>
              </a:ext>
            </a:extLst>
          </p:cNvPr>
          <p:cNvSpPr txBox="1"/>
          <p:nvPr/>
        </p:nvSpPr>
        <p:spPr>
          <a:xfrm>
            <a:off x="3343166" y="2237590"/>
            <a:ext cx="2347629" cy="8617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Java Runtime </a:t>
            </a:r>
          </a:p>
          <a:p>
            <a:r>
              <a:rPr lang="en-US" dirty="0"/>
              <a:t>  Environment</a:t>
            </a:r>
            <a:endParaRPr lang="en-IN" dirty="0"/>
          </a:p>
        </p:txBody>
      </p:sp>
      <p:sp>
        <p:nvSpPr>
          <p:cNvPr id="9" name="Arrow: Down 8">
            <a:extLst>
              <a:ext uri="{FF2B5EF4-FFF2-40B4-BE49-F238E27FC236}">
                <a16:creationId xmlns:a16="http://schemas.microsoft.com/office/drawing/2014/main" id="{F2610973-84EF-3033-75E5-3847B014692C}"/>
              </a:ext>
            </a:extLst>
          </p:cNvPr>
          <p:cNvSpPr/>
          <p:nvPr/>
        </p:nvSpPr>
        <p:spPr>
          <a:xfrm>
            <a:off x="2940171" y="1047209"/>
            <a:ext cx="292130" cy="108454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B18596B4-3233-76C0-6AD1-34F4068CC3C4}"/>
              </a:ext>
            </a:extLst>
          </p:cNvPr>
          <p:cNvSpPr txBox="1"/>
          <p:nvPr/>
        </p:nvSpPr>
        <p:spPr>
          <a:xfrm>
            <a:off x="301214" y="3812691"/>
            <a:ext cx="5733826"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The JDK is a development environment for building applications, applets, and components using the Java programming language. The JDK includes tools useful for developing and testing programs written in the Java programming language and running on the Java platform.​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i="0" dirty="0">
                <a:solidFill>
                  <a:srgbClr val="000000"/>
                </a:solidFill>
                <a:effectLst/>
                <a:latin typeface="Times New Roman" panose="02020603050405020304" pitchFamily="18" charset="0"/>
              </a:rPr>
              <a:t>  </a:t>
            </a:r>
            <a:endParaRPr dirty="0">
              <a:solidFill>
                <a:schemeClr val="accent1"/>
              </a:solidFill>
            </a:endParaRPr>
          </a:p>
        </p:txBody>
      </p: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E173993A-F064-795B-016F-E3180C4F3743}"/>
              </a:ext>
            </a:extLst>
          </p:cNvPr>
          <p:cNvSpPr txBox="1"/>
          <p:nvPr/>
        </p:nvSpPr>
        <p:spPr>
          <a:xfrm>
            <a:off x="2766474" y="206498"/>
            <a:ext cx="4718554"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r>
              <a:rPr lang="en-US" sz="2500" b="0" i="0" u="none" strike="noStrike" dirty="0">
                <a:solidFill>
                  <a:srgbClr val="FFFFFF"/>
                </a:solidFill>
                <a:effectLst/>
                <a:latin typeface="Arial" panose="020B0604020202020204" pitchFamily="34" charset="0"/>
              </a:rPr>
              <a:t>    </a:t>
            </a:r>
            <a:r>
              <a:rPr lang="en-US" sz="2500" b="0" i="0" u="none" strike="noStrike" dirty="0">
                <a:solidFill>
                  <a:schemeClr val="tx1"/>
                </a:solidFill>
                <a:effectLst/>
                <a:latin typeface="Arial" panose="020B0604020202020204" pitchFamily="34" charset="0"/>
              </a:rPr>
              <a:t>Java Runtime Environment</a:t>
            </a:r>
            <a:r>
              <a:rPr lang="en-US" sz="2500" b="0" i="0" dirty="0">
                <a:solidFill>
                  <a:schemeClr val="tx1"/>
                </a:solidFill>
                <a:effectLst/>
                <a:latin typeface="Arial" panose="020B0604020202020204" pitchFamily="34" charset="0"/>
              </a:rPr>
              <a:t>​</a:t>
            </a:r>
            <a:endParaRPr lang="en-IN" sz="2500" dirty="0">
              <a:solidFill>
                <a:schemeClr val="tx1"/>
              </a:solidFill>
            </a:endParaRPr>
          </a:p>
        </p:txBody>
      </p:sp>
      <p:sp>
        <p:nvSpPr>
          <p:cNvPr id="10" name="TextBox 9">
            <a:extLst>
              <a:ext uri="{FF2B5EF4-FFF2-40B4-BE49-F238E27FC236}">
                <a16:creationId xmlns:a16="http://schemas.microsoft.com/office/drawing/2014/main" id="{41D54845-C8E5-10A9-09B6-FF9D759DA04A}"/>
              </a:ext>
            </a:extLst>
          </p:cNvPr>
          <p:cNvSpPr txBox="1"/>
          <p:nvPr/>
        </p:nvSpPr>
        <p:spPr>
          <a:xfrm>
            <a:off x="3337497" y="2008979"/>
            <a:ext cx="1145505" cy="4770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500" dirty="0">
                <a:solidFill>
                  <a:schemeClr val="tx1"/>
                </a:solidFill>
                <a:latin typeface="Arial" panose="020B0604020202020204" pitchFamily="34" charset="0"/>
              </a:rPr>
              <a:t>JVM</a:t>
            </a:r>
            <a:endParaRPr lang="en-IN" sz="2500" dirty="0">
              <a:solidFill>
                <a:schemeClr val="tx1"/>
              </a:solidFill>
              <a:latin typeface="Arial" panose="020B0604020202020204" pitchFamily="34" charset="0"/>
            </a:endParaRPr>
          </a:p>
        </p:txBody>
      </p:sp>
      <p:sp>
        <p:nvSpPr>
          <p:cNvPr id="11" name="TextBox 10">
            <a:extLst>
              <a:ext uri="{FF2B5EF4-FFF2-40B4-BE49-F238E27FC236}">
                <a16:creationId xmlns:a16="http://schemas.microsoft.com/office/drawing/2014/main" id="{73246FEC-E2F8-1EC8-27D0-CB8428D0C333}"/>
              </a:ext>
            </a:extLst>
          </p:cNvPr>
          <p:cNvSpPr txBox="1"/>
          <p:nvPr/>
        </p:nvSpPr>
        <p:spPr>
          <a:xfrm>
            <a:off x="5407681" y="2004404"/>
            <a:ext cx="2077348" cy="4770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marR="0" lvl="0" algn="l" rtl="0">
              <a:lnSpc>
                <a:spcPct val="100000"/>
              </a:lnSpc>
              <a:spcBef>
                <a:spcPts val="0"/>
              </a:spcBef>
              <a:spcAft>
                <a:spcPts val="0"/>
              </a:spcAft>
            </a:defPPr>
            <a:lvl1pPr>
              <a:defRPr sz="2500">
                <a:solidFill>
                  <a:schemeClr val="tx1"/>
                </a:solidFill>
                <a:latin typeface="Arial" panose="020B0604020202020204" pitchFamily="34" charset="0"/>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err="1"/>
              <a:t>Liabrary</a:t>
            </a:r>
            <a:r>
              <a:rPr lang="en-US" dirty="0"/>
              <a:t> files</a:t>
            </a:r>
            <a:endParaRPr lang="en-IN" dirty="0"/>
          </a:p>
        </p:txBody>
      </p:sp>
      <p:sp>
        <p:nvSpPr>
          <p:cNvPr id="15" name="Arrow: Down 14">
            <a:extLst>
              <a:ext uri="{FF2B5EF4-FFF2-40B4-BE49-F238E27FC236}">
                <a16:creationId xmlns:a16="http://schemas.microsoft.com/office/drawing/2014/main" id="{0E5DFA74-B1D0-540F-15FA-2B4CF7CCEB20}"/>
              </a:ext>
            </a:extLst>
          </p:cNvPr>
          <p:cNvSpPr/>
          <p:nvPr/>
        </p:nvSpPr>
        <p:spPr>
          <a:xfrm>
            <a:off x="4821759" y="724965"/>
            <a:ext cx="292130" cy="108454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6C4E759B-A3FB-40C3-9458-DD1D96C14BDC}"/>
              </a:ext>
            </a:extLst>
          </p:cNvPr>
          <p:cNvSpPr txBox="1"/>
          <p:nvPr/>
        </p:nvSpPr>
        <p:spPr>
          <a:xfrm>
            <a:off x="4724222" y="1860256"/>
            <a:ext cx="817581" cy="830997"/>
          </a:xfrm>
          <a:prstGeom prst="rect">
            <a:avLst/>
          </a:prstGeom>
          <a:noFill/>
        </p:spPr>
        <p:txBody>
          <a:bodyPr wrap="square" rtlCol="0">
            <a:spAutoFit/>
          </a:bodyPr>
          <a:lstStyle/>
          <a:p>
            <a:r>
              <a:rPr lang="en-US" sz="4800" dirty="0">
                <a:solidFill>
                  <a:schemeClr val="accent1">
                    <a:lumMod val="50000"/>
                  </a:schemeClr>
                </a:solidFill>
              </a:rPr>
              <a:t>+</a:t>
            </a:r>
            <a:endParaRPr lang="en-IN" dirty="0">
              <a:solidFill>
                <a:schemeClr val="accent1">
                  <a:lumMod val="50000"/>
                </a:schemeClr>
              </a:solidFill>
            </a:endParaRPr>
          </a:p>
        </p:txBody>
      </p:sp>
      <p:sp>
        <p:nvSpPr>
          <p:cNvPr id="18" name="TextBox 17">
            <a:extLst>
              <a:ext uri="{FF2B5EF4-FFF2-40B4-BE49-F238E27FC236}">
                <a16:creationId xmlns:a16="http://schemas.microsoft.com/office/drawing/2014/main" id="{F36989B0-3334-D621-00C2-1C47D6117A41}"/>
              </a:ext>
            </a:extLst>
          </p:cNvPr>
          <p:cNvSpPr txBox="1"/>
          <p:nvPr/>
        </p:nvSpPr>
        <p:spPr>
          <a:xfrm>
            <a:off x="2540767" y="3475413"/>
            <a:ext cx="5733826"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marR="0" lvl="0" algn="l" rtl="0">
              <a:lnSpc>
                <a:spcPct val="100000"/>
              </a:lnSpc>
              <a:spcBef>
                <a:spcPts val="0"/>
              </a:spcBef>
              <a:spcAft>
                <a:spcPts val="0"/>
              </a:spcAft>
            </a:defPPr>
            <a:lvl1pPr>
              <a:defRPr/>
            </a:lvl1pPr>
          </a:lstStyle>
          <a:p>
            <a:r>
              <a:rPr lang="en-US" dirty="0"/>
              <a:t>JRE (Java Runtime Environment) is an installation package that provides an environment to only run(not develop) the java program(or application)onto your machine. JRE is only used by those who only want to run Java programs that are end-users of your system.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420" name="Google Shape;420;p48"/>
          <p:cNvPicPr preferRelativeResize="0"/>
          <p:nvPr/>
        </p:nvPicPr>
        <p:blipFill>
          <a:blip r:embed="rId3">
            <a:alphaModFix/>
          </a:blip>
          <a:stretch>
            <a:fillRect/>
          </a:stretch>
        </p:blipFill>
        <p:spPr>
          <a:xfrm flipH="1">
            <a:off x="6696450" y="0"/>
            <a:ext cx="2014201" cy="5143475"/>
          </a:xfrm>
          <a:prstGeom prst="rect">
            <a:avLst/>
          </a:prstGeom>
          <a:noFill/>
          <a:ln>
            <a:noFill/>
          </a:ln>
        </p:spPr>
      </p:pic>
      <p:sp>
        <p:nvSpPr>
          <p:cNvPr id="421" name="Google Shape;421;p48"/>
          <p:cNvSpPr/>
          <p:nvPr/>
        </p:nvSpPr>
        <p:spPr>
          <a:xfrm flipH="1">
            <a:off x="7281865"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B696A058-C5BE-F0C5-499D-10158966965A}"/>
              </a:ext>
            </a:extLst>
          </p:cNvPr>
          <p:cNvSpPr txBox="1"/>
          <p:nvPr/>
        </p:nvSpPr>
        <p:spPr>
          <a:xfrm>
            <a:off x="1624406" y="408791"/>
            <a:ext cx="3356386"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Java </a:t>
            </a:r>
            <a:r>
              <a:rPr lang="en-US"/>
              <a:t>Virtual Machine</a:t>
            </a:r>
            <a:r>
              <a:rPr lang="en-US" dirty="0"/>
              <a:t>​</a:t>
            </a:r>
            <a:endParaRPr lang="en-IN" dirty="0"/>
          </a:p>
        </p:txBody>
      </p:sp>
      <p:sp>
        <p:nvSpPr>
          <p:cNvPr id="17" name="TextBox 16">
            <a:extLst>
              <a:ext uri="{FF2B5EF4-FFF2-40B4-BE49-F238E27FC236}">
                <a16:creationId xmlns:a16="http://schemas.microsoft.com/office/drawing/2014/main" id="{157118AC-CC5C-FE68-D9D6-420F1BE03640}"/>
              </a:ext>
            </a:extLst>
          </p:cNvPr>
          <p:cNvSpPr txBox="1"/>
          <p:nvPr/>
        </p:nvSpPr>
        <p:spPr>
          <a:xfrm>
            <a:off x="2253728" y="1653296"/>
            <a:ext cx="2097741"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Class loader​</a:t>
            </a:r>
            <a:endParaRPr lang="en-IN" dirty="0"/>
          </a:p>
        </p:txBody>
      </p:sp>
      <p:sp>
        <p:nvSpPr>
          <p:cNvPr id="18" name="TextBox 17">
            <a:extLst>
              <a:ext uri="{FF2B5EF4-FFF2-40B4-BE49-F238E27FC236}">
                <a16:creationId xmlns:a16="http://schemas.microsoft.com/office/drawing/2014/main" id="{F85217D4-80A3-45FE-B0D1-17AE84E25489}"/>
              </a:ext>
            </a:extLst>
          </p:cNvPr>
          <p:cNvSpPr txBox="1"/>
          <p:nvPr/>
        </p:nvSpPr>
        <p:spPr>
          <a:xfrm>
            <a:off x="1871831" y="2607405"/>
            <a:ext cx="2861534"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Byte </a:t>
            </a:r>
            <a:r>
              <a:rPr lang="en-US"/>
              <a:t>code verifier</a:t>
            </a:r>
            <a:r>
              <a:rPr lang="en-US" dirty="0"/>
              <a:t>​</a:t>
            </a:r>
            <a:endParaRPr lang="en-IN" dirty="0"/>
          </a:p>
        </p:txBody>
      </p:sp>
      <p:sp>
        <p:nvSpPr>
          <p:cNvPr id="19" name="TextBox 18">
            <a:extLst>
              <a:ext uri="{FF2B5EF4-FFF2-40B4-BE49-F238E27FC236}">
                <a16:creationId xmlns:a16="http://schemas.microsoft.com/office/drawing/2014/main" id="{639E703A-5CC2-9B18-A8B3-B079782D1DBC}"/>
              </a:ext>
            </a:extLst>
          </p:cNvPr>
          <p:cNvSpPr txBox="1"/>
          <p:nvPr/>
        </p:nvSpPr>
        <p:spPr>
          <a:xfrm>
            <a:off x="1871831" y="3765849"/>
            <a:ext cx="2861534" cy="4770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defPPr marR="0" lvl="0" algn="l" rtl="0">
              <a:lnSpc>
                <a:spcPct val="100000"/>
              </a:lnSpc>
              <a:spcBef>
                <a:spcPts val="0"/>
              </a:spcBef>
              <a:spcAft>
                <a:spcPts val="0"/>
              </a:spcAft>
              <a:defRPr/>
            </a:defPPr>
            <a:lvl1pPr>
              <a:defRPr sz="2500">
                <a:solidFill>
                  <a:schemeClr val="accent1">
                    <a:lumMod val="50000"/>
                  </a:schemeClr>
                </a:solidFill>
                <a:effectLst/>
                <a:latin typeface="Arial" panose="020B0604020202020204" pitchFamily="34" charset="0"/>
              </a:defRPr>
            </a:lvl1pPr>
          </a:lstStyle>
          <a:p>
            <a:r>
              <a:rPr lang="en-US" dirty="0"/>
              <a:t>Execution Engine</a:t>
            </a:r>
            <a:endParaRPr lang="en-IN" dirty="0"/>
          </a:p>
        </p:txBody>
      </p:sp>
      <p:sp>
        <p:nvSpPr>
          <p:cNvPr id="20" name="Arrow: Down 19">
            <a:extLst>
              <a:ext uri="{FF2B5EF4-FFF2-40B4-BE49-F238E27FC236}">
                <a16:creationId xmlns:a16="http://schemas.microsoft.com/office/drawing/2014/main" id="{0F9512BB-3831-F9AC-D73D-0E436B4AE945}"/>
              </a:ext>
            </a:extLst>
          </p:cNvPr>
          <p:cNvSpPr/>
          <p:nvPr/>
        </p:nvSpPr>
        <p:spPr>
          <a:xfrm>
            <a:off x="3010468" y="3084341"/>
            <a:ext cx="292130" cy="681508"/>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1" name="Arrow: Down 20">
            <a:extLst>
              <a:ext uri="{FF2B5EF4-FFF2-40B4-BE49-F238E27FC236}">
                <a16:creationId xmlns:a16="http://schemas.microsoft.com/office/drawing/2014/main" id="{C8EB335D-42A8-BA35-16CF-B7CC0BED5763}"/>
              </a:ext>
            </a:extLst>
          </p:cNvPr>
          <p:cNvSpPr/>
          <p:nvPr/>
        </p:nvSpPr>
        <p:spPr>
          <a:xfrm>
            <a:off x="3010468" y="2130291"/>
            <a:ext cx="292130" cy="477054"/>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D9C574BE-B419-FDE5-95BE-2632EC1D752F}"/>
              </a:ext>
            </a:extLst>
          </p:cNvPr>
          <p:cNvSpPr/>
          <p:nvPr/>
        </p:nvSpPr>
        <p:spPr>
          <a:xfrm>
            <a:off x="3010468" y="900596"/>
            <a:ext cx="292130" cy="752699"/>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20" name="TextBox 19">
            <a:extLst>
              <a:ext uri="{FF2B5EF4-FFF2-40B4-BE49-F238E27FC236}">
                <a16:creationId xmlns:a16="http://schemas.microsoft.com/office/drawing/2014/main" id="{A656E693-1CBD-4D1D-0CD4-9E0786F1C3C2}"/>
              </a:ext>
            </a:extLst>
          </p:cNvPr>
          <p:cNvSpPr txBox="1"/>
          <p:nvPr/>
        </p:nvSpPr>
        <p:spPr>
          <a:xfrm>
            <a:off x="537882" y="484094"/>
            <a:ext cx="685262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marR="0" lvl="0" algn="l" rtl="0">
              <a:lnSpc>
                <a:spcPct val="100000"/>
              </a:lnSpc>
              <a:spcBef>
                <a:spcPts val="0"/>
              </a:spcBef>
              <a:spcAft>
                <a:spcPts val="0"/>
              </a:spcAft>
              <a:defRPr/>
            </a:defPPr>
            <a:lvl1pPr marL="285750" indent="-285750">
              <a:buFont typeface="Arial" panose="020B0604020202020204" pitchFamily="34" charset="0"/>
              <a:buChar cha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indent="0">
              <a:buNone/>
            </a:pPr>
            <a:r>
              <a:rPr lang="en-US" sz="2000" dirty="0"/>
              <a:t>Working Of JVM</a:t>
            </a:r>
            <a:endParaRPr lang="en-IN" sz="2000" dirty="0"/>
          </a:p>
        </p:txBody>
      </p:sp>
      <p:sp>
        <p:nvSpPr>
          <p:cNvPr id="21" name="TextBox 20">
            <a:extLst>
              <a:ext uri="{FF2B5EF4-FFF2-40B4-BE49-F238E27FC236}">
                <a16:creationId xmlns:a16="http://schemas.microsoft.com/office/drawing/2014/main" id="{99F905EE-AE88-E3A0-48AF-2DA8451E1417}"/>
              </a:ext>
            </a:extLst>
          </p:cNvPr>
          <p:cNvSpPr txBox="1"/>
          <p:nvPr/>
        </p:nvSpPr>
        <p:spPr>
          <a:xfrm>
            <a:off x="537882" y="1183341"/>
            <a:ext cx="6852622"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marR="0" lvl="0" algn="l" rtl="0">
              <a:lnSpc>
                <a:spcPct val="100000"/>
              </a:lnSpc>
              <a:spcBef>
                <a:spcPts val="0"/>
              </a:spcBef>
              <a:spcAft>
                <a:spcPts val="0"/>
              </a:spcAft>
            </a:defPPr>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285750" indent="-285750">
              <a:buFont typeface="Arial" panose="020B0604020202020204" pitchFamily="34" charset="0"/>
              <a:buChar char="•"/>
            </a:pPr>
            <a:r>
              <a:rPr lang="en-US" sz="1600" dirty="0"/>
              <a:t>JVM(Java Virtual Machine) acts as a run-time engine to run Java applications. JVM is the one that actually calls the main method present in a java code. JVM is a part of JRE(Java Runtime Environment).</a:t>
            </a:r>
          </a:p>
          <a:p>
            <a:pPr marL="285750" indent="-285750">
              <a:buFont typeface="Arial" panose="020B0604020202020204" pitchFamily="34" charset="0"/>
              <a:buChar char="•"/>
            </a:pPr>
            <a:r>
              <a:rPr lang="en-US" sz="1600" dirty="0"/>
              <a:t>Java applications are called WORA (Write Once Run Anywhere). This means a programmer can develop Java code on one system and can expect it to run on any other Java-enabled system without any adjustments. This is all possible because of JVM.​</a:t>
            </a:r>
          </a:p>
          <a:p>
            <a:pPr marL="285750" indent="-285750">
              <a:buFont typeface="Arial" panose="020B0604020202020204" pitchFamily="34" charset="0"/>
              <a:buChar char="•"/>
            </a:pPr>
            <a:r>
              <a:rPr lang="en-US" sz="1600" dirty="0"/>
              <a:t>When we compile a .java file, .class files(contains byte-code) with the same class names present in .java file are generated by the Java compiler. This .class file goes into various steps when we run it. These steps together describe the whole JVM.​</a:t>
            </a:r>
          </a:p>
          <a:p>
            <a:r>
              <a:rPr lang="en-US" dirty="0"/>
              <a:t>​</a:t>
            </a:r>
          </a:p>
          <a:p>
            <a:endParaRPr lang="en-US" dirty="0"/>
          </a:p>
          <a:p>
            <a:endParaRPr lang="en-IN" dirty="0"/>
          </a:p>
        </p:txBody>
      </p:sp>
    </p:spTree>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On-screen Show (16:9)</PresentationFormat>
  <Paragraphs>24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Roboto Condensed Light</vt:lpstr>
      <vt:lpstr>Albert Sans</vt:lpstr>
      <vt:lpstr>Times New Roman</vt:lpstr>
      <vt:lpstr>Anybody SemiBold</vt:lpstr>
      <vt:lpstr>Data Analysis Consulting by Slidesgo</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RAMTEKE</dc:creator>
  <cp:lastModifiedBy>NIKHIL RAMTEKE</cp:lastModifiedBy>
  <cp:revision>1</cp:revision>
  <dcterms:modified xsi:type="dcterms:W3CDTF">2023-06-08T16:17:34Z</dcterms:modified>
</cp:coreProperties>
</file>