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8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3360AF-F7C2-4F64-A80D-6CC577568C4D}">
          <p14:sldIdLst>
            <p14:sldId id="256"/>
            <p14:sldId id="257"/>
          </p14:sldIdLst>
        </p14:section>
        <p14:section name="Untitled Section" id="{267C4D60-2D43-48B2-9CFB-4ADF4960A60C}">
          <p14:sldIdLst>
            <p14:sldId id="258"/>
            <p14:sldId id="259"/>
            <p14:sldId id="260"/>
            <p14:sldId id="261"/>
            <p14:sldId id="262"/>
            <p14:sldId id="263"/>
            <p14:sldId id="267"/>
            <p14:sldId id="265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963488"/>
    <a:srgbClr val="883C84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03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9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 descr="Comprehensive Analysis and Recommendations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59108" y="13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364829" y="4553554"/>
            <a:ext cx="7324358" cy="1338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b="1" dirty="0">
                <a:solidFill>
                  <a:schemeClr val="bg1"/>
                </a:solidFill>
              </a:rPr>
              <a:t>Social Buzz</a:t>
            </a:r>
            <a:endParaRPr lang="en-US" sz="8800" b="1" spc="-105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85639" y="4165422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216023" y="1440631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99208" y="6465534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57200" y="8084652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46127" y="15326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4" name="TextBox 15">
            <a:extLst>
              <a:ext uri="{FF2B5EF4-FFF2-40B4-BE49-F238E27FC236}">
                <a16:creationId xmlns:a16="http://schemas.microsoft.com/office/drawing/2014/main" id="{3A90234A-916B-4C29-ACF1-11F97E8C2563}"/>
              </a:ext>
            </a:extLst>
          </p:cNvPr>
          <p:cNvSpPr txBox="1"/>
          <p:nvPr/>
        </p:nvSpPr>
        <p:spPr>
          <a:xfrm>
            <a:off x="10972800" y="4085747"/>
            <a:ext cx="5677467" cy="2401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60"/>
              </a:lnSpc>
            </a:pPr>
            <a:r>
              <a:rPr lang="en-US" sz="3200" b="1" spc="-19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:</a:t>
            </a:r>
          </a:p>
          <a:p>
            <a:pPr algn="just">
              <a:lnSpc>
                <a:spcPts val="2660"/>
              </a:lnSpc>
            </a:pP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</a:p>
          <a:p>
            <a:pPr algn="just">
              <a:lnSpc>
                <a:spcPts val="2660"/>
              </a:lnSpc>
            </a:pPr>
            <a:r>
              <a:rPr lang="en-IN" sz="2800" spc="-19" dirty="0">
                <a:solidFill>
                  <a:srgbClr val="000000"/>
                </a:solidFill>
                <a:latin typeface="+mj-lt"/>
              </a:rPr>
              <a:t>Animal is a common theme with the top 5 </a:t>
            </a:r>
            <a:r>
              <a:rPr lang="en-US" sz="2800" spc="-19" dirty="0">
                <a:solidFill>
                  <a:srgbClr val="000000"/>
                </a:solidFill>
                <a:latin typeface="+mj-lt"/>
              </a:rPr>
              <a:t>categories</a:t>
            </a:r>
            <a:r>
              <a:rPr lang="en-IN" sz="32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 </a:t>
            </a:r>
            <a:r>
              <a:rPr lang="en-IN" sz="2800" spc="-19" dirty="0">
                <a:solidFill>
                  <a:srgbClr val="000000"/>
                </a:solidFill>
                <a:latin typeface="+mj-lt"/>
              </a:rPr>
              <a:t>with “</a:t>
            </a:r>
            <a:r>
              <a:rPr lang="en-US" sz="2800" spc="-19" dirty="0">
                <a:solidFill>
                  <a:srgbClr val="000000"/>
                </a:solidFill>
                <a:latin typeface="+mj-lt"/>
              </a:rPr>
              <a:t>Healthy Eating” ranking the highest.</a:t>
            </a: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algn="just">
              <a:lnSpc>
                <a:spcPts val="2660"/>
              </a:lnSpc>
            </a:pPr>
            <a:endParaRPr lang="en-IN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pPr algn="just"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5B7E9C8-EBEA-EC15-0D99-24D7D3DA1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57629" y="783489"/>
            <a:ext cx="688320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Animal and Science are the two most popular categories of content, showing that people enjoy “real-life” and “factual” content the most.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C61C0092-28F2-50E9-3615-71B545BF3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554" y="6134100"/>
            <a:ext cx="688320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r>
              <a:rPr lang="en-US" altLang="en-US" sz="3200" b="1" dirty="0"/>
              <a:t>Next Step:</a:t>
            </a:r>
            <a:br>
              <a:rPr lang="en-US" altLang="en-US" sz="2800" dirty="0">
                <a:latin typeface="+mn-lt"/>
              </a:rPr>
            </a:br>
            <a:endParaRPr lang="en-US" altLang="en-US" sz="2800" dirty="0">
              <a:latin typeface="+mn-lt"/>
            </a:endParaRPr>
          </a:p>
          <a:p>
            <a:pPr algn="just" eaLnBrk="0" fontAlgn="base" hangingPunct="0">
              <a:spcAft>
                <a:spcPct val="0"/>
              </a:spcAft>
            </a:pPr>
            <a:r>
              <a:rPr lang="en-US" altLang="en-US" sz="2800" dirty="0">
                <a:latin typeface="+mn-lt"/>
              </a:rPr>
              <a:t>This ad-hoc analysis is insightful, but it’s time to take this analysis into large scale production for real-time understanding of business.</a:t>
            </a:r>
          </a:p>
          <a:p>
            <a:pPr algn="l" eaLnBrk="0" fontAlgn="base" hangingPunct="0">
              <a:spcAft>
                <a:spcPct val="0"/>
              </a:spcAft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8838-1EE8-E30B-6A19-32755DAD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461" y="3720132"/>
            <a:ext cx="8229600" cy="1143000"/>
          </a:xfrm>
        </p:spPr>
        <p:txBody>
          <a:bodyPr/>
          <a:lstStyle/>
          <a:p>
            <a:r>
              <a:rPr lang="en-US" b="1" u="sng" dirty="0">
                <a:solidFill>
                  <a:srgbClr val="A100FF"/>
                </a:solidFill>
              </a:rPr>
              <a:t>Question and Answer Session </a:t>
            </a:r>
            <a:endParaRPr lang="en-IN" b="1" u="sng" dirty="0">
              <a:solidFill>
                <a:srgbClr val="A100FF"/>
              </a:solidFill>
            </a:endParaRP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3E2EB2D6-4F20-0815-2FFE-1CCA0375BBA2}"/>
              </a:ext>
            </a:extLst>
          </p:cNvPr>
          <p:cNvGrpSpPr/>
          <p:nvPr/>
        </p:nvGrpSpPr>
        <p:grpSpPr>
          <a:xfrm>
            <a:off x="177439" y="342901"/>
            <a:ext cx="2565761" cy="9537946"/>
            <a:chOff x="0" y="0"/>
            <a:chExt cx="3005065" cy="12632924"/>
          </a:xfrm>
          <a:solidFill>
            <a:schemeClr val="tx1"/>
          </a:solidFill>
        </p:grpSpPr>
        <p:pic>
          <p:nvPicPr>
            <p:cNvPr id="4" name="Picture 18">
              <a:extLst>
                <a:ext uri="{FF2B5EF4-FFF2-40B4-BE49-F238E27FC236}">
                  <a16:creationId xmlns:a16="http://schemas.microsoft.com/office/drawing/2014/main" id="{378E3CCA-CCE7-4900-996F-1B944202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19">
              <a:extLst>
                <a:ext uri="{FF2B5EF4-FFF2-40B4-BE49-F238E27FC236}">
                  <a16:creationId xmlns:a16="http://schemas.microsoft.com/office/drawing/2014/main" id="{68D4F223-75E2-EF37-0B81-4EA04006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20">
              <a:extLst>
                <a:ext uri="{FF2B5EF4-FFF2-40B4-BE49-F238E27FC236}">
                  <a16:creationId xmlns:a16="http://schemas.microsoft.com/office/drawing/2014/main" id="{E9D3E553-1EB9-41B1-251F-89BFD8847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21">
              <a:extLst>
                <a:ext uri="{FF2B5EF4-FFF2-40B4-BE49-F238E27FC236}">
                  <a16:creationId xmlns:a16="http://schemas.microsoft.com/office/drawing/2014/main" id="{1ABB6CC8-AFC2-D9D2-ACFA-D3655B89F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F3C24C38-9562-AD93-0675-4197DD579731}"/>
              </a:ext>
            </a:extLst>
          </p:cNvPr>
          <p:cNvGrpSpPr/>
          <p:nvPr/>
        </p:nvGrpSpPr>
        <p:grpSpPr>
          <a:xfrm>
            <a:off x="11394573" y="6473941"/>
            <a:ext cx="3088308" cy="2974817"/>
            <a:chOff x="0" y="0"/>
            <a:chExt cx="4727344" cy="4493736"/>
          </a:xfrm>
        </p:grpSpPr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6F08DF37-FD78-171D-A2DA-CE2461BBDB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5">
                <a:extLst>
                  <a:ext uri="{FF2B5EF4-FFF2-40B4-BE49-F238E27FC236}">
                    <a16:creationId xmlns:a16="http://schemas.microsoft.com/office/drawing/2014/main" id="{0CD5D2D5-E090-D43C-8D37-0364DC0DD19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1CB07BE8-A60A-256D-F9F1-B9D2B67C5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13A47F20-B81C-EE32-5B35-4F01A741BE2E}"/>
              </a:ext>
            </a:extLst>
          </p:cNvPr>
          <p:cNvGrpSpPr/>
          <p:nvPr/>
        </p:nvGrpSpPr>
        <p:grpSpPr>
          <a:xfrm>
            <a:off x="13134094" y="3251030"/>
            <a:ext cx="3062455" cy="3062454"/>
            <a:chOff x="0" y="0"/>
            <a:chExt cx="4727344" cy="4493736"/>
          </a:xfrm>
        </p:grpSpPr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2C897364-4D1F-BA95-216B-E72C25E69F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F0A0FF5C-0761-A725-15C3-FF00A69E0B9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23FC3E7C-A96C-AC27-B4EF-AEA66D09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6" name="Group 13">
            <a:extLst>
              <a:ext uri="{FF2B5EF4-FFF2-40B4-BE49-F238E27FC236}">
                <a16:creationId xmlns:a16="http://schemas.microsoft.com/office/drawing/2014/main" id="{0CD07785-C318-0853-2B3C-6DC90D0D1384}"/>
              </a:ext>
            </a:extLst>
          </p:cNvPr>
          <p:cNvGrpSpPr/>
          <p:nvPr/>
        </p:nvGrpSpPr>
        <p:grpSpPr>
          <a:xfrm>
            <a:off x="14435987" y="0"/>
            <a:ext cx="3545508" cy="3370302"/>
            <a:chOff x="0" y="0"/>
            <a:chExt cx="4727344" cy="4493736"/>
          </a:xfrm>
        </p:grpSpPr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3237EA05-20EE-F303-D066-40191B632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3FD95829-0B62-922D-EED2-66AF8A722D4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8" name="Picture 16">
              <a:extLst>
                <a:ext uri="{FF2B5EF4-FFF2-40B4-BE49-F238E27FC236}">
                  <a16:creationId xmlns:a16="http://schemas.microsoft.com/office/drawing/2014/main" id="{0ED90AC2-3BEE-F75F-6F7B-DFFBC5E7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D7B613FB-223B-9D50-5A0E-850B5F6FEA6B}"/>
              </a:ext>
            </a:extLst>
          </p:cNvPr>
          <p:cNvGrpSpPr/>
          <p:nvPr/>
        </p:nvGrpSpPr>
        <p:grpSpPr>
          <a:xfrm>
            <a:off x="2870389" y="8011910"/>
            <a:ext cx="8524184" cy="2017079"/>
            <a:chOff x="0" y="0"/>
            <a:chExt cx="12948451" cy="2689439"/>
          </a:xfrm>
        </p:grpSpPr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D9A6F7CD-9D4D-E23E-E849-D2CD63614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9">
              <a:extLst>
                <a:ext uri="{FF2B5EF4-FFF2-40B4-BE49-F238E27FC236}">
                  <a16:creationId xmlns:a16="http://schemas.microsoft.com/office/drawing/2014/main" id="{73663D3A-F882-C982-C3F9-A93C9F78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10">
              <a:extLst>
                <a:ext uri="{FF2B5EF4-FFF2-40B4-BE49-F238E27FC236}">
                  <a16:creationId xmlns:a16="http://schemas.microsoft.com/office/drawing/2014/main" id="{32326C61-90CE-CD83-7855-2C90D151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11">
              <a:extLst>
                <a:ext uri="{FF2B5EF4-FFF2-40B4-BE49-F238E27FC236}">
                  <a16:creationId xmlns:a16="http://schemas.microsoft.com/office/drawing/2014/main" id="{6130FB73-2F20-5107-12F3-2F80B27B8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83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10400" y="5516688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b="1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683712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+mj-lt"/>
              </a:rPr>
              <a:t>Thank</a:t>
            </a: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8000" b="1" spc="-80" dirty="0">
                <a:solidFill>
                  <a:srgbClr val="FFFFFF"/>
                </a:solidFill>
                <a:latin typeface="+mj-lt"/>
              </a:rPr>
              <a:t>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92729" y="204461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728427" y="8002925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14292" y="1716093"/>
            <a:ext cx="8673443" cy="7218334"/>
            <a:chOff x="0" y="0"/>
            <a:chExt cx="11564591" cy="962444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Today’s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7326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IN" sz="2800" dirty="0"/>
                <a:t>Introduction and Project Objectives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dirty="0"/>
                <a:t>Project Recap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IN" sz="2800" dirty="0"/>
                <a:t>Problem Statement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IN" sz="2800" dirty="0"/>
                <a:t>Team Introduction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IN" sz="2800" dirty="0"/>
                <a:t>Process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IN" sz="2800" dirty="0"/>
                <a:t>Findings and Insights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IN" sz="2800" dirty="0"/>
                <a:t>Summary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IN" sz="2800" dirty="0"/>
                <a:t>Q&amp;A Session</a:t>
              </a:r>
            </a:p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77439" y="406153"/>
            <a:ext cx="2253799" cy="9474693"/>
            <a:chOff x="0" y="0"/>
            <a:chExt cx="3005065" cy="12632924"/>
          </a:xfrm>
          <a:solidFill>
            <a:srgbClr val="963488"/>
          </a:solidFill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02553" y="165513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615595" y="155921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615807" y="3417512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362B6CB-D8F8-8C59-0BCC-898DD3F1F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7441" y="2069503"/>
            <a:ext cx="8828137" cy="106435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+mn-lt"/>
              </a:rPr>
              <a:t>Client: Social Buzz, a social media &amp; content</a:t>
            </a:r>
            <a:br>
              <a:rPr lang="en-US" sz="3600" b="1" dirty="0">
                <a:latin typeface="Graphik Regular" panose="020B0503030202060203"/>
              </a:rPr>
            </a:br>
            <a:endParaRPr lang="en-IN" dirty="0">
              <a:latin typeface="Graphik Regular" panose="020B0503030202060203"/>
            </a:endParaRPr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831AB79B-3254-6268-7D8A-0657D291B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396" y="2936890"/>
            <a:ext cx="8744893" cy="94156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Founded:</a:t>
            </a:r>
            <a:r>
              <a:rPr lang="en-US" sz="2800" dirty="0">
                <a:solidFill>
                  <a:schemeClr val="tx1"/>
                </a:solidFill>
              </a:rPr>
              <a:t> 2010, HQ in San Francisco, 250 employees.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9" name="Subtitle 34">
            <a:extLst>
              <a:ext uri="{FF2B5EF4-FFF2-40B4-BE49-F238E27FC236}">
                <a16:creationId xmlns:a16="http://schemas.microsoft.com/office/drawing/2014/main" id="{3A75F44B-E107-05BD-A6D7-A9140137D3F3}"/>
              </a:ext>
            </a:extLst>
          </p:cNvPr>
          <p:cNvSpPr txBox="1">
            <a:spLocks/>
          </p:cNvSpPr>
          <p:nvPr/>
        </p:nvSpPr>
        <p:spPr>
          <a:xfrm>
            <a:off x="8436952" y="4001242"/>
            <a:ext cx="7641248" cy="1223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Social Buzz is a fast growing technology unicorn that need to adapt quickly to it’s global scale.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0" name="Subtitle 34">
            <a:extLst>
              <a:ext uri="{FF2B5EF4-FFF2-40B4-BE49-F238E27FC236}">
                <a16:creationId xmlns:a16="http://schemas.microsoft.com/office/drawing/2014/main" id="{AD889B29-7E3B-3C7B-BD98-C3E92F9824E0}"/>
              </a:ext>
            </a:extLst>
          </p:cNvPr>
          <p:cNvSpPr txBox="1">
            <a:spLocks/>
          </p:cNvSpPr>
          <p:nvPr/>
        </p:nvSpPr>
        <p:spPr>
          <a:xfrm>
            <a:off x="8436952" y="5314142"/>
            <a:ext cx="7641248" cy="1223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</a:rPr>
              <a:t>Engagement Objectives: </a:t>
            </a:r>
            <a:r>
              <a:rPr lang="en-IN" sz="2800" dirty="0">
                <a:solidFill>
                  <a:schemeClr val="tx1"/>
                </a:solidFill>
              </a:rPr>
              <a:t>Big data audit, IPO recommendations, content category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46279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       </a:t>
            </a:r>
          </a:p>
          <a:p>
            <a:r>
              <a:rPr lang="en-AU" sz="2800" dirty="0">
                <a:latin typeface="Graphik Regular" panose="020B0503030202060203"/>
              </a:rPr>
              <a:t>                                                                 </a:t>
            </a:r>
          </a:p>
          <a:p>
            <a:endParaRPr lang="en-AU" sz="2800" dirty="0">
              <a:latin typeface="Graphik Regular" panose="020B0503030202060203"/>
            </a:endParaRPr>
          </a:p>
          <a:p>
            <a:endParaRPr lang="en-AU" sz="2800" dirty="0">
              <a:latin typeface="Graphik Regular" panose="020B0503030202060203"/>
            </a:endParaRPr>
          </a:p>
          <a:p>
            <a:endParaRPr lang="en-AU" dirty="0"/>
          </a:p>
          <a:p>
            <a:r>
              <a:rPr lang="en-AU" dirty="0"/>
              <a:t>                                                    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187782" y="-336591"/>
            <a:ext cx="3724272" cy="3068983"/>
            <a:chOff x="0" y="0"/>
            <a:chExt cx="4965696" cy="4091977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882424" y="0"/>
              <a:ext cx="4083272" cy="4083272"/>
              <a:chOff x="370667" y="-638323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70667" y="-638323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0737496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570BC01-81B2-4DEE-85EE-6EBC2117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482" y="6807534"/>
            <a:ext cx="7126289" cy="1623751"/>
          </a:xfrm>
        </p:spPr>
        <p:txBody>
          <a:bodyPr>
            <a:noAutofit/>
          </a:bodyPr>
          <a:lstStyle/>
          <a:p>
            <a:r>
              <a:rPr lang="en-US" sz="2800" cap="none" dirty="0">
                <a:solidFill>
                  <a:schemeClr val="bg1"/>
                </a:solidFill>
                <a:latin typeface="+mn-lt"/>
              </a:rPr>
              <a:t>But how to capitalize on it when there is so much?  	</a:t>
            </a:r>
            <a:br>
              <a:rPr lang="en-US" sz="2800" cap="none" dirty="0">
                <a:solidFill>
                  <a:schemeClr val="bg1"/>
                </a:solidFill>
                <a:latin typeface="+mn-lt"/>
              </a:rPr>
            </a:br>
            <a:br>
              <a:rPr lang="en-US" sz="2800" cap="none" dirty="0">
                <a:solidFill>
                  <a:schemeClr val="bg1"/>
                </a:solidFill>
                <a:latin typeface="+mn-lt"/>
              </a:rPr>
            </a:br>
            <a:endParaRPr lang="en-IN" sz="2800" cap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32D06AC-0C0A-7CE4-7A80-89D524E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7752" y="5149958"/>
            <a:ext cx="7126289" cy="1271375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</a:rPr>
              <a:t>Over the </a:t>
            </a:r>
            <a:r>
              <a:rPr lang="en-US" sz="3200" b="1" u="sng" dirty="0">
                <a:solidFill>
                  <a:schemeClr val="bg1"/>
                </a:solidFill>
              </a:rPr>
              <a:t>100000</a:t>
            </a:r>
            <a:r>
              <a:rPr lang="en-US" sz="3200" b="1" dirty="0">
                <a:solidFill>
                  <a:schemeClr val="bg1"/>
                </a:solidFill>
              </a:rPr>
              <a:t> post per day </a:t>
            </a:r>
          </a:p>
          <a:p>
            <a:pPr algn="just"/>
            <a:endParaRPr lang="en-US" sz="3200" b="1" dirty="0">
              <a:solidFill>
                <a:schemeClr val="bg1"/>
              </a:solidFill>
            </a:endParaRPr>
          </a:p>
          <a:p>
            <a:pPr algn="just"/>
            <a:r>
              <a:rPr lang="en-US" sz="3200" b="1" u="sng" dirty="0">
                <a:solidFill>
                  <a:schemeClr val="bg1"/>
                </a:solidFill>
              </a:rPr>
              <a:t>36,500,000</a:t>
            </a:r>
            <a:r>
              <a:rPr lang="en-US" sz="3200" b="1" dirty="0">
                <a:solidFill>
                  <a:schemeClr val="bg1"/>
                </a:solidFill>
              </a:rPr>
              <a:t> pieces of content per year!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5" name="Title 21">
            <a:extLst>
              <a:ext uri="{FF2B5EF4-FFF2-40B4-BE49-F238E27FC236}">
                <a16:creationId xmlns:a16="http://schemas.microsoft.com/office/drawing/2014/main" id="{AD52C18F-4B7D-1658-43B9-80E753113F21}"/>
              </a:ext>
            </a:extLst>
          </p:cNvPr>
          <p:cNvSpPr txBox="1">
            <a:spLocks/>
          </p:cNvSpPr>
          <p:nvPr/>
        </p:nvSpPr>
        <p:spPr>
          <a:xfrm>
            <a:off x="2590574" y="8340213"/>
            <a:ext cx="7126289" cy="16237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cap="none" dirty="0">
                <a:solidFill>
                  <a:schemeClr val="bg1"/>
                </a:solidFill>
                <a:latin typeface="+mn-lt"/>
              </a:rPr>
              <a:t>Analysis to find Social Buzz’s top 5 most popular categories of content</a:t>
            </a:r>
            <a:r>
              <a:rPr lang="en-US" sz="2800" cap="none" dirty="0">
                <a:solidFill>
                  <a:schemeClr val="bg1"/>
                </a:solidFill>
                <a:latin typeface="+mn-lt"/>
              </a:rPr>
              <a:t>	</a:t>
            </a:r>
            <a:br>
              <a:rPr lang="en-US" sz="2800" cap="none" dirty="0">
                <a:solidFill>
                  <a:schemeClr val="bg1"/>
                </a:solidFill>
                <a:latin typeface="+mn-lt"/>
              </a:rPr>
            </a:br>
            <a:br>
              <a:rPr lang="en-US" sz="2800" cap="none" dirty="0">
                <a:solidFill>
                  <a:schemeClr val="bg1"/>
                </a:solidFill>
                <a:latin typeface="+mn-lt"/>
              </a:rPr>
            </a:br>
            <a:endParaRPr lang="en-IN" sz="2800" cap="none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11319074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2247900"/>
            <a:ext cx="7338055" cy="621357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5" name="Freeform 25"/>
          <p:cNvSpPr/>
          <p:nvPr/>
        </p:nvSpPr>
        <p:spPr>
          <a:xfrm>
            <a:off x="11443639" y="4002073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760522" y="3202016"/>
            <a:ext cx="7065378" cy="3863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latin typeface="+mj-lt"/>
              </a:rPr>
              <a:t>Team Members</a:t>
            </a:r>
            <a:r>
              <a:rPr lang="en-US" sz="3200" dirty="0">
                <a:latin typeface="+mj-lt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Andrew Fleming</a:t>
            </a:r>
            <a:r>
              <a:rPr lang="en-US" sz="3200" dirty="0">
                <a:latin typeface="+mj-lt"/>
              </a:rPr>
              <a:t>: Chief Technical Architect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Marcus </a:t>
            </a:r>
            <a:r>
              <a:rPr lang="en-US" sz="3200" b="1" dirty="0" err="1">
                <a:latin typeface="+mj-lt"/>
              </a:rPr>
              <a:t>Rompton</a:t>
            </a:r>
            <a:r>
              <a:rPr lang="en-US" sz="3200" dirty="0">
                <a:latin typeface="+mj-lt"/>
              </a:rPr>
              <a:t>: Senior Principal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Astha </a:t>
            </a:r>
            <a:r>
              <a:rPr lang="en-US" sz="3200" b="1" dirty="0" err="1">
                <a:latin typeface="+mj-lt"/>
              </a:rPr>
              <a:t>Chourasiya</a:t>
            </a:r>
            <a:r>
              <a:rPr lang="en-US" sz="3200" dirty="0">
                <a:latin typeface="+mj-lt"/>
              </a:rPr>
              <a:t>: 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1764CF6A-7080-94F9-52A4-D28A8574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431" y="1519376"/>
            <a:ext cx="8255369" cy="60021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bg1"/>
                </a:solidFill>
              </a:rPr>
              <a:t>Data Collection: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US" sz="3100" b="1" dirty="0">
                <a:solidFill>
                  <a:schemeClr val="bg1"/>
                </a:solidFill>
              </a:rPr>
              <a:t>Extracted and cleaned data from Social Buzz's databases.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1" name="Title 38">
            <a:extLst>
              <a:ext uri="{FF2B5EF4-FFF2-40B4-BE49-F238E27FC236}">
                <a16:creationId xmlns:a16="http://schemas.microsoft.com/office/drawing/2014/main" id="{C69F9D7E-C8FA-E209-01C9-77727E58B86D}"/>
              </a:ext>
            </a:extLst>
          </p:cNvPr>
          <p:cNvSpPr txBox="1">
            <a:spLocks/>
          </p:cNvSpPr>
          <p:nvPr/>
        </p:nvSpPr>
        <p:spPr>
          <a:xfrm>
            <a:off x="6012553" y="2809139"/>
            <a:ext cx="11297810" cy="1345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5300" b="1" dirty="0">
                <a:solidFill>
                  <a:schemeClr val="bg1"/>
                </a:solidFill>
              </a:rPr>
              <a:t>Data Analysis:</a:t>
            </a:r>
            <a:br>
              <a:rPr lang="en-IN" sz="53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Performed exploratory data analysis to understand content trends and user engagement.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2" name="Title 38">
            <a:extLst>
              <a:ext uri="{FF2B5EF4-FFF2-40B4-BE49-F238E27FC236}">
                <a16:creationId xmlns:a16="http://schemas.microsoft.com/office/drawing/2014/main" id="{4B0828FF-A50A-08F0-62BE-E94FA75C095A}"/>
              </a:ext>
            </a:extLst>
          </p:cNvPr>
          <p:cNvSpPr txBox="1">
            <a:spLocks/>
          </p:cNvSpPr>
          <p:nvPr/>
        </p:nvSpPr>
        <p:spPr>
          <a:xfrm>
            <a:off x="7714481" y="4293693"/>
            <a:ext cx="9748282" cy="154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>
                <a:solidFill>
                  <a:schemeClr val="bg1"/>
                </a:solidFill>
              </a:rPr>
              <a:t>Content Category Analysis:</a:t>
            </a:r>
            <a:br>
              <a:rPr lang="en-IN" sz="5300" b="1" dirty="0">
                <a:solidFill>
                  <a:schemeClr val="bg1"/>
                </a:solidFill>
              </a:rPr>
            </a:br>
            <a:r>
              <a:rPr lang="en-US" sz="2900" b="1" dirty="0">
                <a:solidFill>
                  <a:schemeClr val="bg1"/>
                </a:solidFill>
              </a:rPr>
              <a:t>Identified the top 5 content categories with the highest aggregate popularity.</a:t>
            </a:r>
            <a:endParaRPr lang="en-IN" sz="2900" b="1" dirty="0">
              <a:solidFill>
                <a:schemeClr val="bg1"/>
              </a:solidFill>
            </a:endParaRPr>
          </a:p>
        </p:txBody>
      </p:sp>
      <p:sp>
        <p:nvSpPr>
          <p:cNvPr id="43" name="Title 38">
            <a:extLst>
              <a:ext uri="{FF2B5EF4-FFF2-40B4-BE49-F238E27FC236}">
                <a16:creationId xmlns:a16="http://schemas.microsoft.com/office/drawing/2014/main" id="{29CBBBDD-9C06-5396-38F5-403114C7CCD6}"/>
              </a:ext>
            </a:extLst>
          </p:cNvPr>
          <p:cNvSpPr txBox="1">
            <a:spLocks/>
          </p:cNvSpPr>
          <p:nvPr/>
        </p:nvSpPr>
        <p:spPr>
          <a:xfrm>
            <a:off x="9492669" y="5890339"/>
            <a:ext cx="8490531" cy="1450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100" b="1" dirty="0">
                <a:solidFill>
                  <a:schemeClr val="bg1"/>
                </a:solidFill>
              </a:rPr>
              <a:t>Big Data Audit:</a:t>
            </a:r>
            <a:br>
              <a:rPr lang="en-IN" sz="5300" b="1" dirty="0">
                <a:solidFill>
                  <a:schemeClr val="bg1"/>
                </a:solidFill>
              </a:rPr>
            </a:br>
            <a:r>
              <a:rPr lang="en-US" sz="2900" b="1" dirty="0">
                <a:solidFill>
                  <a:schemeClr val="bg1"/>
                </a:solidFill>
              </a:rPr>
              <a:t>Evaluated Social Buzz's current big data practices.</a:t>
            </a:r>
            <a:endParaRPr lang="en-IN" sz="2900" b="1" dirty="0">
              <a:solidFill>
                <a:schemeClr val="bg1"/>
              </a:solidFill>
            </a:endParaRPr>
          </a:p>
        </p:txBody>
      </p:sp>
      <p:sp>
        <p:nvSpPr>
          <p:cNvPr id="44" name="Title 38">
            <a:extLst>
              <a:ext uri="{FF2B5EF4-FFF2-40B4-BE49-F238E27FC236}">
                <a16:creationId xmlns:a16="http://schemas.microsoft.com/office/drawing/2014/main" id="{26BA2056-51A6-603E-FB91-B2182E0735CA}"/>
              </a:ext>
            </a:extLst>
          </p:cNvPr>
          <p:cNvSpPr txBox="1">
            <a:spLocks/>
          </p:cNvSpPr>
          <p:nvPr/>
        </p:nvSpPr>
        <p:spPr>
          <a:xfrm>
            <a:off x="11179806" y="7509555"/>
            <a:ext cx="7489194" cy="161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100" b="1" dirty="0">
                <a:solidFill>
                  <a:schemeClr val="bg1"/>
                </a:solidFill>
              </a:rPr>
              <a:t>IPO Preparation</a:t>
            </a:r>
            <a:br>
              <a:rPr lang="en-IN" sz="5300" b="1" dirty="0">
                <a:solidFill>
                  <a:schemeClr val="bg1"/>
                </a:solidFill>
              </a:rPr>
            </a:br>
            <a:r>
              <a:rPr lang="en-US" sz="2900" b="1" dirty="0">
                <a:solidFill>
                  <a:schemeClr val="bg1"/>
                </a:solidFill>
              </a:rPr>
              <a:t>Prepared best practice documents and recommendations for a successful IPO.</a:t>
            </a:r>
            <a:endParaRPr lang="en-IN" sz="2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66800" y="722061"/>
            <a:ext cx="4636129" cy="1167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b="1" spc="-80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00975A5B-2496-DDCE-41E9-84D0CFC1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111585"/>
            <a:ext cx="12192000" cy="11080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Here are some interesting findings about Social Buzz’s categories. </a:t>
            </a:r>
            <a:endParaRPr lang="en-IN" b="1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8FC0F9C-3069-661A-96EF-5529FC2573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31258" y="3870692"/>
            <a:ext cx="12771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A100FF"/>
                </a:solidFill>
                <a:effectLst/>
                <a:latin typeface="+mj-lt"/>
              </a:rPr>
              <a:t>16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1F0ADAC-B217-A491-3137-0B8A56C1D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822" y="5056205"/>
            <a:ext cx="30092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+mj-lt"/>
              </a:rPr>
              <a:t>Unique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Categories 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FB7CF51-AD62-2587-607D-B2DD49466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221" y="3900974"/>
            <a:ext cx="13641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>
                <a:solidFill>
                  <a:srgbClr val="A100FF"/>
                </a:solidFill>
                <a:latin typeface="+mj-lt"/>
              </a:rPr>
              <a:t>1897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5620420B-23BD-9F8C-482B-3B4A4D4DA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0" y="3901469"/>
            <a:ext cx="12771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400" b="1" dirty="0">
                <a:solidFill>
                  <a:srgbClr val="A100FF"/>
                </a:solidFill>
                <a:latin typeface="+mj-lt"/>
              </a:rPr>
              <a:t>May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CF1EF3F7-7319-78A8-91F6-CDA55059B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158" y="4840761"/>
            <a:ext cx="300929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+mj-lt"/>
              </a:rPr>
              <a:t>Reaction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to ‘Animal’ Posts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0E5721BF-DD9D-9991-86C4-7A1CADECD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1513" y="4762441"/>
            <a:ext cx="300929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Month with Most Post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196600" y="85344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395381" y="-348603"/>
            <a:ext cx="3444970" cy="3440764"/>
            <a:chOff x="134051" y="410464"/>
            <a:chExt cx="4593293" cy="4587685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134051" y="906172"/>
              <a:ext cx="4083272" cy="4091977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0D4979C-B798-0295-2334-D2E60CD47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08" y="1804504"/>
            <a:ext cx="14532840" cy="72822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" y="8284275"/>
            <a:ext cx="18042614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16786" y="-19812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395382" y="-226843"/>
            <a:ext cx="3646838" cy="3330414"/>
            <a:chOff x="651556" y="-145993"/>
            <a:chExt cx="4862451" cy="4440552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1430735" y="-145993"/>
              <a:ext cx="4083272" cy="4083272"/>
              <a:chOff x="1223359" y="-865361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223359" y="-865361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651556" y="202582"/>
              <a:ext cx="4083273" cy="4091977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DF6E669E-5E61-BD93-A1B7-973ED6637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67" y="1104901"/>
            <a:ext cx="14337634" cy="8077200"/>
          </a:xfrm>
          <a:prstGeom prst="rect">
            <a:avLst/>
          </a:prstGeom>
        </p:spPr>
      </p:pic>
      <p:grpSp>
        <p:nvGrpSpPr>
          <p:cNvPr id="41" name="Group 10">
            <a:extLst>
              <a:ext uri="{FF2B5EF4-FFF2-40B4-BE49-F238E27FC236}">
                <a16:creationId xmlns:a16="http://schemas.microsoft.com/office/drawing/2014/main" id="{A977B26A-D075-8E1C-2960-705C8D1A6D81}"/>
              </a:ext>
            </a:extLst>
          </p:cNvPr>
          <p:cNvGrpSpPr/>
          <p:nvPr/>
        </p:nvGrpSpPr>
        <p:grpSpPr>
          <a:xfrm rot="1153642">
            <a:off x="1168940" y="6730290"/>
            <a:ext cx="3545508" cy="3370302"/>
            <a:chOff x="0" y="0"/>
            <a:chExt cx="4727344" cy="4493736"/>
          </a:xfrm>
        </p:grpSpPr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D6D4C240-F848-77AA-8214-A1939BCB91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ED70EEDE-384E-7CBF-73CC-A97CF4F1B3E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id="{B65FDA54-2EB5-F488-5990-41FCD02E7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366</Words>
  <Application>Microsoft Office PowerPoint</Application>
  <PresentationFormat>Custom</PresentationFormat>
  <Paragraphs>102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Graphik Regular</vt:lpstr>
      <vt:lpstr>Wingdings</vt:lpstr>
      <vt:lpstr>Arial</vt:lpstr>
      <vt:lpstr>Clear Sans Regular Bold</vt:lpstr>
      <vt:lpstr>Calibri</vt:lpstr>
      <vt:lpstr>Office Theme</vt:lpstr>
      <vt:lpstr>PowerPoint Presentation</vt:lpstr>
      <vt:lpstr>PowerPoint Presentation</vt:lpstr>
      <vt:lpstr>Client: Social Buzz, a social media &amp; content </vt:lpstr>
      <vt:lpstr>But how to capitalize on it when there is so much?     </vt:lpstr>
      <vt:lpstr>PowerPoint Presentation</vt:lpstr>
      <vt:lpstr>Data Collection: Extracted and cleaned data from Social Buzz's databases.</vt:lpstr>
      <vt:lpstr>Here are some interesting findings about Social Buzz’s categories. </vt:lpstr>
      <vt:lpstr>PowerPoint Presentation</vt:lpstr>
      <vt:lpstr>PowerPoint Presentation</vt:lpstr>
      <vt:lpstr> Analysis: :  Animal and Science are the two most popular categories of content, showing that people enjoy “real-life” and “factual” content the most.</vt:lpstr>
      <vt:lpstr>Question and Answer Session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HP</cp:lastModifiedBy>
  <cp:revision>14</cp:revision>
  <dcterms:created xsi:type="dcterms:W3CDTF">2006-08-16T00:00:00Z</dcterms:created>
  <dcterms:modified xsi:type="dcterms:W3CDTF">2024-07-28T09:02:02Z</dcterms:modified>
  <dc:identifier>DAEhDyfaYKE</dc:identifier>
</cp:coreProperties>
</file>