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Aatchya%20R.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[Aatchya R.xlsx]Sheet1!PivotTable1</c:name>
    <c:fmtId val="-1"/>
  </c:pivotSource>
  <c:chart>
    <c:title>
      <c:tx>
        <c:rich>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r>
              <a:rPr lang="en-US" sz="960" b="1"/>
              <a:t>Employee Performance Analysis</a:t>
            </a:r>
          </a:p>
        </c:rich>
      </c:tx>
      <c:layout>
        <c:manualLayout>
          <c:xMode val="edge"/>
          <c:yMode val="edge"/>
          <c:x val="0.37297628012048201"/>
          <c:y val="4.4554453675109601E-2"/>
        </c:manualLayout>
      </c:layout>
      <c:overlay val="0"/>
      <c:spPr>
        <a:solidFill>
          <a:schemeClr val="accent1">
            <a:lumMod val="20000"/>
            <a:lumOff val="80000"/>
          </a:schemeClr>
        </a:solidFill>
        <a:ln>
          <a:noFill/>
        </a:ln>
        <a:effectLst/>
      </c:spPr>
      <c:txPr>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9344879518072E-2"/>
          <c:y val="0.212252475247525"/>
          <c:w val="0.72942394578313297"/>
          <c:h val="0.5898102310231020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B6ED-A74D-BE5C-AA7685A0067A}"/>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6ED-A74D-BE5C-AA7685A0067A}"/>
            </c:ext>
          </c:extLst>
        </c:ser>
        <c:ser>
          <c:idx val="2"/>
          <c:order val="2"/>
          <c:tx>
            <c:strRef>
              <c:f>Sheet1!$D$3:$D$4</c:f>
              <c:strCache>
                <c:ptCount val="1"/>
                <c:pt idx="0">
                  <c:v>MEDIUM</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6ED-A74D-BE5C-AA7685A0067A}"/>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6ED-A74D-BE5C-AA7685A0067A}"/>
            </c:ext>
          </c:extLst>
        </c:ser>
        <c:dLbls>
          <c:showLegendKey val="0"/>
          <c:showVal val="1"/>
          <c:showCatName val="0"/>
          <c:showSerName val="0"/>
          <c:showPercent val="0"/>
          <c:showBubbleSize val="0"/>
        </c:dLbls>
        <c:gapWidth val="246"/>
        <c:overlap val="-28"/>
        <c:axId val="800850120"/>
        <c:axId val="907624391"/>
      </c:barChart>
      <c:catAx>
        <c:axId val="800850120"/>
        <c:scaling>
          <c:orientation val="minMax"/>
        </c:scaling>
        <c:delete val="0"/>
        <c:axPos val="b"/>
        <c:title>
          <c:tx>
            <c:rich>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lang="en-US" sz="800" b="1"/>
                  <a:t>Business units</a:t>
                </a:r>
              </a:p>
            </c:rich>
          </c:tx>
          <c:overlay val="0"/>
          <c:spPr>
            <a:noFill/>
            <a:ln>
              <a:noFill/>
            </a:ln>
            <a:effectLst/>
          </c:spPr>
          <c:txPr>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crossAx val="907624391"/>
        <c:crosses val="autoZero"/>
        <c:auto val="1"/>
        <c:lblAlgn val="ctr"/>
        <c:lblOffset val="100"/>
        <c:noMultiLvlLbl val="0"/>
      </c:catAx>
      <c:valAx>
        <c:axId val="90762439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lang="en-US" sz="800" b="1"/>
                  <a:t>Numbers of employee</a:t>
                </a:r>
              </a:p>
            </c:rich>
          </c:tx>
          <c:overlay val="0"/>
          <c:spPr>
            <a:noFill/>
            <a:ln>
              <a:noFill/>
            </a:ln>
            <a:effectLst/>
          </c:spPr>
          <c:txPr>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crossAx val="80085012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5"/>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12876506024096"/>
          <c:y val="0.21988448844884501"/>
          <c:w val="0.18260542168674701"/>
          <c:h val="0.25041254125412499"/>
        </c:manualLayout>
      </c:layout>
      <c:overlay val="0"/>
      <c:spPr>
        <a:noFill/>
        <a:ln>
          <a:noFill/>
        </a:ln>
        <a:effectLst/>
      </c:spPr>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lang="en-US" sz="8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4805" y="6000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2861" y="309562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03660" y="743484"/>
            <a:ext cx="11669317" cy="1247777"/>
          </a:xfrm>
          <a:prstGeom prst="rect">
            <a:avLst/>
          </a:prstGeom>
        </p:spPr>
        <p:txBody>
          <a:bodyPr vert="horz" wrap="square" lIns="0" tIns="16510" rIns="0" bIns="0" rtlCol="0">
            <a:spAutoFit/>
          </a:bodyPr>
          <a:lstStyle/>
          <a:p>
            <a:pPr marL="3213735">
              <a:spcBef>
                <a:spcPts val="130"/>
              </a:spcBef>
            </a:pPr>
            <a:r>
              <a:rPr lang="en-US" sz="4000"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u="sng" dirty="0">
                <a:solidFill>
                  <a:srgbClr val="0F0F0F"/>
                </a:solidFill>
                <a:effectLst/>
                <a:latin typeface="Times New Roman" panose="02020603050405020304" pitchFamily="18" charset="0"/>
                <a:cs typeface="Times New Roman" panose="02020603050405020304" pitchFamily="18" charset="0"/>
              </a:rPr>
              <a:t> </a:t>
            </a:r>
            <a:br>
              <a:rPr lang="en-US" sz="4000" b="1" i="0" u="sng" dirty="0">
                <a:solidFill>
                  <a:srgbClr val="0F0F0F"/>
                </a:solidFill>
                <a:effectLst/>
                <a:latin typeface="Roboto" panose="020F0502020204030204" pitchFamily="2" charset="0"/>
              </a:rPr>
            </a:br>
            <a:endParaRPr sz="4000"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30040" y="1991261"/>
            <a:ext cx="8610600" cy="3785652"/>
          </a:xfrm>
          <a:prstGeom prst="rect">
            <a:avLst/>
          </a:prstGeom>
          <a:noFill/>
        </p:spPr>
        <p:txBody>
          <a:bodyPr wrap="square" rtlCol="0">
            <a:spAutoFit/>
          </a:bodyPr>
          <a:lstStyle/>
          <a:p>
            <a:r>
              <a:rPr lang="en-US" sz="4000" i="1" dirty="0"/>
              <a:t>STUDENT NAME:</a:t>
            </a:r>
            <a:r>
              <a:rPr lang="en-IN" sz="4000" i="1" dirty="0"/>
              <a:t> AATCHYA.R</a:t>
            </a:r>
            <a:endParaRPr lang="en-US" sz="4000" i="1" dirty="0"/>
          </a:p>
          <a:p>
            <a:r>
              <a:rPr lang="en-US" sz="4000" i="1" dirty="0"/>
              <a:t>REGISTER NO:</a:t>
            </a:r>
            <a:r>
              <a:rPr lang="en-IN" sz="4000" i="1" dirty="0"/>
              <a:t> 312214975</a:t>
            </a:r>
            <a:endParaRPr lang="en-US" sz="4000" i="1" dirty="0"/>
          </a:p>
          <a:p>
            <a:r>
              <a:rPr lang="en-US" sz="4000" i="1" dirty="0"/>
              <a:t>DEPARTMENT:</a:t>
            </a:r>
            <a:r>
              <a:rPr lang="en-IN" sz="4000" i="1" dirty="0"/>
              <a:t> COMMERCE </a:t>
            </a:r>
            <a:endParaRPr lang="en-US" sz="4000" i="1" dirty="0"/>
          </a:p>
          <a:p>
            <a:r>
              <a:rPr lang="en-US" sz="4000" i="1" dirty="0"/>
              <a:t>COLLEGE</a:t>
            </a:r>
            <a:r>
              <a:rPr lang="en-IN" sz="4000" i="1" dirty="0"/>
              <a:t>: SOKA IKEDA COLLEGE Of ARTS AND SCIENCE </a:t>
            </a:r>
            <a:endParaRPr lang="en-US" sz="4000" i="1" dirty="0"/>
          </a:p>
          <a:p>
            <a:r>
              <a:rPr lang="en-US" sz="4000" i="1" dirty="0"/>
              <a:t>           </a:t>
            </a:r>
            <a:endParaRPr lang="en-IN" sz="4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ED795D45-2E44-1FB2-1C02-415FA1587EDD}"/>
              </a:ext>
            </a:extLst>
          </p:cNvPr>
          <p:cNvSpPr txBox="1"/>
          <p:nvPr/>
        </p:nvSpPr>
        <p:spPr>
          <a:xfrm>
            <a:off x="1214437" y="1634747"/>
            <a:ext cx="6107906" cy="4247317"/>
          </a:xfrm>
          <a:prstGeom prst="rect">
            <a:avLst/>
          </a:prstGeom>
          <a:noFill/>
        </p:spPr>
        <p:txBody>
          <a:bodyPr wrap="square">
            <a:spAutoFit/>
          </a:bodyPr>
          <a:lstStyle/>
          <a:p>
            <a:r>
              <a:rPr lang="en-US" dirty="0"/>
              <a:t>DATA COLLECTIONS:</a:t>
            </a:r>
            <a:endParaRPr lang="en-IN" dirty="0"/>
          </a:p>
          <a:p>
            <a:pPr marL="342900" indent="-342900">
              <a:buAutoNum type="arabicPeriod"/>
            </a:pPr>
            <a:r>
              <a:rPr lang="en-US" dirty="0"/>
              <a:t>Dashboard</a:t>
            </a:r>
            <a:endParaRPr lang="en-IN" dirty="0"/>
          </a:p>
          <a:p>
            <a:r>
              <a:rPr lang="en-IN" dirty="0"/>
              <a:t>2</a:t>
            </a:r>
            <a:r>
              <a:rPr lang="en-US" dirty="0"/>
              <a:t>. By formatting the dataset</a:t>
            </a:r>
            <a:endParaRPr lang="en-IN" dirty="0"/>
          </a:p>
          <a:p>
            <a:r>
              <a:rPr lang="en-US" dirty="0"/>
              <a:t>FEATURES COLLECTIONS:</a:t>
            </a:r>
            <a:endParaRPr lang="en-IN" dirty="0"/>
          </a:p>
          <a:p>
            <a:pPr marL="342900" indent="-342900">
              <a:buAutoNum type="arabicPeriod"/>
            </a:pPr>
            <a:r>
              <a:rPr lang="en-US" dirty="0"/>
              <a:t>Data is collected from the dashboard</a:t>
            </a:r>
            <a:endParaRPr lang="en-IN" dirty="0"/>
          </a:p>
          <a:p>
            <a:pPr marL="342900" indent="-342900">
              <a:buAutoNum type="arabicPeriod"/>
            </a:pPr>
            <a:r>
              <a:rPr lang="en-US" dirty="0"/>
              <a:t>Formatting the data to find the employees performance level</a:t>
            </a:r>
            <a:endParaRPr lang="en-IN" dirty="0"/>
          </a:p>
          <a:p>
            <a:r>
              <a:rPr lang="en-IN" dirty="0"/>
              <a:t>D</a:t>
            </a:r>
            <a:r>
              <a:rPr lang="en-US" dirty="0"/>
              <a:t>ATA CLEANING:</a:t>
            </a:r>
            <a:endParaRPr lang="en-IN" dirty="0"/>
          </a:p>
          <a:p>
            <a:r>
              <a:rPr lang="en-IN" dirty="0"/>
              <a:t>1</a:t>
            </a:r>
            <a:r>
              <a:rPr lang="en-US" dirty="0"/>
              <a:t>.Identifying the missing values</a:t>
            </a:r>
            <a:endParaRPr lang="en-IN" dirty="0"/>
          </a:p>
          <a:p>
            <a:r>
              <a:rPr lang="en-US" dirty="0"/>
              <a:t>2.Filter outing the missing values</a:t>
            </a:r>
            <a:endParaRPr lang="en-IN" dirty="0"/>
          </a:p>
          <a:p>
            <a:r>
              <a:rPr lang="en-US" dirty="0"/>
              <a:t>PERFORMANCE LEVEL:</a:t>
            </a:r>
            <a:endParaRPr lang="en-IN" dirty="0"/>
          </a:p>
          <a:p>
            <a:pPr marL="342900" indent="-342900">
              <a:buAutoNum type="arabicPeriod"/>
            </a:pPr>
            <a:r>
              <a:rPr lang="en-US" dirty="0"/>
              <a:t>Employees High Performance Level</a:t>
            </a:r>
            <a:endParaRPr lang="en-IN" dirty="0"/>
          </a:p>
          <a:p>
            <a:pPr marL="342900" indent="-342900">
              <a:buAutoNum type="arabicPeriod"/>
            </a:pPr>
            <a:r>
              <a:rPr lang="en-US" dirty="0"/>
              <a:t>Employees Low Performance Level</a:t>
            </a:r>
            <a:endParaRPr lang="en-IN" dirty="0"/>
          </a:p>
          <a:p>
            <a:r>
              <a:rPr lang="en-US" dirty="0"/>
              <a:t>SUMMARY:</a:t>
            </a:r>
            <a:endParaRPr lang="en-IN" dirty="0"/>
          </a:p>
          <a:p>
            <a:r>
              <a:rPr lang="en-IN" dirty="0"/>
              <a:t>1.</a:t>
            </a:r>
            <a:r>
              <a:rPr lang="en-US" dirty="0"/>
              <a:t>Categories the performance level of the employees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241939" y="385442"/>
            <a:ext cx="891265" cy="3825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4" name="Picture 13">
            <a:extLst>
              <a:ext uri="{FF2B5EF4-FFF2-40B4-BE49-F238E27FC236}">
                <a16:creationId xmlns:a16="http://schemas.microsoft.com/office/drawing/2014/main" id="{B3B402EE-8BAF-1397-EB84-D30C291AE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2019300"/>
            <a:ext cx="6498864" cy="363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8FB0-1296-D93B-4A4B-FE5A9BBE220A}"/>
              </a:ext>
            </a:extLst>
          </p:cNvPr>
          <p:cNvSpPr>
            <a:spLocks noGrp="1"/>
          </p:cNvSpPr>
          <p:nvPr>
            <p:ph type="title"/>
          </p:nvPr>
        </p:nvSpPr>
        <p:spPr/>
        <p:txBody>
          <a:bodyPr/>
          <a:lstStyle/>
          <a:p>
            <a:r>
              <a:rPr lang="en-IN" u="sng" dirty="0"/>
              <a:t>Results</a:t>
            </a:r>
            <a:endParaRPr lang="en-US" u="sng" dirty="0"/>
          </a:p>
        </p:txBody>
      </p:sp>
      <p:graphicFrame>
        <p:nvGraphicFramePr>
          <p:cNvPr id="5" name="Chart 4">
            <a:extLst>
              <a:ext uri="{FF2B5EF4-FFF2-40B4-BE49-F238E27FC236}">
                <a16:creationId xmlns:a16="http://schemas.microsoft.com/office/drawing/2014/main" id="{0CCEA12C-31A7-4053-6C40-DEA1835F17FD}"/>
              </a:ext>
            </a:extLst>
          </p:cNvPr>
          <p:cNvGraphicFramePr>
            <a:graphicFrameLocks/>
          </p:cNvGraphicFramePr>
          <p:nvPr/>
        </p:nvGraphicFramePr>
        <p:xfrm>
          <a:off x="2605247" y="1865472"/>
          <a:ext cx="6981505" cy="3127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816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114A-0F6A-E939-9C9D-2E0CB688AA64}"/>
              </a:ext>
            </a:extLst>
          </p:cNvPr>
          <p:cNvSpPr>
            <a:spLocks noGrp="1"/>
          </p:cNvSpPr>
          <p:nvPr>
            <p:ph type="title"/>
          </p:nvPr>
        </p:nvSpPr>
        <p:spPr/>
        <p:txBody>
          <a:bodyPr/>
          <a:lstStyle/>
          <a:p>
            <a:r>
              <a:rPr lang="en-IN" u="sng" dirty="0"/>
              <a:t>Results</a:t>
            </a:r>
            <a:endParaRPr lang="en-US" u="sng" dirty="0"/>
          </a:p>
        </p:txBody>
      </p:sp>
      <p:graphicFrame>
        <p:nvGraphicFramePr>
          <p:cNvPr id="4" name="Table 3">
            <a:extLst>
              <a:ext uri="{FF2B5EF4-FFF2-40B4-BE49-F238E27FC236}">
                <a16:creationId xmlns:a16="http://schemas.microsoft.com/office/drawing/2014/main" id="{4726D97A-C553-7915-1AB7-EBD3DA91CC17}"/>
              </a:ext>
            </a:extLst>
          </p:cNvPr>
          <p:cNvGraphicFramePr/>
          <p:nvPr>
            <p:extLst>
              <p:ext uri="{D42A27DB-BD31-4B8C-83A1-F6EECF244321}">
                <p14:modId xmlns:p14="http://schemas.microsoft.com/office/powerpoint/2010/main" val="3560999672"/>
              </p:ext>
            </p:extLst>
          </p:nvPr>
        </p:nvGraphicFramePr>
        <p:xfrm>
          <a:off x="2031999" y="2098515"/>
          <a:ext cx="8128001" cy="2660970"/>
        </p:xfrm>
        <a:graphic>
          <a:graphicData uri="http://schemas.openxmlformats.org/drawingml/2006/table">
            <a:tbl>
              <a:tblPr>
                <a:tableStyleId>{5C22544A-7EE6-4342-B048-85BDC9FD1C3A}</a:tableStyleId>
              </a:tblPr>
              <a:tblGrid>
                <a:gridCol w="1253216">
                  <a:extLst>
                    <a:ext uri="{9D8B030D-6E8A-4147-A177-3AD203B41FA5}">
                      <a16:colId xmlns:a16="http://schemas.microsoft.com/office/drawing/2014/main" val="692451880"/>
                    </a:ext>
                  </a:extLst>
                </a:gridCol>
                <a:gridCol w="1527730">
                  <a:extLst>
                    <a:ext uri="{9D8B030D-6E8A-4147-A177-3AD203B41FA5}">
                      <a16:colId xmlns:a16="http://schemas.microsoft.com/office/drawing/2014/main" val="4177151047"/>
                    </a:ext>
                  </a:extLst>
                </a:gridCol>
                <a:gridCol w="1527730">
                  <a:extLst>
                    <a:ext uri="{9D8B030D-6E8A-4147-A177-3AD203B41FA5}">
                      <a16:colId xmlns:a16="http://schemas.microsoft.com/office/drawing/2014/main" val="1042536844"/>
                    </a:ext>
                  </a:extLst>
                </a:gridCol>
                <a:gridCol w="1527730">
                  <a:extLst>
                    <a:ext uri="{9D8B030D-6E8A-4147-A177-3AD203B41FA5}">
                      <a16:colId xmlns:a16="http://schemas.microsoft.com/office/drawing/2014/main" val="1710276452"/>
                    </a:ext>
                  </a:extLst>
                </a:gridCol>
                <a:gridCol w="1527730">
                  <a:extLst>
                    <a:ext uri="{9D8B030D-6E8A-4147-A177-3AD203B41FA5}">
                      <a16:colId xmlns:a16="http://schemas.microsoft.com/office/drawing/2014/main" val="4128598809"/>
                    </a:ext>
                  </a:extLst>
                </a:gridCol>
                <a:gridCol w="763865">
                  <a:extLst>
                    <a:ext uri="{9D8B030D-6E8A-4147-A177-3AD203B41FA5}">
                      <a16:colId xmlns:a16="http://schemas.microsoft.com/office/drawing/2014/main" val="852329295"/>
                    </a:ext>
                  </a:extLst>
                </a:gridCol>
              </a:tblGrid>
              <a:tr h="204690">
                <a:tc>
                  <a:txBody>
                    <a:bodyPr/>
                    <a:lstStyle/>
                    <a:p>
                      <a:pPr algn="l" fontAlgn="ctr"/>
                      <a:r>
                        <a:rPr lang="en-IN" sz="1000" u="none" strike="noStrike">
                          <a:effectLst/>
                        </a:rPr>
                        <a:t>Count of FirstName</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performance catagory</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endParaRPr lang="en-IN" sz="1000" b="1"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966619996"/>
                  </a:ext>
                </a:extLst>
              </a:tr>
              <a:tr h="204690">
                <a:tc>
                  <a:txBody>
                    <a:bodyPr/>
                    <a:lstStyle/>
                    <a:p>
                      <a:pPr algn="l" fontAlgn="ctr"/>
                      <a:r>
                        <a:rPr lang="en-IN" sz="1000" u="none" strike="noStrike">
                          <a:effectLst/>
                        </a:rPr>
                        <a:t>BusinessUnit</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HIGH</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LOW</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MEDIUM</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VERY HIGH</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l" fontAlgn="ctr"/>
                      <a:r>
                        <a:rPr lang="en-IN" sz="1000" u="none" strike="noStrike">
                          <a:effectLst/>
                        </a:rPr>
                        <a:t>Grand Total</a:t>
                      </a:r>
                      <a:endParaRPr lang="en-IN" sz="1000" b="1"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563820984"/>
                  </a:ext>
                </a:extLst>
              </a:tr>
              <a:tr h="204690">
                <a:tc>
                  <a:txBody>
                    <a:bodyPr/>
                    <a:lstStyle/>
                    <a:p>
                      <a:pPr algn="l" fontAlgn="ctr"/>
                      <a:r>
                        <a:rPr lang="en-IN" sz="1000" u="none" strike="noStrike">
                          <a:effectLst/>
                        </a:rPr>
                        <a:t>BPC</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804679912"/>
                  </a:ext>
                </a:extLst>
              </a:tr>
              <a:tr h="204690">
                <a:tc>
                  <a:txBody>
                    <a:bodyPr/>
                    <a:lstStyle/>
                    <a:p>
                      <a:pPr algn="l" fontAlgn="ctr"/>
                      <a:r>
                        <a:rPr lang="en-IN" sz="1000" u="none" strike="noStrike">
                          <a:effectLst/>
                        </a:rPr>
                        <a:t>CCDR</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145</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99605066"/>
                  </a:ext>
                </a:extLst>
              </a:tr>
              <a:tr h="204690">
                <a:tc>
                  <a:txBody>
                    <a:bodyPr/>
                    <a:lstStyle/>
                    <a:p>
                      <a:pPr algn="l" fontAlgn="ctr"/>
                      <a:r>
                        <a:rPr lang="en-IN" sz="1000" u="none" strike="noStrike">
                          <a:effectLst/>
                        </a:rPr>
                        <a:t>EW</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78</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337204787"/>
                  </a:ext>
                </a:extLst>
              </a:tr>
              <a:tr h="204690">
                <a:tc>
                  <a:txBody>
                    <a:bodyPr/>
                    <a:lstStyle/>
                    <a:p>
                      <a:pPr algn="l" fontAlgn="ctr"/>
                      <a:r>
                        <a:rPr lang="en-IN" sz="1000" u="none" strike="noStrike">
                          <a:effectLst/>
                        </a:rPr>
                        <a:t>MSC</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92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504052849"/>
                  </a:ext>
                </a:extLst>
              </a:tr>
              <a:tr h="204690">
                <a:tc>
                  <a:txBody>
                    <a:bodyPr/>
                    <a:lstStyle/>
                    <a:p>
                      <a:pPr algn="l" fontAlgn="ctr"/>
                      <a:r>
                        <a:rPr lang="en-IN" sz="1000" u="none" strike="noStrike">
                          <a:effectLst/>
                        </a:rPr>
                        <a:t>NEL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77</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829437353"/>
                  </a:ext>
                </a:extLst>
              </a:tr>
              <a:tr h="204690">
                <a:tc>
                  <a:txBody>
                    <a:bodyPr/>
                    <a:lstStyle/>
                    <a:p>
                      <a:pPr algn="l" fontAlgn="ctr"/>
                      <a:r>
                        <a:rPr lang="en-IN" sz="1000" u="none" strike="noStrike">
                          <a:effectLst/>
                        </a:rPr>
                        <a:t>PL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69</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143</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480811293"/>
                  </a:ext>
                </a:extLst>
              </a:tr>
              <a:tr h="204690">
                <a:tc>
                  <a:txBody>
                    <a:bodyPr/>
                    <a:lstStyle/>
                    <a:p>
                      <a:pPr algn="l" fontAlgn="ctr"/>
                      <a:r>
                        <a:rPr lang="en-IN" sz="1000" u="none" strike="noStrike">
                          <a:effectLst/>
                        </a:rPr>
                        <a:t>PYZ</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785666044"/>
                  </a:ext>
                </a:extLst>
              </a:tr>
              <a:tr h="204690">
                <a:tc>
                  <a:txBody>
                    <a:bodyPr/>
                    <a:lstStyle/>
                    <a:p>
                      <a:pPr algn="l" fontAlgn="ctr"/>
                      <a:r>
                        <a:rPr lang="en-IN" sz="1000" u="none" strike="noStrike">
                          <a:effectLst/>
                        </a:rPr>
                        <a:t>SVG</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82</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167</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1462983303"/>
                  </a:ext>
                </a:extLst>
              </a:tr>
              <a:tr h="204690">
                <a:tc>
                  <a:txBody>
                    <a:bodyPr/>
                    <a:lstStyle/>
                    <a:p>
                      <a:pPr algn="l" fontAlgn="ctr"/>
                      <a:r>
                        <a:rPr lang="en-IN" sz="1000" u="none" strike="noStrike">
                          <a:effectLst/>
                        </a:rPr>
                        <a:t>TNS</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45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71</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2864132238"/>
                  </a:ext>
                </a:extLst>
              </a:tr>
              <a:tr h="204690">
                <a:tc>
                  <a:txBody>
                    <a:bodyPr/>
                    <a:lstStyle/>
                    <a:p>
                      <a:pPr algn="l" fontAlgn="ctr"/>
                      <a:r>
                        <a:rPr lang="en-IN" sz="1000" u="none" strike="noStrike">
                          <a:effectLst/>
                        </a:rPr>
                        <a:t>WBL</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25</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84</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a:t>
                      </a:r>
                      <a:endParaRPr lang="en-IN" sz="1000" b="0"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156</a:t>
                      </a:r>
                      <a:endParaRPr lang="en-IN" sz="1000" b="0" i="0" u="none" strike="noStrike">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3761862261"/>
                  </a:ext>
                </a:extLst>
              </a:tr>
              <a:tr h="204690">
                <a:tc>
                  <a:txBody>
                    <a:bodyPr/>
                    <a:lstStyle/>
                    <a:p>
                      <a:pPr algn="l" fontAlgn="ctr"/>
                      <a:r>
                        <a:rPr lang="en-IN" sz="1000" u="none" strike="noStrike">
                          <a:effectLst/>
                        </a:rPr>
                        <a:t>Grand Total</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220</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398</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778</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a:effectLst/>
                        </a:rPr>
                        <a:t>137</a:t>
                      </a:r>
                      <a:endParaRPr lang="en-IN" sz="1000" b="1" i="0" u="none" strike="noStrike">
                        <a:solidFill>
                          <a:srgbClr val="000000"/>
                        </a:solidFill>
                        <a:effectLst/>
                        <a:latin typeface="Calibri" panose="020F0502020204030204" pitchFamily="34" charset="0"/>
                      </a:endParaRPr>
                    </a:p>
                  </a:txBody>
                  <a:tcPr marL="4470" marR="4470" marT="4470" marB="42904" anchor="ctr"/>
                </a:tc>
                <a:tc>
                  <a:txBody>
                    <a:bodyPr/>
                    <a:lstStyle/>
                    <a:p>
                      <a:pPr algn="r" fontAlgn="ctr"/>
                      <a:r>
                        <a:rPr lang="en-IN" sz="1000" u="none" strike="noStrike" dirty="0">
                          <a:effectLst/>
                        </a:rPr>
                        <a:t>1533</a:t>
                      </a:r>
                      <a:endParaRPr lang="en-IN" sz="1000" b="1" i="0" u="none" strike="noStrike" dirty="0">
                        <a:solidFill>
                          <a:srgbClr val="000000"/>
                        </a:solidFill>
                        <a:effectLst/>
                        <a:latin typeface="Calibri" panose="020F0502020204030204" pitchFamily="34" charset="0"/>
                      </a:endParaRPr>
                    </a:p>
                  </a:txBody>
                  <a:tcPr marL="4470" marR="4470" marT="4470" marB="42904" anchor="ctr"/>
                </a:tc>
                <a:extLst>
                  <a:ext uri="{0D108BD9-81ED-4DB2-BD59-A6C34878D82A}">
                    <a16:rowId xmlns:a16="http://schemas.microsoft.com/office/drawing/2014/main" val="578647040"/>
                  </a:ext>
                </a:extLst>
              </a:tr>
            </a:tbl>
          </a:graphicData>
        </a:graphic>
      </p:graphicFrame>
    </p:spTree>
    <p:extLst>
      <p:ext uri="{BB962C8B-B14F-4D97-AF65-F5344CB8AC3E}">
        <p14:creationId xmlns:p14="http://schemas.microsoft.com/office/powerpoint/2010/main" val="48831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03DB0D-B02A-AA82-09DC-255194BCDDBA}"/>
              </a:ext>
            </a:extLst>
          </p:cNvPr>
          <p:cNvSpPr txBox="1"/>
          <p:nvPr/>
        </p:nvSpPr>
        <p:spPr>
          <a:xfrm>
            <a:off x="755332" y="1946672"/>
            <a:ext cx="8424387" cy="2246769"/>
          </a:xfrm>
          <a:prstGeom prst="rect">
            <a:avLst/>
          </a:prstGeom>
          <a:noFill/>
        </p:spPr>
        <p:txBody>
          <a:bodyPr wrap="square">
            <a:spAutoFit/>
          </a:bodyPr>
          <a:lstStyle/>
          <a:p>
            <a:r>
              <a:rPr lang="en-IN" sz="2800" b="1" i="0" dirty="0">
                <a:solidFill>
                  <a:srgbClr val="474747"/>
                </a:solidFill>
                <a:effectLst/>
                <a:latin typeface="Google Sans"/>
              </a:rPr>
              <a:t>a data analysis in a research study involves </a:t>
            </a:r>
            <a:r>
              <a:rPr lang="en-IN" sz="2800" b="1" i="0" dirty="0">
                <a:solidFill>
                  <a:srgbClr val="040C28"/>
                </a:solidFill>
                <a:effectLst/>
                <a:latin typeface="Google Sans"/>
              </a:rPr>
              <a:t>a strategic synthesis of key findings, their implications, and their contribution to the broader field of study</a:t>
            </a:r>
            <a:r>
              <a:rPr lang="en-IN" sz="2800" b="1" i="0" dirty="0">
                <a:solidFill>
                  <a:srgbClr val="474747"/>
                </a:solidFill>
                <a:effectLst/>
                <a:latin typeface="Google Sans"/>
              </a:rPr>
              <a:t>. It is an opportunity to communicate the significance of your research and guide future investigations</a:t>
            </a:r>
            <a:endParaRPr lang="en-US" sz="2800" b="1"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BC75-D5C1-E6B3-EB9C-ACE1E37EAE40}"/>
              </a:ext>
            </a:extLst>
          </p:cNvPr>
          <p:cNvSpPr>
            <a:spLocks noGrp="1"/>
          </p:cNvSpPr>
          <p:nvPr>
            <p:ph type="title"/>
          </p:nvPr>
        </p:nvSpPr>
        <p:spPr>
          <a:xfrm>
            <a:off x="2594848" y="2751891"/>
            <a:ext cx="10681335" cy="1354217"/>
          </a:xfrm>
        </p:spPr>
        <p:txBody>
          <a:bodyPr/>
          <a:lstStyle/>
          <a:p>
            <a:r>
              <a:rPr lang="en-IN" sz="8800" dirty="0"/>
              <a:t>Thank you</a:t>
            </a:r>
            <a:endParaRPr lang="en-US" sz="8800" dirty="0"/>
          </a:p>
        </p:txBody>
      </p:sp>
    </p:spTree>
    <p:extLst>
      <p:ext uri="{BB962C8B-B14F-4D97-AF65-F5344CB8AC3E}">
        <p14:creationId xmlns:p14="http://schemas.microsoft.com/office/powerpoint/2010/main" val="375396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E6D8CC9-3FBC-DCED-951A-C5B015DCD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745" y="3651414"/>
            <a:ext cx="7474833" cy="24926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35348"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6890DA8-10C5-76F3-B4F9-AB25936B610D}"/>
              </a:ext>
            </a:extLst>
          </p:cNvPr>
          <p:cNvSpPr txBox="1"/>
          <p:nvPr/>
        </p:nvSpPr>
        <p:spPr>
          <a:xfrm>
            <a:off x="676275" y="2583082"/>
            <a:ext cx="7717631" cy="2554545"/>
          </a:xfrm>
          <a:prstGeom prst="rect">
            <a:avLst/>
          </a:prstGeom>
          <a:noFill/>
        </p:spPr>
        <p:txBody>
          <a:bodyPr wrap="square">
            <a:spAutoFit/>
          </a:bodyPr>
          <a:lstStyle/>
          <a:p>
            <a:r>
              <a:rPr lang="en-US" sz="3200" b="1" dirty="0"/>
              <a:t>To write a problem statement on employee performance, you need to identify the specific area of performance that is problematic, such as low productivity, high absenteeism, or poor quality of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3464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51272" y="1627168"/>
            <a:ext cx="7924800" cy="4401205"/>
          </a:xfrm>
          <a:prstGeom prst="rect">
            <a:avLst/>
          </a:prstGeom>
          <a:noFill/>
        </p:spPr>
        <p:txBody>
          <a:bodyPr wrap="square" rtlCol="0">
            <a:spAutoFit/>
          </a:bodyPr>
          <a:lstStyle/>
          <a:p>
            <a:pPr algn="l">
              <a:buFont typeface="Arial" panose="020B0604020202020204" pitchFamily="34" charset="0"/>
              <a:buChar char="•"/>
            </a:pPr>
            <a:r>
              <a:rPr lang="en-US" sz="2400" b="0" i="1" dirty="0">
                <a:solidFill>
                  <a:srgbClr val="0D0D0D"/>
                </a:solidFill>
                <a:effectLst/>
                <a:latin typeface="Times New Roman" panose="02020603050405020304" pitchFamily="18" charset="0"/>
                <a:cs typeface="Times New Roman" panose="02020603050405020304" pitchFamily="18" charset="0"/>
              </a:rPr>
              <a:t>(</a:t>
            </a:r>
            <a:r>
              <a:rPr lang="en-US" sz="2800" b="1" i="1" dirty="0" err="1">
                <a:solidFill>
                  <a:srgbClr val="0D0D0D"/>
                </a:solidFill>
                <a:effectLst/>
                <a:latin typeface="Times New Roman" panose="02020603050405020304" pitchFamily="18" charset="0"/>
                <a:cs typeface="Times New Roman" panose="02020603050405020304" pitchFamily="18" charset="0"/>
              </a:rPr>
              <a:t>i</a:t>
            </a:r>
            <a:r>
              <a:rPr lang="en-US" sz="2800" b="1" i="1" dirty="0">
                <a:solidFill>
                  <a:srgbClr val="0D0D0D"/>
                </a:solidFill>
                <a:effectLst/>
                <a:latin typeface="Times New Roman" panose="02020603050405020304" pitchFamily="18" charset="0"/>
                <a:cs typeface="Times New Roman" panose="02020603050405020304" pitchFamily="18" charset="0"/>
              </a:rPr>
              <a:t>) Employee performance analysis is the systematic evaluation of an employees job performance,skills and achievements to ensure they align with organizational goals. This process helpsidentify strengths and areas for improvement, providing valuable insights for employeedevelopment and decision-making.</a:t>
            </a:r>
            <a:endParaRPr lang="en-IN" sz="2800" b="1" i="1"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1" i="1" dirty="0">
                <a:solidFill>
                  <a:srgbClr val="0D0D0D"/>
                </a:solidFill>
                <a:effectLst/>
                <a:latin typeface="Times New Roman" panose="02020603050405020304" pitchFamily="18" charset="0"/>
                <a:cs typeface="Times New Roman" panose="02020603050405020304" pitchFamily="18" charset="0"/>
              </a:rPr>
              <a:t>(ii) By analyzing performance data, companies can enhance productivity, set more</a:t>
            </a:r>
            <a:r>
              <a:rPr lang="en-IN" sz="2800" b="1" i="1" dirty="0">
                <a:solidFill>
                  <a:srgbClr val="0D0D0D"/>
                </a:solidFill>
                <a:effectLst/>
                <a:latin typeface="Times New Roman" panose="02020603050405020304" pitchFamily="18" charset="0"/>
                <a:cs typeface="Times New Roman" panose="02020603050405020304" pitchFamily="18" charset="0"/>
              </a:rPr>
              <a:t> </a:t>
            </a:r>
            <a:r>
              <a:rPr lang="en-US" sz="2800" b="1" i="1" dirty="0">
                <a:solidFill>
                  <a:srgbClr val="0D0D0D"/>
                </a:solidFill>
                <a:effectLst/>
                <a:latin typeface="Times New Roman" panose="02020603050405020304" pitchFamily="18" charset="0"/>
                <a:cs typeface="Times New Roman" panose="02020603050405020304" pitchFamily="18" charset="0"/>
              </a:rPr>
              <a:t>accurate</a:t>
            </a:r>
            <a:r>
              <a:rPr lang="en-IN" sz="2800" b="1" i="1" dirty="0">
                <a:solidFill>
                  <a:srgbClr val="0D0D0D"/>
                </a:solidFill>
                <a:effectLst/>
                <a:latin typeface="Times New Roman" panose="02020603050405020304" pitchFamily="18" charset="0"/>
                <a:cs typeface="Times New Roman" panose="02020603050405020304" pitchFamily="18" charset="0"/>
              </a:rPr>
              <a:t> </a:t>
            </a:r>
            <a:r>
              <a:rPr lang="en-US" sz="2800" b="1" i="1" dirty="0">
                <a:solidFill>
                  <a:srgbClr val="0D0D0D"/>
                </a:solidFill>
                <a:effectLst/>
                <a:latin typeface="Times New Roman" panose="02020603050405020304" pitchFamily="18" charset="0"/>
                <a:cs typeface="Times New Roman" panose="02020603050405020304" pitchFamily="18" charset="0"/>
              </a:rPr>
              <a:t>goals, and tailor training programs to individual needs.</a:t>
            </a:r>
            <a:endParaRPr lang="en-IN" sz="28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176657" cy="632224"/>
          </a:xfrm>
          <a:prstGeom prst="rect">
            <a:avLst/>
          </a:prstGeom>
        </p:spPr>
        <p:txBody>
          <a:bodyPr vert="horz" wrap="square" lIns="0" tIns="16510" rIns="0" bIns="0" rtlCol="0">
            <a:spAutoFit/>
          </a:bodyPr>
          <a:lstStyle/>
          <a:p>
            <a:pPr marL="12700">
              <a:lnSpc>
                <a:spcPct val="100000"/>
              </a:lnSpc>
              <a:spcBef>
                <a:spcPts val="130"/>
              </a:spcBef>
            </a:pPr>
            <a:r>
              <a:rPr sz="4000" u="sng" spc="25" dirty="0"/>
              <a:t>W</a:t>
            </a:r>
            <a:r>
              <a:rPr sz="4000" u="sng" spc="-20" dirty="0"/>
              <a:t>H</a:t>
            </a:r>
            <a:r>
              <a:rPr sz="4000" u="sng" spc="20" dirty="0"/>
              <a:t>O</a:t>
            </a:r>
            <a:r>
              <a:rPr sz="4000" u="sng" spc="-235" dirty="0"/>
              <a:t> </a:t>
            </a:r>
            <a:r>
              <a:rPr sz="4000" u="sng" spc="-10" dirty="0"/>
              <a:t>AR</a:t>
            </a:r>
            <a:r>
              <a:rPr sz="4000" u="sng" spc="15" dirty="0"/>
              <a:t>E</a:t>
            </a:r>
            <a:r>
              <a:rPr sz="4000" u="sng" spc="-35" dirty="0"/>
              <a:t> </a:t>
            </a:r>
            <a:r>
              <a:rPr sz="4000" u="sng" spc="-10" dirty="0"/>
              <a:t>T</a:t>
            </a:r>
            <a:r>
              <a:rPr sz="4000" u="sng" spc="-15" dirty="0"/>
              <a:t>H</a:t>
            </a:r>
            <a:r>
              <a:rPr sz="4000" u="sng" spc="15" dirty="0"/>
              <a:t>E</a:t>
            </a:r>
            <a:r>
              <a:rPr sz="4000" u="sng" spc="-35" dirty="0"/>
              <a:t> </a:t>
            </a:r>
            <a:r>
              <a:rPr sz="4000" u="sng" spc="-20" dirty="0"/>
              <a:t>E</a:t>
            </a:r>
            <a:r>
              <a:rPr sz="4000" u="sng" spc="30" dirty="0"/>
              <a:t>N</a:t>
            </a:r>
            <a:r>
              <a:rPr sz="4000" u="sng" spc="15" dirty="0"/>
              <a:t>D</a:t>
            </a:r>
            <a:r>
              <a:rPr sz="4000" u="sng" spc="-45" dirty="0"/>
              <a:t> </a:t>
            </a:r>
            <a:r>
              <a:rPr sz="4000" u="sng" dirty="0"/>
              <a:t>U</a:t>
            </a:r>
            <a:r>
              <a:rPr sz="4000" u="sng" spc="10" dirty="0"/>
              <a:t>S</a:t>
            </a:r>
            <a:r>
              <a:rPr sz="4000" u="sng" spc="-25" dirty="0"/>
              <a:t>E</a:t>
            </a:r>
            <a:r>
              <a:rPr sz="4000" u="sng" spc="-10" dirty="0"/>
              <a:t>R</a:t>
            </a:r>
            <a:r>
              <a:rPr sz="4000" u="sng" spc="5" dirty="0"/>
              <a:t>S?</a:t>
            </a:r>
            <a:endParaRPr sz="40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4DE44473-D764-62C3-FBF7-874F78BD5B2E}"/>
              </a:ext>
            </a:extLst>
          </p:cNvPr>
          <p:cNvSpPr txBox="1"/>
          <p:nvPr/>
        </p:nvSpPr>
        <p:spPr>
          <a:xfrm>
            <a:off x="902494" y="2019300"/>
            <a:ext cx="6107906" cy="2800767"/>
          </a:xfrm>
          <a:prstGeom prst="rect">
            <a:avLst/>
          </a:prstGeom>
          <a:noFill/>
        </p:spPr>
        <p:txBody>
          <a:bodyPr wrap="square">
            <a:spAutoFit/>
          </a:bodyPr>
          <a:lstStyle/>
          <a:p>
            <a:endParaRPr lang="en-IN" sz="4400" b="1" i="1" dirty="0"/>
          </a:p>
          <a:p>
            <a:r>
              <a:rPr lang="en-IN" sz="4400" b="1" i="1" dirty="0"/>
              <a:t>*</a:t>
            </a:r>
            <a:r>
              <a:rPr lang="en-US" sz="4400" b="1" i="1" dirty="0"/>
              <a:t>HR Professionals</a:t>
            </a:r>
            <a:endParaRPr lang="en-IN" sz="4400" b="1" i="1" dirty="0"/>
          </a:p>
          <a:p>
            <a:r>
              <a:rPr lang="en-IN" sz="4400" b="1" i="1" dirty="0"/>
              <a:t>*M</a:t>
            </a:r>
            <a:r>
              <a:rPr lang="en-US" sz="4400" b="1" i="1" dirty="0"/>
              <a:t>anagers</a:t>
            </a:r>
            <a:endParaRPr lang="en-IN" sz="4400" b="1" i="1" dirty="0"/>
          </a:p>
          <a:p>
            <a:r>
              <a:rPr lang="en-IN" sz="4400" b="1" i="1" dirty="0"/>
              <a:t>*</a:t>
            </a:r>
            <a:r>
              <a:rPr lang="en-US" sz="4400" b="1" i="1"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B2BCAE-CBDA-EEE0-0775-8246D3218AC7}"/>
              </a:ext>
            </a:extLst>
          </p:cNvPr>
          <p:cNvSpPr txBox="1"/>
          <p:nvPr/>
        </p:nvSpPr>
        <p:spPr>
          <a:xfrm>
            <a:off x="3245643" y="2361723"/>
            <a:ext cx="6198393" cy="1200329"/>
          </a:xfrm>
          <a:prstGeom prst="rect">
            <a:avLst/>
          </a:prstGeom>
          <a:noFill/>
        </p:spPr>
        <p:txBody>
          <a:bodyPr wrap="square">
            <a:spAutoFit/>
          </a:bodyPr>
          <a:lstStyle/>
          <a:p>
            <a:r>
              <a:rPr lang="en-US" sz="3600" b="1" i="1" dirty="0"/>
              <a:t>=ifs(Z8&gt;=5,"ver</a:t>
            </a:r>
            <a:r>
              <a:rPr lang="en-IN" sz="3600" b="1" i="1" dirty="0"/>
              <a:t>y</a:t>
            </a:r>
            <a:r>
              <a:rPr lang="en-US" sz="3600" b="1" i="1" dirty="0"/>
              <a:t>high",Z8&gt;=4,"high",Z8&gt;=3,"Med",True,"Low")</a:t>
            </a:r>
          </a:p>
        </p:txBody>
      </p:sp>
      <p:sp>
        <p:nvSpPr>
          <p:cNvPr id="11" name="TextBox 10">
            <a:extLst>
              <a:ext uri="{FF2B5EF4-FFF2-40B4-BE49-F238E27FC236}">
                <a16:creationId xmlns:a16="http://schemas.microsoft.com/office/drawing/2014/main" id="{621EF71D-9FEA-22F6-3585-7DEAAF46181C}"/>
              </a:ext>
            </a:extLst>
          </p:cNvPr>
          <p:cNvSpPr txBox="1"/>
          <p:nvPr/>
        </p:nvSpPr>
        <p:spPr>
          <a:xfrm>
            <a:off x="3042047" y="4239190"/>
            <a:ext cx="6107906" cy="2246769"/>
          </a:xfrm>
          <a:prstGeom prst="rect">
            <a:avLst/>
          </a:prstGeom>
          <a:noFill/>
        </p:spPr>
        <p:txBody>
          <a:bodyPr wrap="square">
            <a:spAutoFit/>
          </a:bodyPr>
          <a:lstStyle/>
          <a:p>
            <a:r>
              <a:rPr lang="en-IN" sz="2800" dirty="0"/>
              <a:t>The summary highlight the Core value proportion  Of your solution , emphasising  The benefits of </a:t>
            </a:r>
            <a:r>
              <a:rPr lang="en-IN" sz="2800" dirty="0" err="1"/>
              <a:t>autoMotion</a:t>
            </a:r>
            <a:r>
              <a:rPr lang="en-IN" sz="2800" dirty="0"/>
              <a:t> actionable, insights ,and  data driven and decision making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 Description</a:t>
            </a:r>
          </a:p>
        </p:txBody>
      </p:sp>
      <p:sp>
        <p:nvSpPr>
          <p:cNvPr id="7" name="TextBox 6">
            <a:extLst>
              <a:ext uri="{FF2B5EF4-FFF2-40B4-BE49-F238E27FC236}">
                <a16:creationId xmlns:a16="http://schemas.microsoft.com/office/drawing/2014/main" id="{A4FD5831-670E-FB26-671E-CF9AC9F6499D}"/>
              </a:ext>
            </a:extLst>
          </p:cNvPr>
          <p:cNvSpPr txBox="1"/>
          <p:nvPr/>
        </p:nvSpPr>
        <p:spPr>
          <a:xfrm>
            <a:off x="1785937" y="1536540"/>
            <a:ext cx="7036594" cy="5078313"/>
          </a:xfrm>
          <a:prstGeom prst="rect">
            <a:avLst/>
          </a:prstGeom>
          <a:noFill/>
        </p:spPr>
        <p:txBody>
          <a:bodyPr wrap="square">
            <a:spAutoFit/>
          </a:bodyPr>
          <a:lstStyle/>
          <a:p>
            <a:r>
              <a:rPr lang="en-US" sz="3600" b="1" i="1" dirty="0"/>
              <a:t>Employee – Kaggle</a:t>
            </a:r>
            <a:endParaRPr lang="en-IN" sz="3600" b="1" i="1" dirty="0"/>
          </a:p>
          <a:p>
            <a:r>
              <a:rPr lang="en-US" sz="3600" b="1" i="1" dirty="0"/>
              <a:t>26-features</a:t>
            </a:r>
            <a:endParaRPr lang="en-IN" sz="3600" b="1" i="1" dirty="0"/>
          </a:p>
          <a:p>
            <a:r>
              <a:rPr lang="en-US" sz="3600" b="1" i="1" dirty="0"/>
              <a:t>9-features</a:t>
            </a:r>
            <a:endParaRPr lang="en-IN" sz="3600" b="1" i="1" dirty="0"/>
          </a:p>
          <a:p>
            <a:r>
              <a:rPr lang="en-US" sz="3600" b="1" i="1" dirty="0"/>
              <a:t>Name</a:t>
            </a:r>
            <a:r>
              <a:rPr lang="en-IN" sz="3600" b="1" i="1" dirty="0"/>
              <a:t>-</a:t>
            </a:r>
            <a:r>
              <a:rPr lang="en-US" sz="3600" b="1" i="1" dirty="0"/>
              <a:t>Alphabatical</a:t>
            </a:r>
            <a:endParaRPr lang="en-IN" sz="3600" b="1" i="1" dirty="0"/>
          </a:p>
          <a:p>
            <a:r>
              <a:rPr lang="en-US" sz="3600" b="1" i="1" dirty="0"/>
              <a:t>Performance level - Numerical value</a:t>
            </a:r>
            <a:endParaRPr lang="en-IN" sz="3600" b="1" i="1" dirty="0"/>
          </a:p>
          <a:p>
            <a:r>
              <a:rPr lang="en-IN" sz="3600" b="1" i="1" dirty="0"/>
              <a:t>E</a:t>
            </a:r>
            <a:r>
              <a:rPr lang="en-US" sz="3600" b="1" i="1" dirty="0"/>
              <a:t>mployee type</a:t>
            </a:r>
            <a:r>
              <a:rPr lang="en-IN" sz="3600" b="1" i="1" dirty="0"/>
              <a:t> -</a:t>
            </a:r>
            <a:r>
              <a:rPr lang="en-US" sz="3600" b="1" i="1" dirty="0"/>
              <a:t>Alphabatical</a:t>
            </a:r>
            <a:r>
              <a:rPr lang="en-IN" sz="3600" b="1" i="1" dirty="0"/>
              <a:t> </a:t>
            </a:r>
          </a:p>
          <a:p>
            <a:r>
              <a:rPr lang="en-US" sz="3600" b="1" i="1" dirty="0"/>
              <a:t>Gender</a:t>
            </a:r>
            <a:r>
              <a:rPr lang="en-IN" sz="3600" b="1" i="1" dirty="0"/>
              <a:t> -</a:t>
            </a:r>
            <a:r>
              <a:rPr lang="en-US" sz="3600" b="1" i="1" dirty="0"/>
              <a:t>Male/Female</a:t>
            </a:r>
            <a:endParaRPr lang="en-IN" sz="3600" b="1" i="1" dirty="0"/>
          </a:p>
          <a:p>
            <a:r>
              <a:rPr lang="en-IN" sz="3600" b="1" i="1" dirty="0"/>
              <a:t> </a:t>
            </a:r>
            <a:r>
              <a:rPr lang="en-US" sz="3600" b="1" i="1" dirty="0"/>
              <a:t>Employee rating</a:t>
            </a:r>
            <a:r>
              <a:rPr lang="en-IN" sz="3600" b="1" i="1" dirty="0"/>
              <a:t>- </a:t>
            </a:r>
            <a:r>
              <a:rPr lang="en-US" sz="3600" b="1" i="1" dirty="0"/>
              <a:t>Numerical value</a:t>
            </a:r>
            <a:r>
              <a:rPr lang="en-IN" sz="3600" b="1" i="1" dirty="0"/>
              <a:t> </a:t>
            </a:r>
          </a:p>
          <a:p>
            <a:r>
              <a:rPr lang="en-US" sz="3600" b="1" i="1" dirty="0"/>
              <a:t>Business unit</a:t>
            </a:r>
            <a:r>
              <a:rPr lang="en-IN" sz="3600" b="1" i="1" dirty="0"/>
              <a:t> -A</a:t>
            </a:r>
            <a:r>
              <a:rPr lang="en-US" sz="3600" b="1" i="1" dirty="0"/>
              <a:t>lphabatical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05875" y="8283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875727BA-3CD4-BDFB-A2C8-0194777D3D80}"/>
              </a:ext>
            </a:extLst>
          </p:cNvPr>
          <p:cNvSpPr txBox="1"/>
          <p:nvPr/>
        </p:nvSpPr>
        <p:spPr>
          <a:xfrm>
            <a:off x="2708673" y="1674674"/>
            <a:ext cx="6107906" cy="1754326"/>
          </a:xfrm>
          <a:prstGeom prst="rect">
            <a:avLst/>
          </a:prstGeom>
          <a:noFill/>
        </p:spPr>
        <p:txBody>
          <a:bodyPr wrap="square">
            <a:spAutoFit/>
          </a:bodyPr>
          <a:lstStyle/>
          <a:p>
            <a:r>
              <a:rPr lang="en-US" sz="3600" b="1" i="1" dirty="0"/>
              <a:t>=IFS(Z8&gt;=5,"VERYHIGH", Z8&gt;=4,"HIGH", Z8&gt;=3," MEDIUM, "TRUE,"LOW"</a:t>
            </a:r>
          </a:p>
        </p:txBody>
      </p:sp>
      <p:sp>
        <p:nvSpPr>
          <p:cNvPr id="12" name="TextBox 11">
            <a:extLst>
              <a:ext uri="{FF2B5EF4-FFF2-40B4-BE49-F238E27FC236}">
                <a16:creationId xmlns:a16="http://schemas.microsoft.com/office/drawing/2014/main" id="{6D3532D2-1886-0BC6-58E4-4F81D81BC6CD}"/>
              </a:ext>
            </a:extLst>
          </p:cNvPr>
          <p:cNvSpPr txBox="1"/>
          <p:nvPr/>
        </p:nvSpPr>
        <p:spPr>
          <a:xfrm>
            <a:off x="2708673" y="3790085"/>
            <a:ext cx="5666183" cy="2862322"/>
          </a:xfrm>
          <a:prstGeom prst="rect">
            <a:avLst/>
          </a:prstGeom>
          <a:noFill/>
        </p:spPr>
        <p:txBody>
          <a:bodyPr wrap="square">
            <a:spAutoFit/>
          </a:bodyPr>
          <a:lstStyle/>
          <a:p>
            <a:r>
              <a:rPr lang="en-US" sz="3600" dirty="0"/>
              <a:t>The above formula used to </a:t>
            </a:r>
            <a:r>
              <a:rPr lang="en-US" sz="3600" dirty="0" err="1"/>
              <a:t>catagories</a:t>
            </a:r>
            <a:r>
              <a:rPr lang="en-US" sz="3600" dirty="0"/>
              <a:t> the performance level of the employee is consider as "WOW" in my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Aatchya R</cp:lastModifiedBy>
  <cp:revision>17</cp:revision>
  <dcterms:created xsi:type="dcterms:W3CDTF">2024-03-29T15:07:22Z</dcterms:created>
  <dcterms:modified xsi:type="dcterms:W3CDTF">2024-08-30T08:19:22Z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