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8198A46-B8D5-4F02-B192-176382293941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AE79BD0-720E-4269-AA68-9CCDF9D154C1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3FA5822-A615-4DA7-B765-E4D689AFC459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F44EB49-86D4-4607-8565-65EB7D000F86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E017250-69D2-42ED-8B75-1904E3098FEC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112B398-937B-4295-B824-E767FF7E631E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6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A480E12-036D-46BF-A4C3-1D8B319B0A31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FE1AB94-9AC1-488D-8F96-50E954B1C216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7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470FF74-F42F-49B2-950F-4CF48431DFEE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46EF131-55F0-4A3D-88EA-CC20A91F4BB9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9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/>
          <p:cNvPicPr/>
          <p:nvPr/>
        </p:nvPicPr>
        <p:blipFill>
          <a:blip r:embed="rId3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0" y="360"/>
            <a:ext cx="14630040" cy="8229240"/>
          </a:xfrm>
          <a:prstGeom prst="rect">
            <a:avLst/>
          </a:prstGeom>
          <a:solidFill>
            <a:srgbClr val="F9F9FF">
              <a:alpha val="7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/>
          <a:lstStyle/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/>
              <a:t>Naan </a:t>
            </a:r>
            <a:r>
              <a:rPr lang="en-US" sz="3200" b="1" dirty="0" err="1"/>
              <a:t>Mudalvan</a:t>
            </a:r>
            <a:endParaRPr lang="en-US" sz="3200" b="1" dirty="0"/>
          </a:p>
        </p:txBody>
      </p:sp>
      <p:sp>
        <p:nvSpPr>
          <p:cNvPr id="48" name="CustomShape 3"/>
          <p:cNvSpPr/>
          <p:nvPr/>
        </p:nvSpPr>
        <p:spPr>
          <a:xfrm>
            <a:off x="4349963" y="3688547"/>
            <a:ext cx="7477200" cy="35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ts val="2798"/>
              </a:lnSpc>
            </a:pPr>
            <a:r>
              <a:rPr lang="en-IN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Aathi Siva Ganesh P</a:t>
            </a:r>
            <a:endParaRPr lang="en-IN" sz="1750" b="0" strike="noStrike" spc="-1"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4349963" y="4407113"/>
            <a:ext cx="7477200" cy="35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ts val="2798"/>
              </a:lnSpc>
            </a:pPr>
            <a:r>
              <a:rPr lang="en-IN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Aalim Muhammed Salegh College of Engineering </a:t>
            </a:r>
            <a:endParaRPr lang="en-IN" sz="1750" b="0" strike="noStrike" spc="-1">
              <a:latin typeface="Arial"/>
            </a:endParaRPr>
          </a:p>
        </p:txBody>
      </p:sp>
      <p:sp>
        <p:nvSpPr>
          <p:cNvPr id="50" name="CustomShape 5"/>
          <p:cNvSpPr/>
          <p:nvPr/>
        </p:nvSpPr>
        <p:spPr>
          <a:xfrm>
            <a:off x="4349962" y="5281950"/>
            <a:ext cx="3960277" cy="16639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ts val="2798"/>
              </a:lnSpc>
            </a:pPr>
            <a:r>
              <a:rPr lang="en-IN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CSE</a:t>
            </a:r>
            <a:endParaRPr lang="en-IN" sz="175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CCFDBA-4959-1DF1-B4C7-049DCC8713D9}"/>
              </a:ext>
            </a:extLst>
          </p:cNvPr>
          <p:cNvSpPr txBox="1"/>
          <p:nvPr/>
        </p:nvSpPr>
        <p:spPr>
          <a:xfrm>
            <a:off x="5626897" y="2348768"/>
            <a:ext cx="337624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KEYLOGGERS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7F7FAFD-9798-2531-9FD8-C15CDD0DFC0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31700" y="1925640"/>
            <a:ext cx="13167000" cy="47725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>
                <a:solidFill>
                  <a:schemeClr val="accent4">
                    <a:lumMod val="75000"/>
                  </a:schemeClr>
                </a:solidFill>
              </a:rPr>
              <a:t>THANK YOU</a:t>
            </a:r>
            <a:r>
              <a:rPr lang="en-US" sz="40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273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 0"/>
          <p:cNvPicPr/>
          <p:nvPr/>
        </p:nvPicPr>
        <p:blipFill>
          <a:blip r:embed="rId3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>
            <a:noFill/>
          </a:ln>
        </p:spPr>
      </p:pic>
      <p:sp>
        <p:nvSpPr>
          <p:cNvPr id="52" name="Custom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9F9FF">
              <a:alpha val="7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3" name="Image 1"/>
          <p:cNvPicPr/>
          <p:nvPr/>
        </p:nvPicPr>
        <p:blipFill>
          <a:blip r:embed="rId4"/>
          <a:stretch/>
        </p:blipFill>
        <p:spPr>
          <a:xfrm>
            <a:off x="0" y="0"/>
            <a:ext cx="3657240" cy="8229240"/>
          </a:xfrm>
          <a:prstGeom prst="rect">
            <a:avLst/>
          </a:prstGeom>
          <a:ln>
            <a:noFill/>
          </a:ln>
        </p:spPr>
      </p:pic>
      <p:sp>
        <p:nvSpPr>
          <p:cNvPr id="54" name="CustomShape 2"/>
          <p:cNvSpPr/>
          <p:nvPr/>
        </p:nvSpPr>
        <p:spPr>
          <a:xfrm>
            <a:off x="4490640" y="1870920"/>
            <a:ext cx="555480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ts val="5468"/>
              </a:lnSpc>
            </a:pPr>
            <a:r>
              <a:rPr lang="en-IN" sz="4380" b="0" strike="noStrike" spc="-1">
                <a:solidFill>
                  <a:srgbClr val="1B1B27"/>
                </a:solidFill>
                <a:latin typeface="Corben"/>
                <a:ea typeface="Corben"/>
              </a:rPr>
              <a:t>Problem statement</a:t>
            </a:r>
            <a:endParaRPr lang="en-IN" sz="4380" b="0" strike="noStrike" spc="-1">
              <a:latin typeface="Arial"/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4490640" y="3072240"/>
            <a:ext cx="499680" cy="499680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7560">
            <a:solidFill>
              <a:srgbClr val="B8BFD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4"/>
          <p:cNvSpPr/>
          <p:nvPr/>
        </p:nvSpPr>
        <p:spPr>
          <a:xfrm>
            <a:off x="4691520" y="3114000"/>
            <a:ext cx="9828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ts val="3280"/>
              </a:lnSpc>
            </a:pPr>
            <a:r>
              <a:rPr lang="en-IN" sz="2630" b="0" strike="noStrike" spc="-1">
                <a:solidFill>
                  <a:srgbClr val="404155"/>
                </a:solidFill>
                <a:latin typeface="Corben"/>
                <a:ea typeface="Corben"/>
              </a:rPr>
              <a:t>1</a:t>
            </a:r>
            <a:endParaRPr lang="en-IN" sz="2630" b="0" strike="noStrike" spc="-1">
              <a:latin typeface="Arial"/>
            </a:endParaRPr>
          </a:p>
        </p:txBody>
      </p:sp>
      <p:sp>
        <p:nvSpPr>
          <p:cNvPr id="57" name="CustomShape 5"/>
          <p:cNvSpPr/>
          <p:nvPr/>
        </p:nvSpPr>
        <p:spPr>
          <a:xfrm>
            <a:off x="5212800" y="3148560"/>
            <a:ext cx="2777040" cy="34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ts val="2733"/>
              </a:lnSpc>
            </a:pPr>
            <a:r>
              <a:rPr lang="en-IN" sz="2190" b="0" strike="noStrike" spc="-1">
                <a:solidFill>
                  <a:srgbClr val="404155"/>
                </a:solidFill>
                <a:latin typeface="Corben"/>
                <a:ea typeface="Corben"/>
              </a:rPr>
              <a:t>Data Breaches</a:t>
            </a:r>
            <a:endParaRPr lang="en-IN" sz="2190" b="0" strike="noStrike" spc="-1">
              <a:latin typeface="Arial"/>
            </a:endParaRPr>
          </a:p>
        </p:txBody>
      </p:sp>
      <p:sp>
        <p:nvSpPr>
          <p:cNvPr id="58" name="CustomShape 6"/>
          <p:cNvSpPr/>
          <p:nvPr/>
        </p:nvSpPr>
        <p:spPr>
          <a:xfrm>
            <a:off x="5212800" y="3629160"/>
            <a:ext cx="3819600" cy="106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2798"/>
              </a:lnSpc>
            </a:pPr>
            <a:r>
              <a:rPr lang="en-IN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Keyloggers can lead to data breaches, compromising personal and sensitive information.</a:t>
            </a:r>
            <a:endParaRPr lang="en-IN" sz="1750" b="0" strike="noStrike" spc="-1">
              <a:latin typeface="Arial"/>
            </a:endParaRPr>
          </a:p>
        </p:txBody>
      </p:sp>
      <p:sp>
        <p:nvSpPr>
          <p:cNvPr id="59" name="CustomShape 7"/>
          <p:cNvSpPr/>
          <p:nvPr/>
        </p:nvSpPr>
        <p:spPr>
          <a:xfrm>
            <a:off x="9255240" y="3072240"/>
            <a:ext cx="499680" cy="499680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7560">
            <a:solidFill>
              <a:srgbClr val="B8BFD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8"/>
          <p:cNvSpPr/>
          <p:nvPr/>
        </p:nvSpPr>
        <p:spPr>
          <a:xfrm>
            <a:off x="9417960" y="3114000"/>
            <a:ext cx="17352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ts val="3280"/>
              </a:lnSpc>
            </a:pPr>
            <a:r>
              <a:rPr lang="en-IN" sz="2630" b="0" strike="noStrike" spc="-1">
                <a:solidFill>
                  <a:srgbClr val="404155"/>
                </a:solidFill>
                <a:latin typeface="Corben"/>
                <a:ea typeface="Corben"/>
              </a:rPr>
              <a:t>2</a:t>
            </a:r>
            <a:endParaRPr lang="en-IN" sz="2630" b="0" strike="noStrike" spc="-1">
              <a:latin typeface="Arial"/>
            </a:endParaRPr>
          </a:p>
        </p:txBody>
      </p:sp>
      <p:sp>
        <p:nvSpPr>
          <p:cNvPr id="61" name="CustomShape 9"/>
          <p:cNvSpPr/>
          <p:nvPr/>
        </p:nvSpPr>
        <p:spPr>
          <a:xfrm>
            <a:off x="9977040" y="3148560"/>
            <a:ext cx="2777040" cy="34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ts val="2733"/>
              </a:lnSpc>
            </a:pPr>
            <a:r>
              <a:rPr lang="en-IN" sz="2190" b="0" strike="noStrike" spc="-1">
                <a:solidFill>
                  <a:srgbClr val="404155"/>
                </a:solidFill>
                <a:latin typeface="Corben"/>
                <a:ea typeface="Corben"/>
              </a:rPr>
              <a:t>Financial Loss</a:t>
            </a:r>
            <a:endParaRPr lang="en-IN" sz="2190" b="0" strike="noStrike" spc="-1">
              <a:latin typeface="Arial"/>
            </a:endParaRPr>
          </a:p>
        </p:txBody>
      </p:sp>
      <p:sp>
        <p:nvSpPr>
          <p:cNvPr id="62" name="CustomShape 10"/>
          <p:cNvSpPr/>
          <p:nvPr/>
        </p:nvSpPr>
        <p:spPr>
          <a:xfrm>
            <a:off x="9977040" y="3629160"/>
            <a:ext cx="3819600" cy="106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2798"/>
              </a:lnSpc>
            </a:pPr>
            <a:r>
              <a:rPr lang="en-IN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They can cause financial loss by capturing banking and payment details.</a:t>
            </a:r>
            <a:endParaRPr lang="en-IN" sz="1750" b="0" strike="noStrike" spc="-1">
              <a:latin typeface="Arial"/>
            </a:endParaRPr>
          </a:p>
        </p:txBody>
      </p:sp>
      <p:sp>
        <p:nvSpPr>
          <p:cNvPr id="63" name="CustomShape 11"/>
          <p:cNvSpPr/>
          <p:nvPr/>
        </p:nvSpPr>
        <p:spPr>
          <a:xfrm>
            <a:off x="4490640" y="5091120"/>
            <a:ext cx="499680" cy="499680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7560">
            <a:solidFill>
              <a:srgbClr val="B8BFD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12"/>
          <p:cNvSpPr/>
          <p:nvPr/>
        </p:nvSpPr>
        <p:spPr>
          <a:xfrm>
            <a:off x="4647240" y="5132520"/>
            <a:ext cx="18684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ts val="3280"/>
              </a:lnSpc>
            </a:pPr>
            <a:r>
              <a:rPr lang="en-IN" sz="2630" b="0" strike="noStrike" spc="-1">
                <a:solidFill>
                  <a:srgbClr val="404155"/>
                </a:solidFill>
                <a:latin typeface="Corben"/>
                <a:ea typeface="Corben"/>
              </a:rPr>
              <a:t>3</a:t>
            </a:r>
            <a:endParaRPr lang="en-IN" sz="2630" b="0" strike="noStrike" spc="-1">
              <a:latin typeface="Arial"/>
            </a:endParaRPr>
          </a:p>
        </p:txBody>
      </p:sp>
      <p:sp>
        <p:nvSpPr>
          <p:cNvPr id="65" name="CustomShape 13"/>
          <p:cNvSpPr/>
          <p:nvPr/>
        </p:nvSpPr>
        <p:spPr>
          <a:xfrm>
            <a:off x="5212800" y="5167440"/>
            <a:ext cx="2777040" cy="34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ts val="2733"/>
              </a:lnSpc>
            </a:pPr>
            <a:r>
              <a:rPr lang="en-IN" sz="2190" b="0" strike="noStrike" spc="-1">
                <a:solidFill>
                  <a:srgbClr val="404155"/>
                </a:solidFill>
                <a:latin typeface="Corben"/>
                <a:ea typeface="Corben"/>
              </a:rPr>
              <a:t>Privacy Violation</a:t>
            </a:r>
            <a:endParaRPr lang="en-IN" sz="2190" b="0" strike="noStrike" spc="-1">
              <a:latin typeface="Arial"/>
            </a:endParaRPr>
          </a:p>
        </p:txBody>
      </p:sp>
      <p:sp>
        <p:nvSpPr>
          <p:cNvPr id="66" name="CustomShape 14"/>
          <p:cNvSpPr/>
          <p:nvPr/>
        </p:nvSpPr>
        <p:spPr>
          <a:xfrm>
            <a:off x="5212800" y="5647680"/>
            <a:ext cx="8583840" cy="71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2798"/>
              </a:lnSpc>
            </a:pPr>
            <a:r>
              <a:rPr lang="en-IN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Keyloggers violate privacy by intercepting passwords and private communication.</a:t>
            </a:r>
            <a:endParaRPr lang="en-IN" sz="175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/>
          <p:cNvPicPr/>
          <p:nvPr/>
        </p:nvPicPr>
        <p:blipFill>
          <a:blip r:embed="rId3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>
            <a:noFill/>
          </a:ln>
        </p:spPr>
      </p:pic>
      <p:sp>
        <p:nvSpPr>
          <p:cNvPr id="68" name="Custom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9F9FF">
              <a:alpha val="7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2"/>
          <p:cNvSpPr/>
          <p:nvPr/>
        </p:nvSpPr>
        <p:spPr>
          <a:xfrm>
            <a:off x="2037960" y="2261160"/>
            <a:ext cx="555480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ts val="5468"/>
              </a:lnSpc>
            </a:pPr>
            <a:r>
              <a:rPr lang="en-IN" sz="4380" b="0" strike="noStrike" spc="-1">
                <a:solidFill>
                  <a:srgbClr val="1B1B27"/>
                </a:solidFill>
                <a:latin typeface="Corben"/>
                <a:ea typeface="Corben"/>
              </a:rPr>
              <a:t>Proposed Solution</a:t>
            </a:r>
            <a:endParaRPr lang="en-IN" sz="4380" b="0" strike="noStrike" spc="-1">
              <a:latin typeface="Arial"/>
            </a:endParaRPr>
          </a:p>
        </p:txBody>
      </p:sp>
      <p:pic>
        <p:nvPicPr>
          <p:cNvPr id="70" name="Image 1"/>
          <p:cNvPicPr/>
          <p:nvPr/>
        </p:nvPicPr>
        <p:blipFill>
          <a:blip r:embed="rId4"/>
          <a:stretch/>
        </p:blipFill>
        <p:spPr>
          <a:xfrm>
            <a:off x="2037960" y="3399840"/>
            <a:ext cx="443880" cy="443880"/>
          </a:xfrm>
          <a:prstGeom prst="rect">
            <a:avLst/>
          </a:prstGeom>
          <a:ln>
            <a:noFill/>
          </a:ln>
        </p:spPr>
      </p:pic>
      <p:sp>
        <p:nvSpPr>
          <p:cNvPr id="71" name="CustomShape 3"/>
          <p:cNvSpPr/>
          <p:nvPr/>
        </p:nvSpPr>
        <p:spPr>
          <a:xfrm>
            <a:off x="2037960" y="4066200"/>
            <a:ext cx="2777040" cy="34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ts val="2733"/>
              </a:lnSpc>
            </a:pPr>
            <a:r>
              <a:rPr lang="en-IN" sz="2190" b="0" strike="noStrike" spc="-1">
                <a:solidFill>
                  <a:srgbClr val="404155"/>
                </a:solidFill>
                <a:latin typeface="Corben"/>
                <a:ea typeface="Corben"/>
              </a:rPr>
              <a:t>Encryption</a:t>
            </a:r>
            <a:endParaRPr lang="en-IN" sz="2190" b="0" strike="noStrike" spc="-1">
              <a:latin typeface="Arial"/>
            </a:endParaRPr>
          </a:p>
        </p:txBody>
      </p:sp>
      <p:sp>
        <p:nvSpPr>
          <p:cNvPr id="72" name="CustomShape 4"/>
          <p:cNvSpPr/>
          <p:nvPr/>
        </p:nvSpPr>
        <p:spPr>
          <a:xfrm>
            <a:off x="2037960" y="4546800"/>
            <a:ext cx="3295440" cy="106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2798"/>
              </a:lnSpc>
            </a:pPr>
            <a:r>
              <a:rPr lang="en-IN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Implement strong encryption methods to protect sensitive data from keyloggers.</a:t>
            </a:r>
            <a:endParaRPr lang="en-IN" sz="1750" b="0" strike="noStrike" spc="-1">
              <a:latin typeface="Arial"/>
            </a:endParaRPr>
          </a:p>
        </p:txBody>
      </p:sp>
      <p:pic>
        <p:nvPicPr>
          <p:cNvPr id="73" name="Image 2"/>
          <p:cNvPicPr/>
          <p:nvPr/>
        </p:nvPicPr>
        <p:blipFill>
          <a:blip r:embed="rId5"/>
          <a:stretch/>
        </p:blipFill>
        <p:spPr>
          <a:xfrm>
            <a:off x="5667120" y="3399840"/>
            <a:ext cx="443880" cy="443880"/>
          </a:xfrm>
          <a:prstGeom prst="rect">
            <a:avLst/>
          </a:prstGeom>
          <a:ln>
            <a:noFill/>
          </a:ln>
        </p:spPr>
      </p:pic>
      <p:sp>
        <p:nvSpPr>
          <p:cNvPr id="74" name="CustomShape 5"/>
          <p:cNvSpPr/>
          <p:nvPr/>
        </p:nvSpPr>
        <p:spPr>
          <a:xfrm>
            <a:off x="5667120" y="4066200"/>
            <a:ext cx="2777040" cy="34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ts val="2733"/>
              </a:lnSpc>
            </a:pPr>
            <a:r>
              <a:rPr lang="en-IN" sz="2190" b="0" strike="noStrike" spc="-1">
                <a:solidFill>
                  <a:srgbClr val="404155"/>
                </a:solidFill>
                <a:latin typeface="Corben"/>
                <a:ea typeface="Corben"/>
              </a:rPr>
              <a:t>Firewalls</a:t>
            </a:r>
            <a:endParaRPr lang="en-IN" sz="2190" b="0" strike="noStrike" spc="-1">
              <a:latin typeface="Arial"/>
            </a:endParaRPr>
          </a:p>
        </p:txBody>
      </p:sp>
      <p:sp>
        <p:nvSpPr>
          <p:cNvPr id="75" name="CustomShape 6"/>
          <p:cNvSpPr/>
          <p:nvPr/>
        </p:nvSpPr>
        <p:spPr>
          <a:xfrm>
            <a:off x="5667120" y="4546800"/>
            <a:ext cx="3295800" cy="142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2798"/>
              </a:lnSpc>
            </a:pPr>
            <a:r>
              <a:rPr lang="en-IN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Use firewalls to monitor and block suspicious network activity initiated by keyloggers.</a:t>
            </a:r>
            <a:endParaRPr lang="en-IN" sz="1750" b="0" strike="noStrike" spc="-1">
              <a:latin typeface="Arial"/>
            </a:endParaRPr>
          </a:p>
        </p:txBody>
      </p:sp>
      <p:pic>
        <p:nvPicPr>
          <p:cNvPr id="76" name="Image 3"/>
          <p:cNvPicPr/>
          <p:nvPr/>
        </p:nvPicPr>
        <p:blipFill>
          <a:blip r:embed="rId6"/>
          <a:stretch/>
        </p:blipFill>
        <p:spPr>
          <a:xfrm>
            <a:off x="9296280" y="3399840"/>
            <a:ext cx="443880" cy="443880"/>
          </a:xfrm>
          <a:prstGeom prst="rect">
            <a:avLst/>
          </a:prstGeom>
          <a:ln>
            <a:noFill/>
          </a:ln>
        </p:spPr>
      </p:pic>
      <p:sp>
        <p:nvSpPr>
          <p:cNvPr id="77" name="CustomShape 7"/>
          <p:cNvSpPr/>
          <p:nvPr/>
        </p:nvSpPr>
        <p:spPr>
          <a:xfrm>
            <a:off x="9296280" y="4066200"/>
            <a:ext cx="2777040" cy="34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ts val="2733"/>
              </a:lnSpc>
            </a:pPr>
            <a:r>
              <a:rPr lang="en-IN" sz="2190" b="0" strike="noStrike" spc="-1">
                <a:solidFill>
                  <a:srgbClr val="404155"/>
                </a:solidFill>
                <a:latin typeface="Corben"/>
                <a:ea typeface="Corben"/>
              </a:rPr>
              <a:t>Antivirus Software</a:t>
            </a:r>
            <a:endParaRPr lang="en-IN" sz="2190" b="0" strike="noStrike" spc="-1">
              <a:latin typeface="Arial"/>
            </a:endParaRPr>
          </a:p>
        </p:txBody>
      </p:sp>
      <p:sp>
        <p:nvSpPr>
          <p:cNvPr id="78" name="CustomShape 8"/>
          <p:cNvSpPr/>
          <p:nvPr/>
        </p:nvSpPr>
        <p:spPr>
          <a:xfrm>
            <a:off x="9296280" y="4546800"/>
            <a:ext cx="3295800" cy="106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2798"/>
              </a:lnSpc>
            </a:pPr>
            <a:r>
              <a:rPr lang="en-IN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Install reputable antivirus software to detect and remove keylogger programs.</a:t>
            </a:r>
            <a:endParaRPr lang="en-IN" sz="175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 0"/>
          <p:cNvPicPr/>
          <p:nvPr/>
        </p:nvPicPr>
        <p:blipFill>
          <a:blip r:embed="rId3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9F9FF">
              <a:alpha val="7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2037960" y="2394360"/>
            <a:ext cx="555480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ts val="5468"/>
              </a:lnSpc>
            </a:pPr>
            <a:r>
              <a:rPr lang="en-IN" sz="4380" b="0" strike="noStrike" spc="-1">
                <a:solidFill>
                  <a:srgbClr val="1B1B27"/>
                </a:solidFill>
                <a:latin typeface="Corben"/>
                <a:ea typeface="Corben"/>
              </a:rPr>
              <a:t>System Approach</a:t>
            </a:r>
            <a:endParaRPr lang="en-IN" sz="4380" b="0" strike="noStrike" spc="-1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2037960" y="3644280"/>
            <a:ext cx="2777040" cy="34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ts val="2733"/>
              </a:lnSpc>
            </a:pPr>
            <a:r>
              <a:rPr lang="en-IN" sz="2190" b="0" strike="noStrike" spc="-1">
                <a:solidFill>
                  <a:srgbClr val="1B1B27"/>
                </a:solidFill>
                <a:latin typeface="Corben"/>
                <a:ea typeface="Corben"/>
              </a:rPr>
              <a:t>Educate Users</a:t>
            </a:r>
            <a:endParaRPr lang="en-IN" sz="2190" b="0" strike="noStrike" spc="-1">
              <a:latin typeface="Arial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2037960" y="4213800"/>
            <a:ext cx="3156120" cy="106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2798"/>
              </a:lnSpc>
            </a:pPr>
            <a:r>
              <a:rPr lang="en-IN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Train users to recognize potential threats and adopt safe digital practices.</a:t>
            </a:r>
            <a:endParaRPr lang="en-IN" sz="1750" b="0" strike="noStrike" spc="-1"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5743800" y="3644280"/>
            <a:ext cx="2777040" cy="34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ts val="2733"/>
              </a:lnSpc>
            </a:pPr>
            <a:r>
              <a:rPr lang="en-IN" sz="2190" b="0" strike="noStrike" spc="-1">
                <a:solidFill>
                  <a:srgbClr val="1B1B27"/>
                </a:solidFill>
                <a:latin typeface="Corben"/>
                <a:ea typeface="Corben"/>
              </a:rPr>
              <a:t>Behavior Monitoring</a:t>
            </a:r>
            <a:endParaRPr lang="en-IN" sz="2190" b="0" strike="noStrike" spc="-1">
              <a:latin typeface="Arial"/>
            </a:endParaRPr>
          </a:p>
        </p:txBody>
      </p:sp>
      <p:sp>
        <p:nvSpPr>
          <p:cNvPr id="85" name="CustomShape 6"/>
          <p:cNvSpPr/>
          <p:nvPr/>
        </p:nvSpPr>
        <p:spPr>
          <a:xfrm>
            <a:off x="5743800" y="4213800"/>
            <a:ext cx="3156120" cy="142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2798"/>
              </a:lnSpc>
            </a:pPr>
            <a:r>
              <a:rPr lang="en-IN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Use behavior-based algorithms to identify abnormal device activities caused by keyloggers.</a:t>
            </a:r>
            <a:endParaRPr lang="en-IN" sz="1750" b="0" strike="noStrike" spc="-1">
              <a:latin typeface="Arial"/>
            </a:endParaRPr>
          </a:p>
        </p:txBody>
      </p:sp>
      <p:sp>
        <p:nvSpPr>
          <p:cNvPr id="86" name="CustomShape 7"/>
          <p:cNvSpPr/>
          <p:nvPr/>
        </p:nvSpPr>
        <p:spPr>
          <a:xfrm>
            <a:off x="9450000" y="3644280"/>
            <a:ext cx="2777040" cy="34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ts val="2733"/>
              </a:lnSpc>
            </a:pPr>
            <a:r>
              <a:rPr lang="en-IN" sz="2190" b="0" strike="noStrike" spc="-1">
                <a:solidFill>
                  <a:srgbClr val="1B1B27"/>
                </a:solidFill>
                <a:latin typeface="Corben"/>
                <a:ea typeface="Corben"/>
              </a:rPr>
              <a:t>Regular Updates</a:t>
            </a:r>
            <a:endParaRPr lang="en-IN" sz="2190" b="0" strike="noStrike" spc="-1">
              <a:latin typeface="Arial"/>
            </a:endParaRPr>
          </a:p>
        </p:txBody>
      </p:sp>
      <p:sp>
        <p:nvSpPr>
          <p:cNvPr id="87" name="CustomShape 8"/>
          <p:cNvSpPr/>
          <p:nvPr/>
        </p:nvSpPr>
        <p:spPr>
          <a:xfrm>
            <a:off x="9450000" y="4213800"/>
            <a:ext cx="3156120" cy="142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2798"/>
              </a:lnSpc>
            </a:pPr>
            <a:r>
              <a:rPr lang="en-IN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Ensure regular updates for operating systems and security software to patch vulnerabilities.</a:t>
            </a:r>
            <a:endParaRPr lang="en-IN" sz="175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Image 0"/>
          <p:cNvPicPr/>
          <p:nvPr/>
        </p:nvPicPr>
        <p:blipFill>
          <a:blip r:embed="rId3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9F9FF">
              <a:alpha val="7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2037960" y="1871280"/>
            <a:ext cx="744768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ts val="5468"/>
              </a:lnSpc>
            </a:pPr>
            <a:r>
              <a:rPr lang="en-IN" sz="4380" b="0" strike="noStrike" spc="-1">
                <a:solidFill>
                  <a:srgbClr val="1B1B27"/>
                </a:solidFill>
                <a:latin typeface="Corben"/>
                <a:ea typeface="Corben"/>
              </a:rPr>
              <a:t>Algorithms And Deployment</a:t>
            </a:r>
            <a:endParaRPr lang="en-IN" sz="4380" b="0" strike="noStrike" spc="-1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2037960" y="3009960"/>
            <a:ext cx="10554120" cy="3347640"/>
          </a:xfrm>
          <a:prstGeom prst="roundRect">
            <a:avLst>
              <a:gd name="adj" fmla="val 2986"/>
            </a:avLst>
          </a:prstGeom>
          <a:noFill/>
          <a:ln w="7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4"/>
          <p:cNvSpPr/>
          <p:nvPr/>
        </p:nvSpPr>
        <p:spPr>
          <a:xfrm>
            <a:off x="2045520" y="3017520"/>
            <a:ext cx="10538640" cy="992160"/>
          </a:xfrm>
          <a:prstGeom prst="rect">
            <a:avLst/>
          </a:prstGeom>
          <a:solidFill>
            <a:srgbClr val="FFFFFF">
              <a:alpha val="4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5"/>
          <p:cNvSpPr/>
          <p:nvPr/>
        </p:nvSpPr>
        <p:spPr>
          <a:xfrm>
            <a:off x="2267640" y="3158640"/>
            <a:ext cx="4821120" cy="35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ts val="2798"/>
              </a:lnSpc>
            </a:pPr>
            <a:r>
              <a:rPr lang="en-IN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Advanced Algorithms</a:t>
            </a:r>
            <a:endParaRPr lang="en-IN" sz="1750" b="0" strike="noStrike" spc="-1">
              <a:latin typeface="Arial"/>
            </a:endParaRPr>
          </a:p>
        </p:txBody>
      </p:sp>
      <p:sp>
        <p:nvSpPr>
          <p:cNvPr id="94" name="CustomShape 6"/>
          <p:cNvSpPr/>
          <p:nvPr/>
        </p:nvSpPr>
        <p:spPr>
          <a:xfrm>
            <a:off x="7541280" y="3158640"/>
            <a:ext cx="4821120" cy="71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2798"/>
              </a:lnSpc>
            </a:pPr>
            <a:r>
              <a:rPr lang="en-IN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Utilize advanced algorithms to detect and prevent keylogger activities.</a:t>
            </a:r>
            <a:endParaRPr lang="en-IN" sz="1750" b="0" strike="noStrike" spc="-1">
              <a:latin typeface="Arial"/>
            </a:endParaRPr>
          </a:p>
        </p:txBody>
      </p:sp>
      <p:sp>
        <p:nvSpPr>
          <p:cNvPr id="95" name="CustomShape 7"/>
          <p:cNvSpPr/>
          <p:nvPr/>
        </p:nvSpPr>
        <p:spPr>
          <a:xfrm>
            <a:off x="2045520" y="4010040"/>
            <a:ext cx="10538640" cy="1347480"/>
          </a:xfrm>
          <a:prstGeom prst="rect">
            <a:avLst/>
          </a:prstGeom>
          <a:solidFill>
            <a:srgbClr val="000000">
              <a:alpha val="4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8"/>
          <p:cNvSpPr/>
          <p:nvPr/>
        </p:nvSpPr>
        <p:spPr>
          <a:xfrm>
            <a:off x="2267640" y="4151160"/>
            <a:ext cx="4821120" cy="35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ts val="2798"/>
              </a:lnSpc>
            </a:pPr>
            <a:r>
              <a:rPr lang="en-IN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Cloud Deployment</a:t>
            </a:r>
            <a:endParaRPr lang="en-IN" sz="1750" b="0" strike="noStrike" spc="-1">
              <a:latin typeface="Arial"/>
            </a:endParaRPr>
          </a:p>
        </p:txBody>
      </p:sp>
      <p:sp>
        <p:nvSpPr>
          <p:cNvPr id="97" name="CustomShape 9"/>
          <p:cNvSpPr/>
          <p:nvPr/>
        </p:nvSpPr>
        <p:spPr>
          <a:xfrm>
            <a:off x="7541280" y="4151160"/>
            <a:ext cx="4821120" cy="106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2798"/>
              </a:lnSpc>
            </a:pPr>
            <a:r>
              <a:rPr lang="en-IN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Explore cloud-based deployment for centralized keylogger detection and management.</a:t>
            </a:r>
            <a:endParaRPr lang="en-IN" sz="1750" b="0" strike="noStrike" spc="-1">
              <a:latin typeface="Arial"/>
            </a:endParaRPr>
          </a:p>
        </p:txBody>
      </p:sp>
      <p:sp>
        <p:nvSpPr>
          <p:cNvPr id="98" name="CustomShape 10"/>
          <p:cNvSpPr/>
          <p:nvPr/>
        </p:nvSpPr>
        <p:spPr>
          <a:xfrm>
            <a:off x="2045520" y="5357880"/>
            <a:ext cx="10538640" cy="992160"/>
          </a:xfrm>
          <a:prstGeom prst="rect">
            <a:avLst/>
          </a:prstGeom>
          <a:solidFill>
            <a:srgbClr val="FFFFFF">
              <a:alpha val="4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11"/>
          <p:cNvSpPr/>
          <p:nvPr/>
        </p:nvSpPr>
        <p:spPr>
          <a:xfrm>
            <a:off x="2267640" y="5499000"/>
            <a:ext cx="4821120" cy="35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ts val="2798"/>
              </a:lnSpc>
            </a:pPr>
            <a:r>
              <a:rPr lang="en-IN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Real-time Monitoring</a:t>
            </a:r>
            <a:endParaRPr lang="en-IN" sz="1750" b="0" strike="noStrike" spc="-1">
              <a:latin typeface="Arial"/>
            </a:endParaRPr>
          </a:p>
        </p:txBody>
      </p:sp>
      <p:sp>
        <p:nvSpPr>
          <p:cNvPr id="100" name="CustomShape 12"/>
          <p:cNvSpPr/>
          <p:nvPr/>
        </p:nvSpPr>
        <p:spPr>
          <a:xfrm>
            <a:off x="7541280" y="5499000"/>
            <a:ext cx="4821120" cy="71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2798"/>
              </a:lnSpc>
            </a:pPr>
            <a:r>
              <a:rPr lang="en-IN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Implement real-time monitoring systems to detect keylogger behavior.</a:t>
            </a:r>
            <a:endParaRPr lang="en-IN" sz="175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Image 0"/>
          <p:cNvPicPr/>
          <p:nvPr/>
        </p:nvPicPr>
        <p:blipFill>
          <a:blip r:embed="rId3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>
            <a:noFill/>
          </a:ln>
        </p:spPr>
      </p:pic>
      <p:sp>
        <p:nvSpPr>
          <p:cNvPr id="102" name="Custom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9F9FF">
              <a:alpha val="7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2"/>
          <p:cNvSpPr/>
          <p:nvPr/>
        </p:nvSpPr>
        <p:spPr>
          <a:xfrm>
            <a:off x="2037960" y="1872360"/>
            <a:ext cx="555480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ts val="5468"/>
              </a:lnSpc>
            </a:pPr>
            <a:r>
              <a:rPr lang="en-IN" sz="4380" b="0" strike="noStrike" spc="-1">
                <a:solidFill>
                  <a:srgbClr val="1B1B27"/>
                </a:solidFill>
                <a:latin typeface="Corben"/>
                <a:ea typeface="Corben"/>
              </a:rPr>
              <a:t>Result</a:t>
            </a:r>
            <a:endParaRPr lang="en-IN" sz="4380" b="0" strike="noStrike" spc="-1">
              <a:latin typeface="Arial"/>
            </a:endParaRPr>
          </a:p>
        </p:txBody>
      </p:sp>
      <p:pic>
        <p:nvPicPr>
          <p:cNvPr id="104" name="Image 1"/>
          <p:cNvPicPr/>
          <p:nvPr/>
        </p:nvPicPr>
        <p:blipFill>
          <a:blip r:embed="rId4"/>
          <a:stretch/>
        </p:blipFill>
        <p:spPr>
          <a:xfrm>
            <a:off x="2037960" y="3011040"/>
            <a:ext cx="3517560" cy="888480"/>
          </a:xfrm>
          <a:prstGeom prst="rect">
            <a:avLst/>
          </a:prstGeom>
          <a:ln>
            <a:noFill/>
          </a:ln>
        </p:spPr>
      </p:pic>
      <p:sp>
        <p:nvSpPr>
          <p:cNvPr id="105" name="CustomShape 3"/>
          <p:cNvSpPr/>
          <p:nvPr/>
        </p:nvSpPr>
        <p:spPr>
          <a:xfrm>
            <a:off x="2260080" y="4232880"/>
            <a:ext cx="2777040" cy="34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ts val="2733"/>
              </a:lnSpc>
            </a:pPr>
            <a:r>
              <a:rPr lang="en-IN" sz="2190" b="0" strike="noStrike" spc="-1">
                <a:solidFill>
                  <a:srgbClr val="404155"/>
                </a:solidFill>
                <a:latin typeface="Corben"/>
                <a:ea typeface="Corben"/>
              </a:rPr>
              <a:t>Minimized Threats</a:t>
            </a:r>
            <a:endParaRPr lang="en-IN" sz="2190" b="0" strike="noStrike" spc="-1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2260080" y="4713480"/>
            <a:ext cx="3073320" cy="106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2798"/>
              </a:lnSpc>
            </a:pPr>
            <a:r>
              <a:rPr lang="en-IN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With proactive measures, keylogger threats have been significantly minimized.</a:t>
            </a:r>
            <a:endParaRPr lang="en-IN" sz="1750" b="0" strike="noStrike" spc="-1">
              <a:latin typeface="Arial"/>
            </a:endParaRPr>
          </a:p>
        </p:txBody>
      </p:sp>
      <p:pic>
        <p:nvPicPr>
          <p:cNvPr id="107" name="Image 2"/>
          <p:cNvPicPr/>
          <p:nvPr/>
        </p:nvPicPr>
        <p:blipFill>
          <a:blip r:embed="rId5"/>
          <a:stretch/>
        </p:blipFill>
        <p:spPr>
          <a:xfrm>
            <a:off x="5555880" y="3011040"/>
            <a:ext cx="3517920" cy="888480"/>
          </a:xfrm>
          <a:prstGeom prst="rect">
            <a:avLst/>
          </a:prstGeom>
          <a:ln>
            <a:noFill/>
          </a:ln>
        </p:spPr>
      </p:pic>
      <p:sp>
        <p:nvSpPr>
          <p:cNvPr id="108" name="CustomShape 5"/>
          <p:cNvSpPr/>
          <p:nvPr/>
        </p:nvSpPr>
        <p:spPr>
          <a:xfrm>
            <a:off x="5778360" y="4232880"/>
            <a:ext cx="2777040" cy="34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ts val="2733"/>
              </a:lnSpc>
            </a:pPr>
            <a:r>
              <a:rPr lang="en-IN" sz="2190" b="0" strike="noStrike" spc="-1">
                <a:solidFill>
                  <a:srgbClr val="404155"/>
                </a:solidFill>
                <a:latin typeface="Corben"/>
                <a:ea typeface="Corben"/>
              </a:rPr>
              <a:t>Enhanced Security</a:t>
            </a:r>
            <a:endParaRPr lang="en-IN" sz="2190" b="0" strike="noStrike" spc="-1">
              <a:latin typeface="Arial"/>
            </a:endParaRPr>
          </a:p>
        </p:txBody>
      </p:sp>
      <p:sp>
        <p:nvSpPr>
          <p:cNvPr id="109" name="CustomShape 6"/>
          <p:cNvSpPr/>
          <p:nvPr/>
        </p:nvSpPr>
        <p:spPr>
          <a:xfrm>
            <a:off x="5778360" y="4713480"/>
            <a:ext cx="3073320" cy="142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2798"/>
              </a:lnSpc>
            </a:pPr>
            <a:r>
              <a:rPr lang="en-IN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Implementation of robust security measures has strengthened overall system integrity.</a:t>
            </a:r>
            <a:endParaRPr lang="en-IN" sz="1750" b="0" strike="noStrike" spc="-1">
              <a:latin typeface="Arial"/>
            </a:endParaRPr>
          </a:p>
        </p:txBody>
      </p:sp>
      <p:pic>
        <p:nvPicPr>
          <p:cNvPr id="110" name="Image 3"/>
          <p:cNvPicPr/>
          <p:nvPr/>
        </p:nvPicPr>
        <p:blipFill>
          <a:blip r:embed="rId6"/>
          <a:stretch/>
        </p:blipFill>
        <p:spPr>
          <a:xfrm>
            <a:off x="9074160" y="3011040"/>
            <a:ext cx="3517920" cy="888480"/>
          </a:xfrm>
          <a:prstGeom prst="rect">
            <a:avLst/>
          </a:prstGeom>
          <a:ln>
            <a:noFill/>
          </a:ln>
        </p:spPr>
      </p:pic>
      <p:sp>
        <p:nvSpPr>
          <p:cNvPr id="111" name="CustomShape 7"/>
          <p:cNvSpPr/>
          <p:nvPr/>
        </p:nvSpPr>
        <p:spPr>
          <a:xfrm>
            <a:off x="9296280" y="4232880"/>
            <a:ext cx="2777040" cy="34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ts val="2733"/>
              </a:lnSpc>
            </a:pPr>
            <a:r>
              <a:rPr lang="en-IN" sz="2190" b="0" strike="noStrike" spc="-1">
                <a:solidFill>
                  <a:srgbClr val="404155"/>
                </a:solidFill>
                <a:latin typeface="Corben"/>
                <a:ea typeface="Corben"/>
              </a:rPr>
              <a:t>Improved Awareness</a:t>
            </a:r>
            <a:endParaRPr lang="en-IN" sz="2190" b="0" strike="noStrike" spc="-1">
              <a:latin typeface="Arial"/>
            </a:endParaRPr>
          </a:p>
        </p:txBody>
      </p:sp>
      <p:sp>
        <p:nvSpPr>
          <p:cNvPr id="112" name="CustomShape 8"/>
          <p:cNvSpPr/>
          <p:nvPr/>
        </p:nvSpPr>
        <p:spPr>
          <a:xfrm>
            <a:off x="9296280" y="4713480"/>
            <a:ext cx="3073320" cy="142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2798"/>
              </a:lnSpc>
            </a:pPr>
            <a:r>
              <a:rPr lang="en-IN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Increased awareness has led to better recognition and prevention of keylogger attacks.</a:t>
            </a:r>
            <a:endParaRPr lang="en-IN" sz="175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Image 0"/>
          <p:cNvPicPr/>
          <p:nvPr/>
        </p:nvPicPr>
        <p:blipFill>
          <a:blip r:embed="rId3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>
            <a:noFill/>
          </a:ln>
        </p:spPr>
      </p:pic>
      <p:sp>
        <p:nvSpPr>
          <p:cNvPr id="114" name="Custom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9F9FF">
              <a:alpha val="7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2037960" y="1003680"/>
            <a:ext cx="555480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ts val="5468"/>
              </a:lnSpc>
            </a:pPr>
            <a:r>
              <a:rPr lang="en-IN" sz="4380" b="0" strike="noStrike" spc="-1">
                <a:solidFill>
                  <a:srgbClr val="1B1B27"/>
                </a:solidFill>
                <a:latin typeface="Corben"/>
                <a:ea typeface="Corben"/>
              </a:rPr>
              <a:t>Output Image: </a:t>
            </a:r>
            <a:endParaRPr lang="en-IN" sz="4380" b="0" strike="noStrike" spc="-1">
              <a:latin typeface="Arial"/>
            </a:endParaRPr>
          </a:p>
        </p:txBody>
      </p:sp>
      <p:pic>
        <p:nvPicPr>
          <p:cNvPr id="116" name="Image 1"/>
          <p:cNvPicPr/>
          <p:nvPr/>
        </p:nvPicPr>
        <p:blipFill>
          <a:blip r:embed="rId4"/>
          <a:stretch/>
        </p:blipFill>
        <p:spPr>
          <a:xfrm>
            <a:off x="2037960" y="2142360"/>
            <a:ext cx="9726840" cy="5083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Image 0"/>
          <p:cNvPicPr/>
          <p:nvPr/>
        </p:nvPicPr>
        <p:blipFill>
          <a:blip r:embed="rId3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>
            <a:noFill/>
          </a:ln>
        </p:spPr>
      </p:pic>
      <p:sp>
        <p:nvSpPr>
          <p:cNvPr id="118" name="CustomShape 1"/>
          <p:cNvSpPr/>
          <p:nvPr/>
        </p:nvSpPr>
        <p:spPr>
          <a:xfrm>
            <a:off x="4396154" y="360"/>
            <a:ext cx="14630040" cy="8229240"/>
          </a:xfrm>
          <a:prstGeom prst="rect">
            <a:avLst/>
          </a:prstGeom>
          <a:solidFill>
            <a:srgbClr val="F9F9FF">
              <a:alpha val="7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2"/>
          <p:cNvSpPr/>
          <p:nvPr/>
        </p:nvSpPr>
        <p:spPr>
          <a:xfrm>
            <a:off x="833040" y="1661400"/>
            <a:ext cx="555480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ts val="5468"/>
              </a:lnSpc>
            </a:pPr>
            <a:r>
              <a:rPr lang="en-IN" sz="4380" b="0" strike="noStrike" spc="-1">
                <a:solidFill>
                  <a:srgbClr val="1B1B27"/>
                </a:solidFill>
                <a:latin typeface="Corben"/>
                <a:ea typeface="Corben"/>
              </a:rPr>
              <a:t>Conclusion</a:t>
            </a:r>
            <a:endParaRPr lang="en-IN" sz="4380" b="0" strike="noStrike" spc="-1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833040" y="2689200"/>
            <a:ext cx="4541760" cy="2005920"/>
          </a:xfrm>
          <a:prstGeom prst="roundRect">
            <a:avLst>
              <a:gd name="adj" fmla="val 4984"/>
            </a:avLst>
          </a:prstGeom>
          <a:solidFill>
            <a:srgbClr val="D2D9F9"/>
          </a:solidFill>
          <a:ln w="7560">
            <a:solidFill>
              <a:srgbClr val="B8BFD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4"/>
          <p:cNvSpPr/>
          <p:nvPr/>
        </p:nvSpPr>
        <p:spPr>
          <a:xfrm>
            <a:off x="1063080" y="2918880"/>
            <a:ext cx="2777040" cy="34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ts val="2733"/>
              </a:lnSpc>
            </a:pPr>
            <a:r>
              <a:rPr lang="en-IN" sz="2190" b="0" strike="noStrike" spc="-1">
                <a:solidFill>
                  <a:srgbClr val="404155"/>
                </a:solidFill>
                <a:latin typeface="Corben"/>
                <a:ea typeface="Corben"/>
              </a:rPr>
              <a:t>Mitigating Risks</a:t>
            </a:r>
            <a:endParaRPr lang="en-IN" sz="2190" b="0" strike="noStrike" spc="-1">
              <a:latin typeface="Arial"/>
            </a:endParaRPr>
          </a:p>
        </p:txBody>
      </p:sp>
      <p:sp>
        <p:nvSpPr>
          <p:cNvPr id="123" name="CustomShape 5"/>
          <p:cNvSpPr/>
          <p:nvPr/>
        </p:nvSpPr>
        <p:spPr>
          <a:xfrm>
            <a:off x="1063080" y="3399120"/>
            <a:ext cx="4082040" cy="106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2798"/>
              </a:lnSpc>
            </a:pPr>
            <a:r>
              <a:rPr lang="en-IN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The proactive approach to keylogger threats has resulted in effective risk mitigation.</a:t>
            </a:r>
            <a:endParaRPr lang="en-IN" sz="1750" b="0" strike="noStrike" spc="-1">
              <a:latin typeface="Arial"/>
            </a:endParaRPr>
          </a:p>
        </p:txBody>
      </p:sp>
      <p:sp>
        <p:nvSpPr>
          <p:cNvPr id="124" name="CustomShape 6"/>
          <p:cNvSpPr/>
          <p:nvPr/>
        </p:nvSpPr>
        <p:spPr>
          <a:xfrm>
            <a:off x="5597280" y="2689200"/>
            <a:ext cx="4541760" cy="2005920"/>
          </a:xfrm>
          <a:prstGeom prst="roundRect">
            <a:avLst>
              <a:gd name="adj" fmla="val 4984"/>
            </a:avLst>
          </a:prstGeom>
          <a:solidFill>
            <a:srgbClr val="D2D9F9"/>
          </a:solidFill>
          <a:ln w="7560">
            <a:solidFill>
              <a:srgbClr val="B8BFD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7"/>
          <p:cNvSpPr/>
          <p:nvPr/>
        </p:nvSpPr>
        <p:spPr>
          <a:xfrm>
            <a:off x="5827320" y="2918880"/>
            <a:ext cx="2777040" cy="34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ts val="2733"/>
              </a:lnSpc>
            </a:pPr>
            <a:r>
              <a:rPr lang="en-IN" sz="2190" b="0" strike="noStrike" spc="-1">
                <a:solidFill>
                  <a:srgbClr val="404155"/>
                </a:solidFill>
                <a:latin typeface="Corben"/>
                <a:ea typeface="Corben"/>
              </a:rPr>
              <a:t>User Empowerment</a:t>
            </a:r>
            <a:endParaRPr lang="en-IN" sz="2190" b="0" strike="noStrike" spc="-1">
              <a:latin typeface="Arial"/>
            </a:endParaRPr>
          </a:p>
        </p:txBody>
      </p:sp>
      <p:sp>
        <p:nvSpPr>
          <p:cNvPr id="126" name="CustomShape 8"/>
          <p:cNvSpPr/>
          <p:nvPr/>
        </p:nvSpPr>
        <p:spPr>
          <a:xfrm>
            <a:off x="5827320" y="3399120"/>
            <a:ext cx="4082040" cy="106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2798"/>
              </a:lnSpc>
            </a:pPr>
            <a:r>
              <a:rPr lang="en-IN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Users are empowered with knowledge and tools to protect against keylogger attacks.</a:t>
            </a:r>
            <a:endParaRPr lang="en-IN" sz="1750" b="0" strike="noStrike" spc="-1">
              <a:latin typeface="Arial"/>
            </a:endParaRPr>
          </a:p>
        </p:txBody>
      </p:sp>
      <p:sp>
        <p:nvSpPr>
          <p:cNvPr id="127" name="CustomShape 9"/>
          <p:cNvSpPr/>
          <p:nvPr/>
        </p:nvSpPr>
        <p:spPr>
          <a:xfrm>
            <a:off x="833040" y="4917240"/>
            <a:ext cx="9306000" cy="1650600"/>
          </a:xfrm>
          <a:prstGeom prst="roundRect">
            <a:avLst>
              <a:gd name="adj" fmla="val 6057"/>
            </a:avLst>
          </a:prstGeom>
          <a:solidFill>
            <a:srgbClr val="D2D9F9"/>
          </a:solidFill>
          <a:ln w="7560">
            <a:solidFill>
              <a:srgbClr val="B8BFD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10"/>
          <p:cNvSpPr/>
          <p:nvPr/>
        </p:nvSpPr>
        <p:spPr>
          <a:xfrm>
            <a:off x="1063080" y="5147280"/>
            <a:ext cx="2777040" cy="34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ts val="2733"/>
              </a:lnSpc>
            </a:pPr>
            <a:r>
              <a:rPr lang="en-IN" sz="2190" b="0" strike="noStrike" spc="-1">
                <a:solidFill>
                  <a:srgbClr val="404155"/>
                </a:solidFill>
                <a:latin typeface="Corben"/>
                <a:ea typeface="Corben"/>
              </a:rPr>
              <a:t>Ongoing Vigilance</a:t>
            </a:r>
            <a:endParaRPr lang="en-IN" sz="2190" b="0" strike="noStrike" spc="-1">
              <a:latin typeface="Arial"/>
            </a:endParaRPr>
          </a:p>
        </p:txBody>
      </p:sp>
      <p:sp>
        <p:nvSpPr>
          <p:cNvPr id="129" name="CustomShape 11"/>
          <p:cNvSpPr/>
          <p:nvPr/>
        </p:nvSpPr>
        <p:spPr>
          <a:xfrm>
            <a:off x="1063080" y="5627520"/>
            <a:ext cx="8846640" cy="71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2798"/>
              </a:lnSpc>
            </a:pPr>
            <a:r>
              <a:rPr lang="en-IN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Continuous vigilance is essential to adapt to evolving keylogger tactics and technologies.</a:t>
            </a:r>
            <a:endParaRPr lang="en-IN" sz="175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age 0"/>
          <p:cNvPicPr/>
          <p:nvPr/>
        </p:nvPicPr>
        <p:blipFill>
          <a:blip r:embed="rId3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>
            <a:noFill/>
          </a:ln>
        </p:spPr>
      </p:pic>
      <p:sp>
        <p:nvSpPr>
          <p:cNvPr id="131" name="Custom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9F9FF">
              <a:alpha val="7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2"/>
          <p:cNvSpPr/>
          <p:nvPr/>
        </p:nvSpPr>
        <p:spPr>
          <a:xfrm>
            <a:off x="1259466" y="795060"/>
            <a:ext cx="555480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ts val="5468"/>
              </a:lnSpc>
            </a:pPr>
            <a:r>
              <a:rPr lang="en-IN" sz="4380" b="0" strike="noStrike" spc="-1">
                <a:solidFill>
                  <a:srgbClr val="1B1B27"/>
                </a:solidFill>
                <a:latin typeface="Corben"/>
                <a:ea typeface="Corben"/>
              </a:rPr>
              <a:t>Future Scope</a:t>
            </a:r>
            <a:endParaRPr lang="en-IN" sz="4380" b="0" strike="noStrike" spc="-1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4802040" y="1953000"/>
            <a:ext cx="43920" cy="5350680"/>
          </a:xfrm>
          <a:prstGeom prst="roundRect">
            <a:avLst>
              <a:gd name="adj" fmla="val 225151"/>
            </a:avLst>
          </a:prstGeom>
          <a:solidFill>
            <a:srgbClr val="B8BFD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4"/>
          <p:cNvSpPr/>
          <p:nvPr/>
        </p:nvSpPr>
        <p:spPr>
          <a:xfrm>
            <a:off x="5074200" y="2354400"/>
            <a:ext cx="777240" cy="43920"/>
          </a:xfrm>
          <a:prstGeom prst="roundRect">
            <a:avLst>
              <a:gd name="adj" fmla="val 225151"/>
            </a:avLst>
          </a:prstGeom>
          <a:solidFill>
            <a:srgbClr val="B8BFD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5"/>
          <p:cNvSpPr/>
          <p:nvPr/>
        </p:nvSpPr>
        <p:spPr>
          <a:xfrm>
            <a:off x="4574160" y="2126520"/>
            <a:ext cx="499680" cy="499680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7560">
            <a:solidFill>
              <a:srgbClr val="B8BFD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6"/>
          <p:cNvSpPr/>
          <p:nvPr/>
        </p:nvSpPr>
        <p:spPr>
          <a:xfrm>
            <a:off x="4774680" y="2168280"/>
            <a:ext cx="9828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ts val="3280"/>
              </a:lnSpc>
            </a:pPr>
            <a:r>
              <a:rPr lang="en-IN" sz="2630" b="0" strike="noStrike" spc="-1">
                <a:solidFill>
                  <a:srgbClr val="404155"/>
                </a:solidFill>
                <a:latin typeface="Corben"/>
                <a:ea typeface="Corben"/>
              </a:rPr>
              <a:t>1</a:t>
            </a:r>
            <a:endParaRPr lang="en-IN" sz="2630" b="0" strike="noStrike" spc="-1">
              <a:latin typeface="Arial"/>
            </a:endParaRPr>
          </a:p>
        </p:txBody>
      </p:sp>
      <p:sp>
        <p:nvSpPr>
          <p:cNvPr id="138" name="CustomShape 7"/>
          <p:cNvSpPr/>
          <p:nvPr/>
        </p:nvSpPr>
        <p:spPr>
          <a:xfrm>
            <a:off x="6046200" y="2175120"/>
            <a:ext cx="2777040" cy="34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ts val="2733"/>
              </a:lnSpc>
            </a:pPr>
            <a:r>
              <a:rPr lang="en-IN" sz="2190" b="0" strike="noStrike" spc="-1">
                <a:solidFill>
                  <a:srgbClr val="404155"/>
                </a:solidFill>
                <a:latin typeface="Corben"/>
                <a:ea typeface="Corben"/>
              </a:rPr>
              <a:t>AI Integration</a:t>
            </a:r>
            <a:endParaRPr lang="en-IN" sz="2190" b="0" strike="noStrike" spc="-1">
              <a:latin typeface="Arial"/>
            </a:endParaRPr>
          </a:p>
        </p:txBody>
      </p:sp>
      <p:sp>
        <p:nvSpPr>
          <p:cNvPr id="139" name="CustomShape 8"/>
          <p:cNvSpPr/>
          <p:nvPr/>
        </p:nvSpPr>
        <p:spPr>
          <a:xfrm>
            <a:off x="6046200" y="2655720"/>
            <a:ext cx="7750800" cy="71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2798"/>
              </a:lnSpc>
            </a:pPr>
            <a:r>
              <a:rPr lang="en-IN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Explore AI integration for advanced keylogger detection and intelligent threat response.</a:t>
            </a:r>
            <a:endParaRPr lang="en-IN" sz="1750" b="0" strike="noStrike" spc="-1">
              <a:latin typeface="Arial"/>
            </a:endParaRPr>
          </a:p>
        </p:txBody>
      </p:sp>
      <p:sp>
        <p:nvSpPr>
          <p:cNvPr id="140" name="CustomShape 9"/>
          <p:cNvSpPr/>
          <p:nvPr/>
        </p:nvSpPr>
        <p:spPr>
          <a:xfrm>
            <a:off x="5074200" y="4212000"/>
            <a:ext cx="777240" cy="43920"/>
          </a:xfrm>
          <a:prstGeom prst="roundRect">
            <a:avLst>
              <a:gd name="adj" fmla="val 225151"/>
            </a:avLst>
          </a:prstGeom>
          <a:solidFill>
            <a:srgbClr val="B8BFD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10"/>
          <p:cNvSpPr/>
          <p:nvPr/>
        </p:nvSpPr>
        <p:spPr>
          <a:xfrm>
            <a:off x="4574160" y="3984480"/>
            <a:ext cx="499680" cy="499680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7560">
            <a:solidFill>
              <a:srgbClr val="B8BFD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11"/>
          <p:cNvSpPr/>
          <p:nvPr/>
        </p:nvSpPr>
        <p:spPr>
          <a:xfrm>
            <a:off x="4737240" y="4026240"/>
            <a:ext cx="17352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ts val="3280"/>
              </a:lnSpc>
            </a:pPr>
            <a:r>
              <a:rPr lang="en-IN" sz="2630" b="0" strike="noStrike" spc="-1">
                <a:solidFill>
                  <a:srgbClr val="404155"/>
                </a:solidFill>
                <a:latin typeface="Corben"/>
                <a:ea typeface="Corben"/>
              </a:rPr>
              <a:t>2</a:t>
            </a:r>
            <a:endParaRPr lang="en-IN" sz="2630" b="0" strike="noStrike" spc="-1">
              <a:latin typeface="Arial"/>
            </a:endParaRPr>
          </a:p>
        </p:txBody>
      </p:sp>
      <p:sp>
        <p:nvSpPr>
          <p:cNvPr id="143" name="CustomShape 12"/>
          <p:cNvSpPr/>
          <p:nvPr/>
        </p:nvSpPr>
        <p:spPr>
          <a:xfrm>
            <a:off x="6046200" y="4033080"/>
            <a:ext cx="2777040" cy="34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ts val="2733"/>
              </a:lnSpc>
            </a:pPr>
            <a:r>
              <a:rPr lang="en-IN" sz="2190" b="0" strike="noStrike" spc="-1">
                <a:solidFill>
                  <a:srgbClr val="404155"/>
                </a:solidFill>
                <a:latin typeface="Corben"/>
                <a:ea typeface="Corben"/>
              </a:rPr>
              <a:t>Blockchain Security</a:t>
            </a:r>
            <a:endParaRPr lang="en-IN" sz="2190" b="0" strike="noStrike" spc="-1">
              <a:latin typeface="Arial"/>
            </a:endParaRPr>
          </a:p>
        </p:txBody>
      </p:sp>
      <p:sp>
        <p:nvSpPr>
          <p:cNvPr id="144" name="CustomShape 13"/>
          <p:cNvSpPr/>
          <p:nvPr/>
        </p:nvSpPr>
        <p:spPr>
          <a:xfrm>
            <a:off x="6046200" y="4513320"/>
            <a:ext cx="7750800" cy="71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2798"/>
              </a:lnSpc>
            </a:pPr>
            <a:r>
              <a:rPr lang="en-IN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Investigate blockchain technology for enhanced security against keylogger vulnerabilities.</a:t>
            </a:r>
            <a:endParaRPr lang="en-IN" sz="1750" b="0" strike="noStrike" spc="-1">
              <a:latin typeface="Arial"/>
            </a:endParaRPr>
          </a:p>
        </p:txBody>
      </p:sp>
      <p:sp>
        <p:nvSpPr>
          <p:cNvPr id="145" name="CustomShape 14"/>
          <p:cNvSpPr/>
          <p:nvPr/>
        </p:nvSpPr>
        <p:spPr>
          <a:xfrm>
            <a:off x="5074200" y="6069960"/>
            <a:ext cx="777240" cy="43920"/>
          </a:xfrm>
          <a:prstGeom prst="roundRect">
            <a:avLst>
              <a:gd name="adj" fmla="val 225151"/>
            </a:avLst>
          </a:prstGeom>
          <a:solidFill>
            <a:srgbClr val="B8BFD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15"/>
          <p:cNvSpPr/>
          <p:nvPr/>
        </p:nvSpPr>
        <p:spPr>
          <a:xfrm>
            <a:off x="4574160" y="5842080"/>
            <a:ext cx="499680" cy="499680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7560">
            <a:solidFill>
              <a:srgbClr val="B8BFD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16"/>
          <p:cNvSpPr/>
          <p:nvPr/>
        </p:nvSpPr>
        <p:spPr>
          <a:xfrm>
            <a:off x="4730400" y="5883840"/>
            <a:ext cx="18684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ts val="3280"/>
              </a:lnSpc>
            </a:pPr>
            <a:r>
              <a:rPr lang="en-IN" sz="2630" b="0" strike="noStrike" spc="-1">
                <a:solidFill>
                  <a:srgbClr val="404155"/>
                </a:solidFill>
                <a:latin typeface="Corben"/>
                <a:ea typeface="Corben"/>
              </a:rPr>
              <a:t>3</a:t>
            </a:r>
            <a:endParaRPr lang="en-IN" sz="2630" b="0" strike="noStrike" spc="-1">
              <a:latin typeface="Arial"/>
            </a:endParaRPr>
          </a:p>
        </p:txBody>
      </p:sp>
      <p:sp>
        <p:nvSpPr>
          <p:cNvPr id="148" name="CustomShape 17"/>
          <p:cNvSpPr/>
          <p:nvPr/>
        </p:nvSpPr>
        <p:spPr>
          <a:xfrm>
            <a:off x="6046200" y="5890680"/>
            <a:ext cx="2777040" cy="34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ts val="2733"/>
              </a:lnSpc>
            </a:pPr>
            <a:r>
              <a:rPr lang="en-IN" sz="2190" b="0" strike="noStrike" spc="-1">
                <a:solidFill>
                  <a:srgbClr val="404155"/>
                </a:solidFill>
                <a:latin typeface="Corben"/>
                <a:ea typeface="Corben"/>
              </a:rPr>
              <a:t>User Training</a:t>
            </a:r>
            <a:endParaRPr lang="en-IN" sz="2190" b="0" strike="noStrike" spc="-1">
              <a:latin typeface="Arial"/>
            </a:endParaRPr>
          </a:p>
        </p:txBody>
      </p:sp>
      <p:sp>
        <p:nvSpPr>
          <p:cNvPr id="149" name="CustomShape 18"/>
          <p:cNvSpPr/>
          <p:nvPr/>
        </p:nvSpPr>
        <p:spPr>
          <a:xfrm>
            <a:off x="6046200" y="6371280"/>
            <a:ext cx="7750800" cy="71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2798"/>
              </a:lnSpc>
            </a:pPr>
            <a:r>
              <a:rPr lang="en-IN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Continue to evolve user training programs to address emerging keylogger threats.</a:t>
            </a:r>
            <a:endParaRPr lang="en-IN" sz="175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Custom</PresentationFormat>
  <Paragraphs>0</Paragraphs>
  <Slides>10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dc:description/>
  <cp:lastModifiedBy>AATHI SIVA  GANESH PACHAI PERUMAL</cp:lastModifiedBy>
  <cp:revision>3</cp:revision>
  <dcterms:created xsi:type="dcterms:W3CDTF">2024-04-02T07:19:30Z</dcterms:created>
  <dcterms:modified xsi:type="dcterms:W3CDTF">2024-04-02T08:34:41Z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PptxGenJS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9</vt:i4>
  </property>
  <property fmtid="{D5CDD505-2E9C-101B-9397-08002B2CF9AE}" pid="9" name="PresentationFormat">
    <vt:lpwstr>On-screen Show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9</vt:i4>
  </property>
</Properties>
</file>