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4191000" y="5715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353054" y="3123945"/>
            <a:ext cx="6400546" cy="509114"/>
          </a:xfrm>
          <a:prstGeom prst="rect">
            <a:avLst/>
          </a:prstGeom>
        </p:spPr>
        <p:txBody>
          <a:bodyPr vert="horz" wrap="square" lIns="0" tIns="16510" rIns="0" bIns="0" rtlCol="0">
            <a:spAutoFit/>
          </a:bodyPr>
          <a:lstStyle/>
          <a:p>
            <a:pPr marL="3213735">
              <a:lnSpc>
                <a:spcPct val="100000"/>
              </a:lnSpc>
              <a:spcBef>
                <a:spcPts val="130"/>
              </a:spcBef>
            </a:pPr>
            <a:r>
              <a:rPr lang="en-US" u="sng" spc="15" dirty="0"/>
              <a:t>AATHI KARTHI PS</a:t>
            </a:r>
          </a:p>
        </p:txBody>
      </p:sp>
      <p:sp>
        <p:nvSpPr>
          <p:cNvPr id="8" name="object 8"/>
          <p:cNvSpPr txBox="1"/>
          <p:nvPr/>
        </p:nvSpPr>
        <p:spPr>
          <a:xfrm>
            <a:off x="6547842" y="3686584"/>
            <a:ext cx="3040380" cy="1502976"/>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0070C0"/>
                </a:solidFill>
                <a:latin typeface="Trebuchet MS" panose="020B0603020202020204"/>
                <a:cs typeface="Trebuchet MS" panose="020B0603020202020204"/>
              </a:rPr>
              <a:t>DISEASE PREDICTION USING DEEP LEARNING</a:t>
            </a:r>
          </a:p>
          <a:p>
            <a:pPr marL="12700">
              <a:lnSpc>
                <a:spcPct val="100000"/>
              </a:lnSpc>
              <a:spcBef>
                <a:spcPts val="100"/>
              </a:spcBef>
            </a:pPr>
            <a:endParaRPr lang="en-US" sz="2400" b="1" dirty="0">
              <a:solidFill>
                <a:srgbClr val="0070C0"/>
              </a:solidFill>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5" name="object 5"/>
          <p:cNvSpPr/>
          <p:nvPr/>
        </p:nvSpPr>
        <p:spPr>
          <a:xfrm>
            <a:off x="3800475" y="25273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grpSp>
        <p:nvGrpSpPr>
          <p:cNvPr id="2" name="object 2"/>
          <p:cNvGrpSpPr/>
          <p:nvPr/>
        </p:nvGrpSpPr>
        <p:grpSpPr>
          <a:xfrm>
            <a:off x="581025" y="25273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3" name="object 6"/>
          <p:cNvSpPr/>
          <p:nvPr/>
        </p:nvSpPr>
        <p:spPr>
          <a:xfrm>
            <a:off x="7010400" y="14478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15" name="Picture 14">
            <a:extLst>
              <a:ext uri="{FF2B5EF4-FFF2-40B4-BE49-F238E27FC236}">
                <a16:creationId xmlns:a16="http://schemas.microsoft.com/office/drawing/2014/main" id="{3C8083D8-6DA4-5E4C-3EA5-07E0B6043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698" y="1907610"/>
            <a:ext cx="5291302" cy="35211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2" name="object 7"/>
          <p:cNvSpPr txBox="1"/>
          <p:nvPr/>
        </p:nvSpPr>
        <p:spPr>
          <a:xfrm>
            <a:off x="752475" y="1071270"/>
            <a:ext cx="2811780" cy="300355"/>
          </a:xfrm>
          <a:prstGeom prst="rect">
            <a:avLst/>
          </a:prstGeom>
        </p:spPr>
        <p:txBody>
          <a:bodyPr vert="horz" wrap="square" lIns="0" tIns="12700" rIns="0" bIns="0" rtlCol="0">
            <a:spAutoFit/>
          </a:bodyPr>
          <a:lstStyle/>
          <a:p>
            <a:pPr marL="12700">
              <a:lnSpc>
                <a:spcPct val="100000"/>
              </a:lnSpc>
              <a:spcBef>
                <a:spcPts val="100"/>
              </a:spcBef>
            </a:pPr>
            <a:r>
              <a:rPr lang="en-US" sz="1800" u="sng" spc="-5" dirty="0">
                <a:latin typeface="Trebuchet MS" panose="020B0603020202020204"/>
                <a:cs typeface="Trebuchet MS" panose="020B0603020202020204"/>
              </a:rPr>
              <a:t>Output Images</a:t>
            </a:r>
            <a:endParaRPr sz="1800" u="sng" dirty="0">
              <a:latin typeface="Trebuchet MS" panose="020B0603020202020204"/>
              <a:cs typeface="Trebuchet MS" panose="020B0603020202020204"/>
            </a:endParaRPr>
          </a:p>
        </p:txBody>
      </p:sp>
      <p:pic>
        <p:nvPicPr>
          <p:cNvPr id="1026" name="Picture 2">
            <a:extLst>
              <a:ext uri="{FF2B5EF4-FFF2-40B4-BE49-F238E27FC236}">
                <a16:creationId xmlns:a16="http://schemas.microsoft.com/office/drawing/2014/main" id="{614D6195-F124-85E1-EF4F-53037E2D2C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95450"/>
            <a:ext cx="5033963" cy="27486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8460B41-2A8A-9CBD-352F-65BC2DEE8A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7982" y="385444"/>
            <a:ext cx="3819125" cy="22815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FD3D086-B803-0D4A-5478-41E266D9A0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9089" y="3165188"/>
            <a:ext cx="4001545" cy="33302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288"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75005" y="381000"/>
            <a:ext cx="9175750" cy="670696"/>
          </a:xfrm>
          <a:prstGeom prst="rect">
            <a:avLst/>
          </a:prstGeom>
        </p:spPr>
        <p:txBody>
          <a:bodyPr vert="horz" wrap="square" lIns="0" tIns="16510" rIns="0" bIns="0" rtlCol="0">
            <a:spAutoFit/>
          </a:bodyPr>
          <a:lstStyle/>
          <a:p>
            <a:pPr marL="12700">
              <a:lnSpc>
                <a:spcPct val="100000"/>
              </a:lnSpc>
              <a:spcBef>
                <a:spcPts val="130"/>
              </a:spcBef>
            </a:pPr>
            <a:r>
              <a:rPr lang="en-US" sz="4250" spc="5" dirty="0"/>
              <a:t>DISEASE PREDICTION USING DL</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934403" y="1888358"/>
            <a:ext cx="8576114" cy="4093428"/>
          </a:xfrm>
          <a:prstGeom prst="rect">
            <a:avLst/>
          </a:prstGeom>
          <a:noFill/>
        </p:spPr>
        <p:txBody>
          <a:bodyPr wrap="square" rtlCol="0">
            <a:spAutoFit/>
          </a:bodyPr>
          <a:lstStyle/>
          <a:p>
            <a:pPr algn="just"/>
            <a:r>
              <a:rPr lang="en-US" sz="2000" dirty="0"/>
              <a:t>Disease Prediction Using Deep Learning is a pioneering approach leveraging advanced neural network technology to forecast the likelihood of various diseases based on comprehensive medical data. By analyzing diverse datasets encompassing electronic health records, medical imaging, genetic information, and lifestyle factors, this project revolutionizes healthcare diagnostics and treatment planning.</a:t>
            </a:r>
          </a:p>
          <a:p>
            <a:pPr algn="just"/>
            <a:endParaRPr lang="en-US" sz="2000" dirty="0"/>
          </a:p>
          <a:p>
            <a:pPr algn="just"/>
            <a:r>
              <a:rPr lang="en-US" sz="2000" dirty="0"/>
              <a:t>With its ability to uncover intricate patterns and subtle correlations within vast amounts of medical data, this solution empowers healthcare professionals with valuable insights for early detection, personalized medicine, and proactive intervention. By seamlessly integrating deep learning algorithms into clinical workflows, it offers the potential to revolutionize patient care, improve outcomes, and reduce healthcare costs.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971800" y="1531142"/>
            <a:ext cx="7014908"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PROJECT  TITLE</a:t>
            </a:r>
          </a:p>
          <a:p>
            <a:pPr marL="285750" indent="-285750">
              <a:buFont typeface="Arial" panose="020B0604020202020204" pitchFamily="34" charset="0"/>
              <a:buChar char="•"/>
            </a:pPr>
            <a:r>
              <a:rPr lang="en-US" sz="2400" dirty="0"/>
              <a:t>AGENDA</a:t>
            </a:r>
          </a:p>
          <a:p>
            <a:pPr marL="285750" indent="-285750">
              <a:buFont typeface="Arial" panose="020B0604020202020204" pitchFamily="34" charset="0"/>
              <a:buChar char="•"/>
            </a:pPr>
            <a:r>
              <a:rPr lang="en-US" sz="2400" dirty="0"/>
              <a:t>PROBLEM  STATEMENT</a:t>
            </a:r>
          </a:p>
          <a:p>
            <a:pPr marL="285750" indent="-285750">
              <a:buFont typeface="Arial" panose="020B0604020202020204" pitchFamily="34" charset="0"/>
              <a:buChar char="•"/>
            </a:pPr>
            <a:r>
              <a:rPr lang="en-US" sz="2400" dirty="0"/>
              <a:t>PROJECT OVERVIEW</a:t>
            </a:r>
          </a:p>
          <a:p>
            <a:pPr marL="285750" indent="-285750">
              <a:buFont typeface="Arial" panose="020B0604020202020204" pitchFamily="34" charset="0"/>
              <a:buChar char="•"/>
            </a:pPr>
            <a:r>
              <a:rPr lang="en-US" sz="2400" dirty="0"/>
              <a:t>WHO ARE THE END USER </a:t>
            </a:r>
          </a:p>
          <a:p>
            <a:pPr marL="285750" indent="-285750">
              <a:buFont typeface="Arial" panose="020B0604020202020204" pitchFamily="34" charset="0"/>
              <a:buChar char="•"/>
            </a:pPr>
            <a:r>
              <a:rPr lang="en-US" sz="2400" dirty="0"/>
              <a:t>YOUR SOLUTION AND VALUE PROPOSITION</a:t>
            </a:r>
          </a:p>
          <a:p>
            <a:pPr marL="285750" indent="-285750">
              <a:buFont typeface="Arial" panose="020B0604020202020204" pitchFamily="34" charset="0"/>
              <a:buChar char="•"/>
            </a:pPr>
            <a:r>
              <a:rPr lang="en-US" sz="2400" dirty="0"/>
              <a:t>THE WOW IN YOUR SOLUTION</a:t>
            </a:r>
          </a:p>
          <a:p>
            <a:pPr marL="285750" indent="-285750">
              <a:buFont typeface="Arial" panose="020B0604020202020204" pitchFamily="34" charset="0"/>
              <a:buChar char="•"/>
            </a:pPr>
            <a:r>
              <a:rPr lang="en-US" sz="2400" dirty="0"/>
              <a:t>MODELLING</a:t>
            </a:r>
          </a:p>
          <a:p>
            <a:pPr marL="285750" indent="-285750">
              <a:buFont typeface="Arial" panose="020B0604020202020204" pitchFamily="34" charset="0"/>
              <a:buChar char="•"/>
            </a:pPr>
            <a:r>
              <a:rPr lang="en-US" sz="2400" dirty="0"/>
              <a:t>RESULTS</a:t>
            </a:r>
          </a:p>
          <a:p>
            <a:pPr marL="285750" indent="-285750">
              <a:buFont typeface="Arial" panose="020B0604020202020204" pitchFamily="34" charset="0"/>
              <a:buChar char="•"/>
            </a:pPr>
            <a:endParaRPr lang="en-US" sz="2400" b="1" dirty="0"/>
          </a:p>
          <a:p>
            <a:pPr marL="285750" indent="-285750">
              <a:buFont typeface="Arial" panose="020B0604020202020204" pitchFamily="34" charset="0"/>
              <a:buChar char="•"/>
            </a:pPr>
            <a:endParaRPr lang="en-US" sz="2400" b="1" dirty="0"/>
          </a:p>
          <a:p>
            <a:endParaRPr lang="en-IN"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34387" y="2933700"/>
            <a:ext cx="2762250" cy="3257550"/>
            <a:chOff x="820102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20102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504628" y="1242952"/>
            <a:ext cx="7644203" cy="5324535"/>
          </a:xfrm>
          <a:prstGeom prst="rect">
            <a:avLst/>
          </a:prstGeom>
          <a:noFill/>
        </p:spPr>
        <p:txBody>
          <a:bodyPr wrap="square" rtlCol="0">
            <a:spAutoFit/>
          </a:bodyPr>
          <a:lstStyle/>
          <a:p>
            <a:pPr algn="just"/>
            <a:r>
              <a:rPr lang="en-US" sz="2000" dirty="0"/>
              <a:t>In the realm of healthcare diagnostics and prognostics, predicting diseases accurately is paramount for effective treatment and management. However, traditional methods often fall short in harnessing the full potential of available medical data, leading to missed opportunities for early detection and intervention. Our solution revolutionizes disease prediction by harnessing the power of deep learning algorithms to analyze vast and diverse datasets, including electronic health records, medical imaging, genetic information, and lifestyle factors.</a:t>
            </a:r>
          </a:p>
          <a:p>
            <a:pPr algn="just"/>
            <a:endParaRPr lang="en-US" sz="2000" dirty="0"/>
          </a:p>
          <a:p>
            <a:pPr algn="just"/>
            <a:r>
              <a:rPr lang="en-US" sz="2000" dirty="0"/>
              <a:t>By leveraging cutting-edge neural network technology, our project uncovers hidden patterns and subtle correlations within complex medical data, enabling more accurate and timely predictions of various diseases. From identifying individuals at high risk for chronic conditions to predicting the progression of degenerative diseases, our solution empowers healthcare professionals with actionable insights for proactive patient care and personalized treatment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914400" y="2120606"/>
            <a:ext cx="8038578" cy="4092575"/>
          </a:xfrm>
          <a:prstGeom prst="rect">
            <a:avLst/>
          </a:prstGeom>
          <a:noFill/>
        </p:spPr>
        <p:txBody>
          <a:bodyPr wrap="square" rtlCol="0">
            <a:spAutoFit/>
          </a:bodyPr>
          <a:lstStyle/>
          <a:p>
            <a:pPr algn="just"/>
            <a:r>
              <a:rPr lang="en-US" sz="2000" dirty="0"/>
              <a:t>Our project revolves around Disease Prediction Using Deep Learning, employing advanced neural network technology to forecast various diseases based on comprehensive medical data. The primary objective is to develop an innovative solution that enhances healthcare diagnostics and treatment planning by leveraging the power of deep learning algorithms.</a:t>
            </a:r>
          </a:p>
          <a:p>
            <a:pPr algn="just"/>
            <a:endParaRPr lang="en-US" sz="2000" dirty="0"/>
          </a:p>
          <a:p>
            <a:pPr algn="just"/>
            <a:r>
              <a:rPr lang="en-US" sz="2000" dirty="0"/>
              <a:t>By analyzing diverse datasets encompassing electronic health records, medical imaging, genetic information, and lifestyle factors, we aim to provide healthcare professionals with valuable insights for early detection, personalized medicine, and proactive intervention. The project's significance lies in its potential to revolutionize patient care, improve outcomes, and reduce healthcare costs by seamlessly integrating deep learning into clinical workflows.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p:cNvSpPr txBox="1"/>
          <p:nvPr/>
        </p:nvSpPr>
        <p:spPr>
          <a:xfrm>
            <a:off x="990600" y="1857375"/>
            <a:ext cx="6934200" cy="5355312"/>
          </a:xfrm>
          <a:prstGeom prst="rect">
            <a:avLst/>
          </a:prstGeom>
          <a:noFill/>
        </p:spPr>
        <p:txBody>
          <a:bodyPr wrap="square" rtlCol="0">
            <a:spAutoFit/>
          </a:bodyPr>
          <a:lstStyle/>
          <a:p>
            <a:pPr marL="285750" indent="-285750" algn="just">
              <a:buFont typeface="Arial" panose="020B0604020202020204" pitchFamily="34" charset="0"/>
              <a:buChar char="•"/>
            </a:pPr>
            <a:r>
              <a:rPr lang="en-US" dirty="0">
                <a:effectLst/>
              </a:rPr>
              <a:t>Various stakeholders across different sectors can benefit from our Disease Prediction Using Deep Learning solution. These entities may utilize the system to:</a:t>
            </a:r>
          </a:p>
          <a:p>
            <a:pPr marL="285750" indent="-285750" algn="just">
              <a:buFont typeface="Arial" panose="020B0604020202020204" pitchFamily="34" charset="0"/>
              <a:buChar char="•"/>
            </a:pPr>
            <a:endParaRPr lang="en-US" dirty="0">
              <a:effectLst/>
            </a:endParaRPr>
          </a:p>
          <a:p>
            <a:pPr marL="285750" indent="-285750" algn="just">
              <a:buFont typeface="Arial" panose="020B0604020202020204" pitchFamily="34" charset="0"/>
              <a:buChar char="•"/>
            </a:pPr>
            <a:r>
              <a:rPr lang="en-US" dirty="0">
                <a:effectLst/>
              </a:rPr>
              <a:t>Improve healthcare outcomes: Healthcare providers can utilize disease prediction models to identify individuals at high risk for various conditions, enabling early intervention and preventive care strategies.</a:t>
            </a:r>
          </a:p>
          <a:p>
            <a:pPr marL="285750" indent="-285750" algn="just">
              <a:buFont typeface="Arial" panose="020B0604020202020204" pitchFamily="34" charset="0"/>
              <a:buChar char="•"/>
            </a:pPr>
            <a:endParaRPr lang="en-US" dirty="0">
              <a:effectLst/>
            </a:endParaRPr>
          </a:p>
          <a:p>
            <a:pPr marL="285750" indent="-285750" algn="just">
              <a:buFont typeface="Arial" panose="020B0604020202020204" pitchFamily="34" charset="0"/>
              <a:buChar char="•"/>
            </a:pPr>
            <a:r>
              <a:rPr lang="en-US" dirty="0">
                <a:effectLst/>
              </a:rPr>
              <a:t>Optimize resource allocation: Hospitals and healthcare facilities can use predictive analytics to allocate resources more efficiently, such as staffing, equipment, and medications, based on predicted disease prevalence and patient needs.</a:t>
            </a:r>
          </a:p>
          <a:p>
            <a:pPr marL="285750" indent="-285750" algn="just">
              <a:buFont typeface="Arial" panose="020B0604020202020204" pitchFamily="34" charset="0"/>
              <a:buChar char="•"/>
            </a:pPr>
            <a:endParaRPr lang="en-US" dirty="0">
              <a:effectLst/>
            </a:endParaRPr>
          </a:p>
          <a:p>
            <a:pPr marL="285750" indent="-285750" algn="just">
              <a:buFont typeface="Arial" panose="020B0604020202020204" pitchFamily="34" charset="0"/>
              <a:buChar char="•"/>
            </a:pPr>
            <a:r>
              <a:rPr lang="en-US" dirty="0">
                <a:effectLst/>
              </a:rPr>
              <a:t>Enhance research and development: Pharmaceutical companies and research institutions can leverage disease prediction models to identify potential targets for drug development, prioritize research efforts, and accelerate the discovery of new treatments.</a:t>
            </a:r>
          </a:p>
          <a:p>
            <a:pPr marL="285750" indent="-285750" algn="just">
              <a:buFont typeface="Arial" panose="020B0604020202020204" pitchFamily="34" charset="0"/>
              <a:buChar char="•"/>
            </a:pPr>
            <a:endParaRPr lang="en-US" dirty="0">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675640" y="2183765"/>
            <a:ext cx="8690610" cy="3893374"/>
          </a:xfrm>
          <a:prstGeom prst="rect">
            <a:avLst/>
          </a:prstGeom>
          <a:noFill/>
        </p:spPr>
        <p:txBody>
          <a:bodyPr wrap="square" rtlCol="0">
            <a:spAutoFit/>
          </a:bodyPr>
          <a:lstStyle/>
          <a:p>
            <a:pPr marL="342900" indent="-342900" algn="just">
              <a:buFont typeface="Arial" panose="020B0604020202020204" pitchFamily="34" charset="0"/>
              <a:buChar char="•"/>
            </a:pPr>
            <a:r>
              <a:rPr lang="en-US" sz="1900" dirty="0"/>
              <a:t>Automated Prediction: Our Disease Prediction Using Deep Learning solution harnesses state-of-the-art neural network technology to automatically forecast various diseases based on comprehensive medical data, eliminating the need for manual prediction efforts.</a:t>
            </a:r>
          </a:p>
          <a:p>
            <a:pPr marL="342900" indent="-342900" algn="just">
              <a:buFont typeface="Arial" panose="020B0604020202020204" pitchFamily="34" charset="0"/>
              <a:buChar char="•"/>
            </a:pPr>
            <a:endParaRPr lang="en-US" sz="1900" dirty="0"/>
          </a:p>
          <a:p>
            <a:pPr marL="342900" indent="-342900" algn="just">
              <a:buFont typeface="Arial" panose="020B0604020202020204" pitchFamily="34" charset="0"/>
              <a:buChar char="•"/>
            </a:pPr>
            <a:r>
              <a:rPr lang="en-US" sz="1900" dirty="0"/>
              <a:t>Efficiency &amp; Precision: By automating the disease prediction process, our system saves time and resources while ensuring precise and timely forecasts, optimizing healthcare delivery and patient outcomes.</a:t>
            </a:r>
          </a:p>
          <a:p>
            <a:pPr marL="342900" indent="-342900" algn="just">
              <a:buFont typeface="Arial" panose="020B0604020202020204" pitchFamily="34" charset="0"/>
              <a:buChar char="•"/>
            </a:pPr>
            <a:endParaRPr lang="en-US" sz="1900" dirty="0"/>
          </a:p>
          <a:p>
            <a:pPr marL="342900" indent="-342900" algn="just">
              <a:buFont typeface="Arial" panose="020B0604020202020204" pitchFamily="34" charset="0"/>
              <a:buChar char="•"/>
            </a:pPr>
            <a:r>
              <a:rPr lang="en-US" sz="1900" dirty="0"/>
              <a:t>Improved Healthcare Decision-making: By seamlessly integrating deep learning algorithms into clinical workflows, our solution empowers healthcare professionals with valuable insights for early detection, personalized treatment planning, and proactive patient care, revolutionizing healthcare decision-making processes.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9" name="TextBox 8"/>
          <p:cNvSpPr txBox="1"/>
          <p:nvPr/>
        </p:nvSpPr>
        <p:spPr>
          <a:xfrm>
            <a:off x="2590800" y="2075551"/>
            <a:ext cx="699135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Real-Time Prediction: Our Disease Prediction Using Deep Learning solution offers real-time forecasts of various diseases, providing immediate insights to healthcare professionals.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High Precision: Utilizing advanced neural network technology, our system delivers accurate disease predictions, minimizing false positives and negatives in the prognostic results.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User-Friendly Interface: Engineered for usability, our system boasts an intuitive interface that caters to users of all proficiency levels. With features like interactive visualizations, customizable prediction settings, and seamless integration into existing healthcare systems, it ensures a smooth and efficient user experience..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2" name="TextBox 11"/>
          <p:cNvSpPr txBox="1"/>
          <p:nvPr/>
        </p:nvSpPr>
        <p:spPr>
          <a:xfrm>
            <a:off x="739775" y="1744980"/>
            <a:ext cx="2994025" cy="3846830"/>
          </a:xfrm>
          <a:prstGeom prst="rect">
            <a:avLst/>
          </a:prstGeom>
          <a:noFill/>
        </p:spPr>
        <p:txBody>
          <a:bodyPr wrap="square" rtlCol="0">
            <a:noAutofit/>
          </a:bodyPr>
          <a:lstStyle/>
          <a:p>
            <a:r>
              <a:rPr lang="en-US" sz="2000" b="1" i="1" u="sng" dirty="0"/>
              <a:t>Modeling Process:</a:t>
            </a:r>
            <a:endParaRPr lang="en-US" sz="2000" b="1" u="sng" dirty="0"/>
          </a:p>
          <a:p>
            <a:pPr marL="285750" indent="-285750">
              <a:buFont typeface="Arial" panose="020B0604020202020204" pitchFamily="34" charset="0"/>
              <a:buChar char="•"/>
            </a:pPr>
            <a:r>
              <a:rPr lang="en-US" sz="2000" dirty="0"/>
              <a:t>Data Collection</a:t>
            </a:r>
          </a:p>
          <a:p>
            <a:pPr marL="285750" indent="-285750">
              <a:buFont typeface="Arial" panose="020B0604020202020204" pitchFamily="34" charset="0"/>
              <a:buChar char="•"/>
            </a:pPr>
            <a:r>
              <a:rPr lang="en-US" sz="2000" dirty="0"/>
              <a:t>Preprocessing</a:t>
            </a:r>
          </a:p>
          <a:p>
            <a:pPr marL="285750" indent="-285750">
              <a:buFont typeface="Arial" panose="020B0604020202020204" pitchFamily="34" charset="0"/>
              <a:buChar char="•"/>
            </a:pPr>
            <a:r>
              <a:rPr lang="en-US" sz="2000" dirty="0"/>
              <a:t>Model Selection</a:t>
            </a:r>
          </a:p>
          <a:p>
            <a:pPr marL="285750" indent="-285750">
              <a:buFont typeface="Arial" panose="020B0604020202020204" pitchFamily="34" charset="0"/>
              <a:buChar char="•"/>
            </a:pPr>
            <a:r>
              <a:rPr lang="en-US" sz="2000" dirty="0"/>
              <a:t>Training</a:t>
            </a:r>
          </a:p>
          <a:p>
            <a:pPr marL="285750" indent="-285750">
              <a:buFont typeface="Arial" panose="020B0604020202020204" pitchFamily="34" charset="0"/>
              <a:buChar char="•"/>
            </a:pPr>
            <a:r>
              <a:rPr lang="en-US" sz="2000" dirty="0">
                <a:sym typeface="+mn-ea"/>
              </a:rPr>
              <a:t>Evaluation</a:t>
            </a:r>
            <a:endParaRPr lang="en-US" sz="2000" dirty="0"/>
          </a:p>
          <a:p>
            <a:pPr marL="285750" indent="-285750">
              <a:buFont typeface="Arial" panose="020B0604020202020204" pitchFamily="34" charset="0"/>
              <a:buChar char="•"/>
            </a:pPr>
            <a:r>
              <a:rPr lang="en-US" sz="2000" dirty="0">
                <a:sym typeface="+mn-ea"/>
              </a:rPr>
              <a:t>Optimization</a:t>
            </a:r>
            <a:endParaRPr lang="en-US" sz="2000" dirty="0"/>
          </a:p>
          <a:p>
            <a:pPr marL="285750" indent="-285750">
              <a:buFont typeface="Arial" panose="020B0604020202020204" pitchFamily="34" charset="0"/>
              <a:buChar char="•"/>
            </a:pPr>
            <a:r>
              <a:rPr lang="en-US" sz="2000" dirty="0">
                <a:sym typeface="+mn-ea"/>
              </a:rPr>
              <a:t>Deployment</a:t>
            </a:r>
            <a:endParaRPr lang="en-US" sz="2000" dirty="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US" sz="2000" dirty="0"/>
          </a:p>
          <a:p>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825</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AATHI KARTHI PS</vt:lpstr>
      <vt:lpstr>DISEASE PREDICTION USING DL</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SANDEEP G</dc:title>
  <dc:creator>Anirudh K</dc:creator>
  <cp:lastModifiedBy>Anirudh K</cp:lastModifiedBy>
  <cp:revision>13</cp:revision>
  <dcterms:created xsi:type="dcterms:W3CDTF">2024-04-16T08:37:00Z</dcterms:created>
  <dcterms:modified xsi:type="dcterms:W3CDTF">2024-05-13T03:57:27Z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2024-04-16T05:30:00Z</vt:filetime>
  </property>
  <property fmtid="{D5CDD505-2E9C-101B-9397-08002B2CF9AE}" pid="4" name="ICV">
    <vt:lpwstr>58E64814C3D441DA98D876002557C9D0_12</vt:lpwstr>
  </property>
  <property fmtid="{D5CDD505-2E9C-101B-9397-08002B2CF9AE}" pid="5" name="KSOProductBuildVer">
    <vt:lpwstr>1033-12.2.0.16731</vt:lpwstr>
  </property>
</Properties>
</file>