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ab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7"/>
          <p:cNvSpPr txBox="1"/>
          <p:nvPr/>
        </p:nvSpPr>
        <p:spPr>
          <a:xfrm>
            <a:off x="6396721" y="2067300"/>
            <a:ext cx="36045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imes New Roman"/>
                <a:ea typeface="Times New Roman"/>
                <a:cs typeface="Times New Roman"/>
                <a:sym typeface="Times New Roman"/>
              </a:rPr>
              <a:t>AATHIKARTHI PS</a:t>
            </a:r>
            <a:endParaRPr sz="3200">
              <a:latin typeface="Times New Roman"/>
              <a:ea typeface="Times New Roman"/>
              <a:cs typeface="Times New Roman"/>
              <a:sym typeface="Times New Roman"/>
            </a:endParaRPr>
          </a:p>
        </p:txBody>
      </p:sp>
      <p:sp>
        <p:nvSpPr>
          <p:cNvPr id="59" name="Google Shape;59;p7"/>
          <p:cNvSpPr txBox="1"/>
          <p:nvPr/>
        </p:nvSpPr>
        <p:spPr>
          <a:xfrm>
            <a:off x="6484620" y="2821622"/>
            <a:ext cx="1859280" cy="3917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8" name="Google Shape;198;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9" name="Google Shape;19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00" name="Google Shape;200;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2" name="Google Shape;202;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3" name="Google Shape;203;p16"/>
          <p:cNvSpPr txBox="1"/>
          <p:nvPr/>
        </p:nvSpPr>
        <p:spPr>
          <a:xfrm>
            <a:off x="683259" y="6111875"/>
            <a:ext cx="1230630"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txBox="1"/>
          <p:nvPr>
            <p:ph type="title"/>
          </p:nvPr>
        </p:nvSpPr>
        <p:spPr>
          <a:xfrm>
            <a:off x="558165" y="385444"/>
            <a:ext cx="9764395" cy="1019189"/>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3600">
                <a:latin typeface="Times New Roman"/>
                <a:ea typeface="Times New Roman"/>
                <a:cs typeface="Times New Roman"/>
                <a:sym typeface="Times New Roman"/>
              </a:rPr>
              <a:t>PROJECT TITLE:</a:t>
            </a:r>
            <a:endParaRPr sz="3600">
              <a:latin typeface="Times New Roman"/>
              <a:ea typeface="Times New Roman"/>
              <a:cs typeface="Times New Roman"/>
              <a:sym typeface="Times New Roman"/>
            </a:endParaRPr>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2667000" y="1657320"/>
            <a:ext cx="4654274" cy="769441"/>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Machine Translator Using RNN </a:t>
            </a: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558165" y="385444"/>
            <a:ext cx="9764395" cy="812658"/>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latin typeface="Times New Roman"/>
                <a:ea typeface="Times New Roman"/>
                <a:cs typeface="Times New Roman"/>
                <a:sym typeface="Times New Roman"/>
              </a:rPr>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1865248" y="1293674"/>
            <a:ext cx="7888352" cy="526297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600">
                <a:latin typeface="Times New Roman"/>
                <a:ea typeface="Times New Roman"/>
                <a:cs typeface="Times New Roman"/>
                <a:sym typeface="Times New Roman"/>
              </a:rPr>
              <a:t>Literature Review:</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Review of existing machine translation systems</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Overview of RNN-based models in natural language processing</a:t>
            </a:r>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Model Architecture:</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Introduction to the sequence-to-sequence model architecture.</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Detailed explanation of the RNN architecture for machine translation.</a:t>
            </a:r>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Training Process:</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Splitting data into training, validation, and testing sets.</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Implementation of RNN-based translation model using TensorFlow/PyTorch.</a:t>
            </a:r>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Evaluation Metrics:</a:t>
            </a:r>
            <a:endParaRPr sz="1600">
              <a:latin typeface="Times New Roman"/>
              <a:ea typeface="Times New Roman"/>
              <a:cs typeface="Times New Roman"/>
              <a:sym typeface="Times New Roman"/>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Introduction to evaluation metrics for machine translation.</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Calculation of metrics such as BLEU score, METEOR, and ROUGE.</a:t>
            </a:r>
            <a:endParaRPr/>
          </a:p>
          <a:p>
            <a:pPr indent="0" lvl="0" marL="0" rtl="0" algn="l">
              <a:spcBef>
                <a:spcPts val="0"/>
              </a:spcBef>
              <a:spcAft>
                <a:spcPts val="0"/>
              </a:spcAft>
              <a:buNone/>
            </a:pPr>
            <a:r>
              <a:rPr lang="en-US" sz="1600">
                <a:latin typeface="Times New Roman"/>
                <a:ea typeface="Times New Roman"/>
                <a:cs typeface="Times New Roman"/>
                <a:sym typeface="Times New Roman"/>
              </a:rPr>
              <a:t> </a:t>
            </a:r>
            <a:endParaRPr/>
          </a:p>
          <a:p>
            <a:pPr indent="0" lvl="0" marL="0" rtl="0" algn="l">
              <a:spcBef>
                <a:spcPts val="0"/>
              </a:spcBef>
              <a:spcAft>
                <a:spcPts val="0"/>
              </a:spcAft>
              <a:buNone/>
            </a:pPr>
            <a:r>
              <a:rPr b="1" lang="en-US" sz="1600">
                <a:latin typeface="Times New Roman"/>
                <a:ea typeface="Times New Roman"/>
                <a:cs typeface="Times New Roman"/>
                <a:sym typeface="Times New Roman"/>
              </a:rPr>
              <a:t>Results and Analysis:</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Presentation of experimental results.</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Analysis of model performance on different language pairs.</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Discussion on the impact of various factors on translation quality.</a:t>
            </a:r>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4" name="Google Shape;124;p10"/>
          <p:cNvSpPr txBox="1"/>
          <p:nvPr>
            <p:ph type="title"/>
          </p:nvPr>
        </p:nvSpPr>
        <p:spPr>
          <a:xfrm>
            <a:off x="914400" y="981007"/>
            <a:ext cx="5719128" cy="57066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600">
                <a:latin typeface="Times New Roman"/>
                <a:ea typeface="Times New Roman"/>
                <a:cs typeface="Times New Roman"/>
                <a:sym typeface="Times New Roman"/>
              </a:rPr>
              <a:t>PROBLEM STATEMENT:</a:t>
            </a:r>
            <a:endParaRPr sz="3600">
              <a:latin typeface="Times New Roman"/>
              <a:ea typeface="Times New Roman"/>
              <a:cs typeface="Times New Roman"/>
              <a:sym typeface="Times New Roman"/>
            </a:endParaRPr>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7633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7633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1066800" y="1927771"/>
            <a:ext cx="6705600" cy="4278094"/>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The demand for accurate and efficient machine translation systems is greater than ever. However, existing translation methods often struggle with maintaining context, handling nuanced language structures, and delivering consistent quality across different language pairs. </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Traditional rule-based and statistical approaches have shown limitations in capturing the intricacies of human language, leading to the need for more sophisticated solutions.</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Model Development: </a:t>
            </a:r>
            <a:r>
              <a:rPr lang="en-US" sz="1600">
                <a:latin typeface="Times New Roman"/>
                <a:ea typeface="Times New Roman"/>
                <a:cs typeface="Times New Roman"/>
                <a:sym typeface="Times New Roman"/>
              </a:rPr>
              <a:t>Designing and implementing a sequence-to-sequence model architecture based on Recurrent Neural Networks for machine translation.</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Data Preparation: </a:t>
            </a:r>
            <a:r>
              <a:rPr lang="en-US" sz="1600">
                <a:latin typeface="Times New Roman"/>
                <a:ea typeface="Times New Roman"/>
                <a:cs typeface="Times New Roman"/>
                <a:sym typeface="Times New Roman"/>
              </a:rPr>
              <a:t>Collecting and preprocessing large-scale parallel corpora for training the translation model, ensuring high-quality and diverse language data.</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Training and Optimization: </a:t>
            </a:r>
            <a:r>
              <a:rPr lang="en-US" sz="1600">
                <a:latin typeface="Times New Roman"/>
                <a:ea typeface="Times New Roman"/>
                <a:cs typeface="Times New Roman"/>
                <a:sym typeface="Times New Roman"/>
              </a:rPr>
              <a:t>Training the RNN-based translation model using the prepared dataset and optimizing model parameters to enhance translation accuracy and efficiency.</a:t>
            </a:r>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8" name="Google Shape;138;p11"/>
          <p:cNvSpPr txBox="1"/>
          <p:nvPr>
            <p:ph type="title"/>
          </p:nvPr>
        </p:nvSpPr>
        <p:spPr>
          <a:xfrm>
            <a:off x="739775" y="829627"/>
            <a:ext cx="5264785" cy="57066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600">
                <a:latin typeface="Times New Roman"/>
                <a:ea typeface="Times New Roman"/>
                <a:cs typeface="Times New Roman"/>
                <a:sym typeface="Times New Roman"/>
              </a:rPr>
              <a:t>PROJECT OVERVIEW:</a:t>
            </a:r>
            <a:endParaRPr sz="3600">
              <a:latin typeface="Times New Roman"/>
              <a:ea typeface="Times New Roman"/>
              <a:cs typeface="Times New Roman"/>
              <a:sym typeface="Times New Roman"/>
            </a:endParaRPr>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1295400" y="1794838"/>
            <a:ext cx="7210425" cy="4278094"/>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Machine translation plays a crucial role in breaking down language barriers, enabling seamless interaction and understanding among people from diverse linguistic backgrounds. This project focuses on developing a machine translation system using Recurrent Neural Networks (RNNs) to achieve accurate and fluent translation between different languages.</a:t>
            </a:r>
            <a:endParaRPr/>
          </a:p>
          <a:p>
            <a:pPr indent="0" lvl="0" marL="0" rtl="0" algn="l">
              <a:spcBef>
                <a:spcPts val="0"/>
              </a:spcBef>
              <a:spcAft>
                <a:spcPts val="0"/>
              </a:spcAft>
              <a:buNone/>
            </a:pPr>
            <a:r>
              <a:rPr b="1" lang="en-US" sz="1600">
                <a:latin typeface="Times New Roman"/>
                <a:ea typeface="Times New Roman"/>
                <a:cs typeface="Times New Roman"/>
                <a:sym typeface="Times New Roman"/>
              </a:rPr>
              <a:t>Objective:</a:t>
            </a:r>
            <a:endParaRPr/>
          </a:p>
          <a:p>
            <a:pPr indent="-285750" lvl="0" marL="285750" rtl="0" algn="l">
              <a:spcBef>
                <a:spcPts val="0"/>
              </a:spcBef>
              <a:spcAft>
                <a:spcPts val="0"/>
              </a:spcAft>
              <a:buSzPts val="1600"/>
              <a:buFont typeface="Arial"/>
              <a:buChar char="•"/>
            </a:pPr>
            <a:r>
              <a:rPr lang="en-US" sz="1600">
                <a:latin typeface="Times New Roman"/>
                <a:ea typeface="Times New Roman"/>
                <a:cs typeface="Times New Roman"/>
                <a:sym typeface="Times New Roman"/>
              </a:rPr>
              <a:t>The primary objective of this project is to build a robust and efficient machine translation system capable of translating text from one language to another with high accuracy and naturalness. By leveraging the power of deep learning and RNN-based architectures</a:t>
            </a:r>
            <a:endParaRPr/>
          </a:p>
          <a:p>
            <a:pPr indent="0" lvl="0" marL="0" rtl="0" algn="l">
              <a:spcBef>
                <a:spcPts val="0"/>
              </a:spcBef>
              <a:spcAft>
                <a:spcPts val="0"/>
              </a:spcAft>
              <a:buNone/>
            </a:pPr>
            <a:r>
              <a:rPr b="1" lang="en-US" sz="1600">
                <a:latin typeface="Times New Roman"/>
                <a:ea typeface="Times New Roman"/>
                <a:cs typeface="Times New Roman"/>
                <a:sym typeface="Times New Roman"/>
              </a:rPr>
              <a:t>Approach:</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Data Collection and Preprocessing: </a:t>
            </a:r>
            <a:r>
              <a:rPr lang="en-US" sz="1600">
                <a:latin typeface="Times New Roman"/>
                <a:ea typeface="Times New Roman"/>
                <a:cs typeface="Times New Roman"/>
                <a:sym typeface="Times New Roman"/>
              </a:rPr>
              <a:t>Large-scale parallel corpora are collected for training the translation model..</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Model Architecture Design</a:t>
            </a:r>
            <a:r>
              <a:rPr lang="en-US" sz="1600">
                <a:latin typeface="Times New Roman"/>
                <a:ea typeface="Times New Roman"/>
                <a:cs typeface="Times New Roman"/>
                <a:sym typeface="Times New Roman"/>
              </a:rPr>
              <a:t>: A sequence-to-sequence model architecture based on Recurrent Neural Networks (RNNs) is designed and implemented. </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Training and Optimization: </a:t>
            </a:r>
            <a:r>
              <a:rPr lang="en-US" sz="1600">
                <a:latin typeface="Times New Roman"/>
                <a:ea typeface="Times New Roman"/>
                <a:cs typeface="Times New Roman"/>
                <a:sym typeface="Times New Roman"/>
              </a:rPr>
              <a:t>The translation model is trained using the prepared dataset, and hyperparameters are optimized to enhance performance. </a:t>
            </a:r>
            <a:endParaRPr b="1"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0" name="Google Shape;150;p12"/>
          <p:cNvSpPr txBox="1"/>
          <p:nvPr>
            <p:ph type="title"/>
          </p:nvPr>
        </p:nvSpPr>
        <p:spPr>
          <a:xfrm>
            <a:off x="457200" y="613488"/>
            <a:ext cx="9764395" cy="10819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600">
                <a:latin typeface="Times New Roman"/>
                <a:ea typeface="Times New Roman"/>
                <a:cs typeface="Times New Roman"/>
                <a:sym typeface="Times New Roman"/>
              </a:rPr>
              <a:t>WHO ARE THE END USERS?</a:t>
            </a:r>
            <a:endParaRPr sz="3600">
              <a:latin typeface="Times New Roman"/>
              <a:ea typeface="Times New Roman"/>
              <a:cs typeface="Times New Roman"/>
              <a:sym typeface="Times New Roman"/>
            </a:endParaRPr>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1219200" y="1987957"/>
            <a:ext cx="7772400" cy="4524315"/>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General Public: </a:t>
            </a:r>
            <a:r>
              <a:rPr lang="en-US" sz="1600">
                <a:latin typeface="Times New Roman"/>
                <a:ea typeface="Times New Roman"/>
                <a:cs typeface="Times New Roman"/>
                <a:sym typeface="Times New Roman"/>
              </a:rPr>
              <a:t>Everyday users who need to communicate with individuals or access content in different languages. This includes travelers, language learners, and individuals seeking to interact with people or consume information from different linguistic backgrounds.</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Businesses: </a:t>
            </a:r>
            <a:r>
              <a:rPr lang="en-US" sz="1600">
                <a:latin typeface="Times New Roman"/>
                <a:ea typeface="Times New Roman"/>
                <a:cs typeface="Times New Roman"/>
                <a:sym typeface="Times New Roman"/>
              </a:rPr>
              <a:t>Companies operating in multinational environments may use machine translation systems to facilitate communication with clients, partners, and employees across different language barriers</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Educational Institutions: </a:t>
            </a:r>
            <a:r>
              <a:rPr lang="en-US" sz="1600">
                <a:latin typeface="Times New Roman"/>
                <a:ea typeface="Times New Roman"/>
                <a:cs typeface="Times New Roman"/>
                <a:sym typeface="Times New Roman"/>
              </a:rPr>
              <a:t>Language educators and learners can benefit from machine translation systems as supplementary tools for language learning and teaching. Such systems can help students understand foreign texts, practice translation exercises, and improve their language proficiency.</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Government Agencies: </a:t>
            </a:r>
            <a:r>
              <a:rPr lang="en-US" sz="1600">
                <a:latin typeface="Times New Roman"/>
                <a:ea typeface="Times New Roman"/>
                <a:cs typeface="Times New Roman"/>
                <a:sym typeface="Times New Roman"/>
              </a:rPr>
              <a:t>Government organizations involved in diplomacy, international relations, and immigration may use machine translation systems to translate official documents, facilitate communication with foreign counterparts, and assist immigrants with language barriers.</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Developers and Researchers: </a:t>
            </a:r>
            <a:r>
              <a:rPr lang="en-US" sz="1600">
                <a:latin typeface="Times New Roman"/>
                <a:ea typeface="Times New Roman"/>
                <a:cs typeface="Times New Roman"/>
                <a:sym typeface="Times New Roman"/>
              </a:rPr>
              <a:t>Software developers and researchers working in natural language processing (NLP) and machine learning may use machine translation systems for experimentation, benchmarking, and further development of translation technologies.</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7" name="Google Shape;167;p13"/>
          <p:cNvSpPr txBox="1"/>
          <p:nvPr/>
        </p:nvSpPr>
        <p:spPr>
          <a:xfrm>
            <a:off x="2883323" y="1981199"/>
            <a:ext cx="6664960" cy="4278094"/>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High Translation Accuracy: </a:t>
            </a:r>
            <a:r>
              <a:rPr lang="en-US" sz="1600">
                <a:latin typeface="Times New Roman"/>
                <a:ea typeface="Times New Roman"/>
                <a:cs typeface="Times New Roman"/>
                <a:sym typeface="Times New Roman"/>
              </a:rPr>
              <a:t>Leveraging the capabilities of RNNs, our solution offers precise and contextually relevant translations. RNNs excel at capturing sequential dependencies in language. </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Enhanced Fluency and Naturalness</a:t>
            </a:r>
            <a:r>
              <a:rPr lang="en-US" sz="1600">
                <a:latin typeface="Times New Roman"/>
                <a:ea typeface="Times New Roman"/>
                <a:cs typeface="Times New Roman"/>
                <a:sym typeface="Times New Roman"/>
              </a:rPr>
              <a:t>: Our solution prioritizes producing translations that flow naturally and are idiomatic in the target language. By training on vast amounts of language data, the RNN-based translator learns to generate translations that read as if they were crafted by a native speaker, enhancing comprehension and user engagement</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Real-Time Translation Speed: </a:t>
            </a:r>
            <a:r>
              <a:rPr lang="en-US" sz="1600">
                <a:latin typeface="Times New Roman"/>
                <a:ea typeface="Times New Roman"/>
                <a:cs typeface="Times New Roman"/>
                <a:sym typeface="Times New Roman"/>
              </a:rPr>
              <a:t>With efficient RNN architectures and optimized algorithms, our solution delivers swift translations, enabling seamless communication in real-time scenarios. </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Continuous Improvement through Learning: </a:t>
            </a:r>
            <a:r>
              <a:rPr lang="en-US" sz="1600">
                <a:latin typeface="Times New Roman"/>
                <a:ea typeface="Times New Roman"/>
                <a:cs typeface="Times New Roman"/>
                <a:sym typeface="Times New Roman"/>
              </a:rPr>
              <a:t>The RNN-based translator adopts a learning-centric approach, continuously refining its translation capabilities over time.</a:t>
            </a:r>
            <a:endParaRPr/>
          </a:p>
          <a:p>
            <a:pPr indent="-285750" lvl="0" marL="285750" rtl="0" algn="l">
              <a:spcBef>
                <a:spcPts val="0"/>
              </a:spcBef>
              <a:spcAft>
                <a:spcPts val="0"/>
              </a:spcAft>
              <a:buSzPts val="1600"/>
              <a:buFont typeface="Arial"/>
              <a:buChar char="•"/>
            </a:pPr>
            <a:r>
              <a:rPr b="1" lang="en-US" sz="1600">
                <a:latin typeface="Times New Roman"/>
                <a:ea typeface="Times New Roman"/>
                <a:cs typeface="Times New Roman"/>
                <a:sym typeface="Times New Roman"/>
              </a:rPr>
              <a:t>Empowerment of Multilingual Communication: </a:t>
            </a:r>
            <a:r>
              <a:rPr lang="en-US" sz="1600">
                <a:latin typeface="Times New Roman"/>
                <a:ea typeface="Times New Roman"/>
                <a:cs typeface="Times New Roman"/>
                <a:sym typeface="Times New Roman"/>
              </a:rPr>
              <a:t>Our solution empowers individuals, businesses, and communities to break down language barriers and foster meaningful connections across linguistic divides.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4" name="Google Shape;174;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76" name="Google Shape;176;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14"/>
          <p:cNvSpPr txBox="1"/>
          <p:nvPr>
            <p:ph type="title"/>
          </p:nvPr>
        </p:nvSpPr>
        <p:spPr>
          <a:xfrm>
            <a:off x="558165" y="385444"/>
            <a:ext cx="9764395" cy="90435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000"/>
              <a:t>THE WOW IN YOUR SOLUTION:</a:t>
            </a:r>
            <a:endParaRPr sz="4000"/>
          </a:p>
        </p:txBody>
      </p:sp>
      <p:sp>
        <p:nvSpPr>
          <p:cNvPr id="178" name="Google Shape;17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9" name="Google Shape;179;p14"/>
          <p:cNvSpPr txBox="1"/>
          <p:nvPr/>
        </p:nvSpPr>
        <p:spPr>
          <a:xfrm>
            <a:off x="2362200" y="2019300"/>
            <a:ext cx="7086600" cy="378565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600"/>
              <a:t>Human Translation Quality: </a:t>
            </a:r>
            <a:r>
              <a:rPr lang="en-US" sz="1600"/>
              <a:t>Our machine translator leverages cutting-edge Recurrent Neural Networks (RNNs) to achieve translation quality that rivals human translators. Users are consistently amazed by the fluency, accuracy, and naturalness of the translations.</a:t>
            </a:r>
            <a:endParaRPr/>
          </a:p>
          <a:p>
            <a:pPr indent="0" lvl="0" marL="0" rtl="0" algn="l">
              <a:spcBef>
                <a:spcPts val="0"/>
              </a:spcBef>
              <a:spcAft>
                <a:spcPts val="0"/>
              </a:spcAft>
              <a:buNone/>
            </a:pPr>
            <a:r>
              <a:rPr b="1" lang="en-US" sz="1600"/>
              <a:t>Continuous Innovation: </a:t>
            </a:r>
            <a:r>
              <a:rPr lang="en-US" sz="1600"/>
              <a:t>The wow factor doesn't stop at launch—our solution continues to evolve and improve over time. Through ongoing updates and advancements in machine learning algorithms, users experience a translator that gets smarter, more accurate, and more responsive with each interaction, leaving them in awe of its ever-expanding capabilities.</a:t>
            </a:r>
            <a:endParaRPr/>
          </a:p>
          <a:p>
            <a:pPr indent="0" lvl="0" marL="0" rtl="0" algn="l">
              <a:spcBef>
                <a:spcPts val="0"/>
              </a:spcBef>
              <a:spcAft>
                <a:spcPts val="0"/>
              </a:spcAft>
              <a:buNone/>
            </a:pPr>
            <a:r>
              <a:rPr b="1" lang="en-US" sz="1600"/>
              <a:t>Multilingual Mastery: </a:t>
            </a:r>
            <a:r>
              <a:rPr lang="en-US" sz="1600"/>
              <a:t>Our solution doesn't just translate between a few select languages—it masters a vast array of language pairs with equal proficiency. Users are astonished by the breadth of languages supported and the consistency of translation quality across diverse linguistic contexts, opening up new possibilities for global communication and collaboration.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nvSpPr>
        <p:spPr>
          <a:xfrm>
            <a:off x="739775" y="1367853"/>
            <a:ext cx="281241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latin typeface="Trebuchet MS"/>
                <a:ea typeface="Trebuchet MS"/>
                <a:cs typeface="Trebuchet MS"/>
                <a:sym typeface="Trebuchet MS"/>
              </a:rPr>
              <a:t>Teams cam add wireframes</a:t>
            </a:r>
            <a:endParaRPr sz="1800">
              <a:latin typeface="Trebuchet MS"/>
              <a:ea typeface="Trebuchet MS"/>
              <a:cs typeface="Trebuchet MS"/>
              <a:sym typeface="Trebuchet MS"/>
            </a:endParaRPr>
          </a:p>
        </p:txBody>
      </p:sp>
      <p:sp>
        <p:nvSpPr>
          <p:cNvPr id="190" name="Google Shape;190;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1" name="Google Shape;191;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