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92" r:id="rId3"/>
    <p:sldId id="265" r:id="rId4"/>
    <p:sldId id="291" r:id="rId5"/>
    <p:sldId id="257" r:id="rId6"/>
    <p:sldId id="293" r:id="rId7"/>
    <p:sldId id="294" r:id="rId8"/>
    <p:sldId id="295" r:id="rId9"/>
    <p:sldId id="296" r:id="rId10"/>
    <p:sldId id="297" r:id="rId11"/>
    <p:sldId id="298" r:id="rId12"/>
    <p:sldId id="299" r:id="rId13"/>
    <p:sldId id="320" r:id="rId14"/>
    <p:sldId id="312" r:id="rId15"/>
    <p:sldId id="315" r:id="rId16"/>
    <p:sldId id="313" r:id="rId17"/>
    <p:sldId id="314" r:id="rId18"/>
    <p:sldId id="316" r:id="rId19"/>
    <p:sldId id="317" r:id="rId20"/>
    <p:sldId id="318" r:id="rId21"/>
    <p:sldId id="321" r:id="rId22"/>
  </p:sldIdLst>
  <p:sldSz cx="9144000" cy="5143500" type="screen16x9"/>
  <p:notesSz cx="6858000" cy="9144000"/>
  <p:embeddedFontLst>
    <p:embeddedFont>
      <p:font typeface="Fira Sans Extra Condensed Medium" panose="020B060402020202020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C1D4783-5F6B-48E2-8DB0-E77EC40B58AC}">
          <p14:sldIdLst>
            <p14:sldId id="256"/>
          </p14:sldIdLst>
        </p14:section>
        <p14:section name="Untitled Section" id="{54BF5A5D-4123-49E7-BCE7-5C5C835291E1}">
          <p14:sldIdLst>
            <p14:sldId id="292"/>
            <p14:sldId id="265"/>
            <p14:sldId id="291"/>
            <p14:sldId id="257"/>
            <p14:sldId id="293"/>
            <p14:sldId id="294"/>
            <p14:sldId id="295"/>
            <p14:sldId id="296"/>
            <p14:sldId id="297"/>
            <p14:sldId id="298"/>
            <p14:sldId id="299"/>
            <p14:sldId id="320"/>
            <p14:sldId id="312"/>
            <p14:sldId id="315"/>
            <p14:sldId id="313"/>
            <p14:sldId id="314"/>
            <p14:sldId id="316"/>
            <p14:sldId id="317"/>
            <p14:sldId id="318"/>
            <p14:sldId id="32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6B5"/>
    <a:srgbClr val="957FCA"/>
    <a:srgbClr val="B878C2"/>
    <a:srgbClr val="627BB2"/>
    <a:srgbClr val="0066FF"/>
    <a:srgbClr val="C0C5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8" autoAdjust="0"/>
    <p:restoredTop sz="94660"/>
  </p:normalViewPr>
  <p:slideViewPr>
    <p:cSldViewPr snapToGrid="0">
      <p:cViewPr varScale="1">
        <p:scale>
          <a:sx n="107" d="100"/>
          <a:sy n="107" d="100"/>
        </p:scale>
        <p:origin x="821"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781931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9765d7774d_3_2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9765d7774d_3_2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313699" y="706477"/>
            <a:ext cx="3203737" cy="2657331"/>
          </a:xfrm>
          <a:prstGeom prst="rect">
            <a:avLst/>
          </a:prstGeom>
        </p:spPr>
        <p:txBody>
          <a:bodyPr spcFirstLastPara="1" wrap="square" lIns="91425" tIns="91425" rIns="91425" bIns="91425" anchor="ctr" anchorCtr="0">
            <a:noAutofit/>
          </a:bodyPr>
          <a:lstStyle/>
          <a:p>
            <a:pPr lvl="0"/>
            <a:r>
              <a:rPr lang="en-US" dirty="0">
                <a:solidFill>
                  <a:schemeClr val="accent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Project on     Insurance Claims</a:t>
            </a:r>
            <a:endParaRPr dirty="0">
              <a:solidFill>
                <a:schemeClr val="accent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57" name="Google Shape;57;p15"/>
          <p:cNvSpPr/>
          <p:nvPr/>
        </p:nvSpPr>
        <p:spPr>
          <a:xfrm>
            <a:off x="5429232" y="2833908"/>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8" name="Google Shape;58;p15"/>
          <p:cNvSpPr/>
          <p:nvPr/>
        </p:nvSpPr>
        <p:spPr>
          <a:xfrm rot="10800000" flipH="1">
            <a:off x="5990725" y="357768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9" name="Google Shape;59;p15"/>
          <p:cNvSpPr/>
          <p:nvPr/>
        </p:nvSpPr>
        <p:spPr>
          <a:xfrm>
            <a:off x="5499858" y="411129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2" name="Google Shape;62;p15"/>
          <p:cNvSpPr/>
          <p:nvPr/>
        </p:nvSpPr>
        <p:spPr>
          <a:xfrm>
            <a:off x="6552274" y="343079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3" name="Google Shape;63;p15"/>
          <p:cNvSpPr/>
          <p:nvPr/>
        </p:nvSpPr>
        <p:spPr>
          <a:xfrm>
            <a:off x="4572025" y="88337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4" name="Google Shape;64;p15"/>
          <p:cNvSpPr/>
          <p:nvPr/>
        </p:nvSpPr>
        <p:spPr>
          <a:xfrm>
            <a:off x="5617028" y="1504402"/>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5" name="Google Shape;65;p15"/>
          <p:cNvSpPr/>
          <p:nvPr/>
        </p:nvSpPr>
        <p:spPr>
          <a:xfrm>
            <a:off x="5782472" y="1881888"/>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6" name="Google Shape;66;p15"/>
          <p:cNvSpPr/>
          <p:nvPr/>
        </p:nvSpPr>
        <p:spPr>
          <a:xfrm>
            <a:off x="5828961" y="1928377"/>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7" name="Google Shape;67;p15"/>
          <p:cNvSpPr/>
          <p:nvPr/>
        </p:nvSpPr>
        <p:spPr>
          <a:xfrm>
            <a:off x="5875450" y="1976705"/>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8" name="Google Shape;68;p15"/>
          <p:cNvSpPr/>
          <p:nvPr/>
        </p:nvSpPr>
        <p:spPr>
          <a:xfrm>
            <a:off x="5847579" y="2289084"/>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69" name="Google Shape;69;p15"/>
          <p:cNvSpPr/>
          <p:nvPr/>
        </p:nvSpPr>
        <p:spPr>
          <a:xfrm>
            <a:off x="606882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0" name="Google Shape;70;p15"/>
          <p:cNvSpPr/>
          <p:nvPr/>
        </p:nvSpPr>
        <p:spPr>
          <a:xfrm>
            <a:off x="6550435" y="1900506"/>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1" name="Google Shape;71;p15"/>
          <p:cNvSpPr/>
          <p:nvPr/>
        </p:nvSpPr>
        <p:spPr>
          <a:xfrm>
            <a:off x="630868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2" name="Google Shape;72;p15"/>
          <p:cNvSpPr/>
          <p:nvPr/>
        </p:nvSpPr>
        <p:spPr>
          <a:xfrm>
            <a:off x="5617028" y="2649848"/>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3" name="Google Shape;73;p15"/>
          <p:cNvSpPr/>
          <p:nvPr/>
        </p:nvSpPr>
        <p:spPr>
          <a:xfrm>
            <a:off x="6899995" y="1788910"/>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4" name="Google Shape;74;p15"/>
          <p:cNvSpPr/>
          <p:nvPr/>
        </p:nvSpPr>
        <p:spPr>
          <a:xfrm>
            <a:off x="6950219" y="1770348"/>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5" name="Google Shape;75;p15"/>
          <p:cNvSpPr/>
          <p:nvPr/>
        </p:nvSpPr>
        <p:spPr>
          <a:xfrm>
            <a:off x="6996708" y="1816781"/>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6" name="Google Shape;76;p15"/>
          <p:cNvSpPr/>
          <p:nvPr/>
        </p:nvSpPr>
        <p:spPr>
          <a:xfrm>
            <a:off x="5617028" y="2103128"/>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7" name="Google Shape;77;p15"/>
          <p:cNvSpPr/>
          <p:nvPr/>
        </p:nvSpPr>
        <p:spPr>
          <a:xfrm>
            <a:off x="6950219" y="2343043"/>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8" name="Google Shape;78;p15"/>
          <p:cNvSpPr/>
          <p:nvPr/>
        </p:nvSpPr>
        <p:spPr>
          <a:xfrm>
            <a:off x="6978090" y="2376488"/>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79" name="Google Shape;79;p15"/>
          <p:cNvSpPr/>
          <p:nvPr/>
        </p:nvSpPr>
        <p:spPr>
          <a:xfrm>
            <a:off x="5617028" y="1575083"/>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0" name="Google Shape;80;p15"/>
          <p:cNvSpPr/>
          <p:nvPr/>
        </p:nvSpPr>
        <p:spPr>
          <a:xfrm>
            <a:off x="5561230" y="1504402"/>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1" name="Google Shape;81;p15"/>
          <p:cNvSpPr/>
          <p:nvPr/>
        </p:nvSpPr>
        <p:spPr>
          <a:xfrm>
            <a:off x="6052098" y="1242246"/>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2" name="Google Shape;82;p15"/>
          <p:cNvSpPr/>
          <p:nvPr/>
        </p:nvSpPr>
        <p:spPr>
          <a:xfrm>
            <a:off x="6037221" y="1231098"/>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3" name="Google Shape;83;p15"/>
          <p:cNvSpPr/>
          <p:nvPr/>
        </p:nvSpPr>
        <p:spPr>
          <a:xfrm>
            <a:off x="5429232" y="1770348"/>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4" name="Google Shape;84;p15"/>
          <p:cNvSpPr/>
          <p:nvPr/>
        </p:nvSpPr>
        <p:spPr>
          <a:xfrm>
            <a:off x="7372301" y="1770348"/>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5" name="Google Shape;85;p15"/>
          <p:cNvSpPr/>
          <p:nvPr/>
        </p:nvSpPr>
        <p:spPr>
          <a:xfrm>
            <a:off x="7143590" y="1770348"/>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6" name="Google Shape;86;p15"/>
          <p:cNvSpPr/>
          <p:nvPr/>
        </p:nvSpPr>
        <p:spPr>
          <a:xfrm>
            <a:off x="6914879" y="1770348"/>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7" name="Google Shape;87;p15"/>
          <p:cNvSpPr/>
          <p:nvPr/>
        </p:nvSpPr>
        <p:spPr>
          <a:xfrm>
            <a:off x="6686168" y="1770348"/>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8" name="Google Shape;88;p15"/>
          <p:cNvSpPr/>
          <p:nvPr/>
        </p:nvSpPr>
        <p:spPr>
          <a:xfrm>
            <a:off x="6388670" y="1770348"/>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89" name="Google Shape;89;p15"/>
          <p:cNvSpPr/>
          <p:nvPr/>
        </p:nvSpPr>
        <p:spPr>
          <a:xfrm>
            <a:off x="6068820" y="1770348"/>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0" name="Google Shape;90;p15"/>
          <p:cNvSpPr/>
          <p:nvPr/>
        </p:nvSpPr>
        <p:spPr>
          <a:xfrm>
            <a:off x="5749026" y="1770348"/>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1" name="Google Shape;91;p15"/>
          <p:cNvSpPr/>
          <p:nvPr/>
        </p:nvSpPr>
        <p:spPr>
          <a:xfrm>
            <a:off x="5429232" y="1770348"/>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2" name="Google Shape;92;p15"/>
          <p:cNvSpPr/>
          <p:nvPr/>
        </p:nvSpPr>
        <p:spPr>
          <a:xfrm>
            <a:off x="5427337" y="2030664"/>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3" name="Google Shape;93;p15"/>
          <p:cNvSpPr/>
          <p:nvPr/>
        </p:nvSpPr>
        <p:spPr>
          <a:xfrm>
            <a:off x="5589101"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4" name="Google Shape;94;p15"/>
          <p:cNvSpPr/>
          <p:nvPr/>
        </p:nvSpPr>
        <p:spPr>
          <a:xfrm>
            <a:off x="5749026"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5" name="Google Shape;95;p15"/>
          <p:cNvSpPr/>
          <p:nvPr/>
        </p:nvSpPr>
        <p:spPr>
          <a:xfrm>
            <a:off x="5908951" y="2030664"/>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6" name="Google Shape;96;p15"/>
          <p:cNvSpPr/>
          <p:nvPr/>
        </p:nvSpPr>
        <p:spPr>
          <a:xfrm>
            <a:off x="6068820" y="2030664"/>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7" name="Google Shape;97;p15"/>
          <p:cNvSpPr/>
          <p:nvPr/>
        </p:nvSpPr>
        <p:spPr>
          <a:xfrm>
            <a:off x="6228745" y="2030664"/>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8" name="Google Shape;98;p15"/>
          <p:cNvSpPr/>
          <p:nvPr/>
        </p:nvSpPr>
        <p:spPr>
          <a:xfrm>
            <a:off x="6388670" y="2030664"/>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99" name="Google Shape;99;p15"/>
          <p:cNvSpPr/>
          <p:nvPr/>
        </p:nvSpPr>
        <p:spPr>
          <a:xfrm>
            <a:off x="6550435"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0" name="Google Shape;100;p15"/>
          <p:cNvSpPr/>
          <p:nvPr/>
        </p:nvSpPr>
        <p:spPr>
          <a:xfrm>
            <a:off x="6710360" y="2030664"/>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1" name="Google Shape;101;p15"/>
          <p:cNvSpPr/>
          <p:nvPr/>
        </p:nvSpPr>
        <p:spPr>
          <a:xfrm>
            <a:off x="6870229"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2" name="Google Shape;102;p15"/>
          <p:cNvSpPr/>
          <p:nvPr/>
        </p:nvSpPr>
        <p:spPr>
          <a:xfrm>
            <a:off x="7030154" y="2030664"/>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3" name="Google Shape;103;p15"/>
          <p:cNvSpPr/>
          <p:nvPr/>
        </p:nvSpPr>
        <p:spPr>
          <a:xfrm>
            <a:off x="7190079" y="2030664"/>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4" name="Google Shape;104;p15"/>
          <p:cNvSpPr/>
          <p:nvPr/>
        </p:nvSpPr>
        <p:spPr>
          <a:xfrm>
            <a:off x="7349948" y="2030664"/>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5" name="Google Shape;105;p15"/>
          <p:cNvSpPr/>
          <p:nvPr/>
        </p:nvSpPr>
        <p:spPr>
          <a:xfrm>
            <a:off x="7511768" y="2030664"/>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6" name="Google Shape;106;p15"/>
          <p:cNvSpPr/>
          <p:nvPr/>
        </p:nvSpPr>
        <p:spPr>
          <a:xfrm>
            <a:off x="7671638"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7" name="Google Shape;107;p15"/>
          <p:cNvSpPr/>
          <p:nvPr/>
        </p:nvSpPr>
        <p:spPr>
          <a:xfrm>
            <a:off x="7943103" y="2748344"/>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08" name="Google Shape;108;p15"/>
          <p:cNvSpPr txBox="1">
            <a:spLocks noGrp="1"/>
          </p:cNvSpPr>
          <p:nvPr>
            <p:ph type="ctrTitle"/>
          </p:nvPr>
        </p:nvSpPr>
        <p:spPr>
          <a:xfrm>
            <a:off x="6037164" y="1242309"/>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2"/>
                </a:solidFill>
                <a:latin typeface="Calibri" panose="020F0502020204030204" pitchFamily="34" charset="0"/>
                <a:ea typeface="Calibri" panose="020F0502020204030204" pitchFamily="34" charset="0"/>
                <a:cs typeface="Calibri" panose="020F0502020204030204" pitchFamily="34" charset="0"/>
              </a:rPr>
              <a:t>SHOP</a:t>
            </a:r>
            <a:endParaRPr sz="25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ABC1534C-6C93-1AFC-81EF-E30466318FBD}"/>
              </a:ext>
            </a:extLst>
          </p:cNvPr>
          <p:cNvSpPr txBox="1"/>
          <p:nvPr/>
        </p:nvSpPr>
        <p:spPr>
          <a:xfrm>
            <a:off x="433011" y="4008482"/>
            <a:ext cx="2885630" cy="461665"/>
          </a:xfrm>
          <a:prstGeom prst="rect">
            <a:avLst/>
          </a:prstGeom>
          <a:noFill/>
        </p:spPr>
        <p:txBody>
          <a:bodyPr wrap="square" rtlCol="0">
            <a:spAutoFit/>
          </a:bodyPr>
          <a:lstStyle/>
          <a:p>
            <a:r>
              <a:rPr lang="en-US" sz="1200" dirty="0">
                <a:solidFill>
                  <a:schemeClr val="accent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Submitted By :</a:t>
            </a:r>
          </a:p>
          <a:p>
            <a:r>
              <a:rPr lang="en-US" sz="1200" dirty="0">
                <a:solidFill>
                  <a:schemeClr val="accent2">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Aathi Muthu 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763" y="706477"/>
            <a:ext cx="4800237" cy="35388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5F986F1-F083-0DBB-F038-88144F55AF63}"/>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5" name="TextBox 4">
            <a:extLst>
              <a:ext uri="{FF2B5EF4-FFF2-40B4-BE49-F238E27FC236}">
                <a16:creationId xmlns:a16="http://schemas.microsoft.com/office/drawing/2014/main" id="{5F8574C7-2C3A-0CB7-B0D8-F8F1EBB8811E}"/>
              </a:ext>
            </a:extLst>
          </p:cNvPr>
          <p:cNvSpPr txBox="1"/>
          <p:nvPr/>
        </p:nvSpPr>
        <p:spPr>
          <a:xfrm>
            <a:off x="512284" y="865172"/>
            <a:ext cx="4572000" cy="584775"/>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Before checking for outliers ,we first for the distribution of the Numerical data in the data set.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262" y="754213"/>
            <a:ext cx="3143668" cy="219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80" y="1576236"/>
            <a:ext cx="2379304" cy="33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1912" y="1576236"/>
            <a:ext cx="2608023" cy="336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329" y="3205469"/>
            <a:ext cx="2589689" cy="172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70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ACB53C-D732-96C5-37F8-A58243834914}"/>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14" name="TextBox 13">
            <a:extLst>
              <a:ext uri="{FF2B5EF4-FFF2-40B4-BE49-F238E27FC236}">
                <a16:creationId xmlns:a16="http://schemas.microsoft.com/office/drawing/2014/main" id="{9D2C0618-49A9-47EF-ECDA-F77FDA704F99}"/>
              </a:ext>
            </a:extLst>
          </p:cNvPr>
          <p:cNvSpPr txBox="1"/>
          <p:nvPr/>
        </p:nvSpPr>
        <p:spPr>
          <a:xfrm>
            <a:off x="501268" y="885297"/>
            <a:ext cx="4572000" cy="1384995"/>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We have check for the outliers in our dataset using </a:t>
            </a:r>
            <a:r>
              <a:rPr lang="en-US" dirty="0" err="1">
                <a:latin typeface="Calibri" panose="020F0502020204030204" pitchFamily="34" charset="0"/>
                <a:ea typeface="Calibri" panose="020F0502020204030204" pitchFamily="34" charset="0"/>
                <a:cs typeface="Calibri" panose="020F0502020204030204" pitchFamily="34" charset="0"/>
              </a:rPr>
              <a:t>seaborn</a:t>
            </a:r>
            <a:r>
              <a:rPr lang="en-US" dirty="0">
                <a:latin typeface="Calibri" panose="020F0502020204030204" pitchFamily="34" charset="0"/>
                <a:ea typeface="Calibri" panose="020F0502020204030204" pitchFamily="34" charset="0"/>
                <a:cs typeface="Calibri" panose="020F0502020204030204" pitchFamily="34" charset="0"/>
              </a:rPr>
              <a:t> boxplot and we have detected some outliers in 1 column i.e. “</a:t>
            </a:r>
            <a:r>
              <a:rPr lang="en-US" dirty="0" err="1">
                <a:latin typeface="Calibri" panose="020F0502020204030204" pitchFamily="34" charset="0"/>
                <a:ea typeface="Calibri" panose="020F0502020204030204" pitchFamily="34" charset="0"/>
                <a:cs typeface="Calibri" panose="020F0502020204030204" pitchFamily="34" charset="0"/>
              </a:rPr>
              <a:t>total_policy_claims</a:t>
            </a:r>
            <a:r>
              <a:rPr lang="en-US" dirty="0">
                <a:latin typeface="Calibri" panose="020F0502020204030204" pitchFamily="34" charset="0"/>
                <a:ea typeface="Calibri" panose="020F0502020204030204" pitchFamily="34" charset="0"/>
                <a:cs typeface="Calibri" panose="020F0502020204030204" pitchFamily="34" charset="0"/>
              </a:rPr>
              <a:t>” and treated them using clip method. We clipped them with upper bound and lower bound.</a:t>
            </a:r>
          </a:p>
          <a:p>
            <a:r>
              <a:rPr lang="en-US" dirty="0">
                <a:latin typeface="Calibri" panose="020F0502020204030204" pitchFamily="34" charset="0"/>
                <a:ea typeface="Calibri" panose="020F0502020204030204" pitchFamily="34" charset="0"/>
                <a:cs typeface="Calibri" panose="020F0502020204030204" pitchFamily="34" charset="0"/>
              </a:rPr>
              <a:t>And we have found lower bound and upper bound using the UDF function.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679" y="885296"/>
            <a:ext cx="3557536" cy="416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4" y="2270292"/>
            <a:ext cx="2437069"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74" y="4315718"/>
            <a:ext cx="4718839"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9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A76E5B-6401-3551-F26D-E448A76362A3}"/>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9" name="TextBox 8">
            <a:extLst>
              <a:ext uri="{FF2B5EF4-FFF2-40B4-BE49-F238E27FC236}">
                <a16:creationId xmlns:a16="http://schemas.microsoft.com/office/drawing/2014/main" id="{2337ACC3-D495-A8DB-5498-9232B9FED275}"/>
              </a:ext>
            </a:extLst>
          </p:cNvPr>
          <p:cNvSpPr txBox="1"/>
          <p:nvPr/>
        </p:nvSpPr>
        <p:spPr>
          <a:xfrm>
            <a:off x="493464" y="795214"/>
            <a:ext cx="7174276" cy="984885"/>
          </a:xfrm>
          <a:prstGeom prst="rect">
            <a:avLst/>
          </a:prstGeom>
          <a:noFill/>
        </p:spPr>
        <p:txBody>
          <a:bodyPr wrap="square">
            <a:spAutoFit/>
          </a:bodyPr>
          <a:lstStyle/>
          <a:p>
            <a:r>
              <a:rPr lang="en-US" sz="1600" b="1"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Feature Engineering :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Right here we used heat map for plot the correlation  with our target variable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fraudulant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And very less amount of variables having good relation with target variable Like –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claim_type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and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claim_amount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So we decided that we are going to keep all the variables for next ML models.</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77" y="2120859"/>
            <a:ext cx="7587129" cy="298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78" y="1511259"/>
            <a:ext cx="2933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50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5BD756-672D-F8BF-1918-E9B75BDC2508}"/>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7" name="TextBox 6">
            <a:extLst>
              <a:ext uri="{FF2B5EF4-FFF2-40B4-BE49-F238E27FC236}">
                <a16:creationId xmlns:a16="http://schemas.microsoft.com/office/drawing/2014/main" id="{A7FCE755-ADF5-12D7-52D3-DB76A91FFC44}"/>
              </a:ext>
            </a:extLst>
          </p:cNvPr>
          <p:cNvSpPr txBox="1"/>
          <p:nvPr/>
        </p:nvSpPr>
        <p:spPr>
          <a:xfrm>
            <a:off x="479234" y="727114"/>
            <a:ext cx="4572000" cy="738664"/>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We plotted our target variable to find out the balance of the data by using the bar graph but we found out that  our data was highly unbalance so ,we have done over sampling</a:t>
            </a:r>
          </a:p>
        </p:txBody>
      </p:sp>
      <p:sp>
        <p:nvSpPr>
          <p:cNvPr id="15" name="TextBox 14">
            <a:extLst>
              <a:ext uri="{FF2B5EF4-FFF2-40B4-BE49-F238E27FC236}">
                <a16:creationId xmlns:a16="http://schemas.microsoft.com/office/drawing/2014/main" id="{D83AB555-F74A-466D-F4E8-125045AB6A9D}"/>
              </a:ext>
            </a:extLst>
          </p:cNvPr>
          <p:cNvSpPr txBox="1"/>
          <p:nvPr/>
        </p:nvSpPr>
        <p:spPr>
          <a:xfrm>
            <a:off x="1522197" y="2004762"/>
            <a:ext cx="1647021" cy="523220"/>
          </a:xfrm>
          <a:prstGeom prst="rect">
            <a:avLst/>
          </a:prstGeom>
          <a:noFill/>
        </p:spPr>
        <p:txBody>
          <a:bodyPr wrap="square">
            <a:spAutoFit/>
          </a:bodyPr>
          <a:lstStyle/>
          <a:p>
            <a:pPr algn="ct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Before Over Sample</a:t>
            </a:r>
          </a:p>
        </p:txBody>
      </p:sp>
      <p:sp>
        <p:nvSpPr>
          <p:cNvPr id="16" name="TextBox 15">
            <a:extLst>
              <a:ext uri="{FF2B5EF4-FFF2-40B4-BE49-F238E27FC236}">
                <a16:creationId xmlns:a16="http://schemas.microsoft.com/office/drawing/2014/main" id="{F513FB39-B16F-50FA-54E2-DC4A855B08D1}"/>
              </a:ext>
            </a:extLst>
          </p:cNvPr>
          <p:cNvSpPr txBox="1"/>
          <p:nvPr/>
        </p:nvSpPr>
        <p:spPr>
          <a:xfrm>
            <a:off x="5590660" y="1921794"/>
            <a:ext cx="1647021" cy="307777"/>
          </a:xfrm>
          <a:prstGeom prst="rect">
            <a:avLst/>
          </a:prstGeom>
          <a:noFill/>
        </p:spPr>
        <p:txBody>
          <a:bodyPr wrap="square">
            <a:spAutoFit/>
          </a:bodyPr>
          <a:lstStyle/>
          <a:p>
            <a:pPr algn="ct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After Over Sample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75" y="2312539"/>
            <a:ext cx="3303854" cy="247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316" y="2312539"/>
            <a:ext cx="3230399" cy="252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61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D78B-AC31-288B-228F-033FAF9B5F12}"/>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Calibri" panose="020F0502020204030204" pitchFamily="34" charset="0"/>
                <a:ea typeface="Calibri" panose="020F0502020204030204" pitchFamily="34" charset="0"/>
                <a:cs typeface="Calibri" panose="020F0502020204030204" pitchFamily="34" charset="0"/>
              </a:rPr>
              <a:t>Machine Learning (Python)</a:t>
            </a:r>
            <a:endParaRPr lang="en-US" sz="3600" dirty="0">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F656FBA-C7B3-2BE5-DFED-B6A04398A9BC}"/>
              </a:ext>
            </a:extLst>
          </p:cNvPr>
          <p:cNvSpPr txBox="1"/>
          <p:nvPr/>
        </p:nvSpPr>
        <p:spPr>
          <a:xfrm>
            <a:off x="0" y="1247454"/>
            <a:ext cx="4572000" cy="1600438"/>
          </a:xfrm>
          <a:prstGeom prst="rect">
            <a:avLst/>
          </a:prstGeom>
          <a:noFill/>
        </p:spPr>
        <p:txBody>
          <a:bodyPr wrap="square">
            <a:spAutoFit/>
          </a:bodyPr>
          <a:lstStyle/>
          <a:p>
            <a:pPr marL="285750" indent="-285750">
              <a:buFont typeface="Arial"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We have applied classifications models to predict the status of the claim “yes” or “No”. </a:t>
            </a:r>
          </a:p>
          <a:p>
            <a:pPr marL="285750" indent="-285750">
              <a:buFont typeface="Arial"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And we split the data into test data and training data. Test having 20% of the dataset and training having 80% of the data.</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CB3D32A8-5423-B0F4-F93A-0223CECD05BF}"/>
              </a:ext>
            </a:extLst>
          </p:cNvPr>
          <p:cNvSpPr txBox="1"/>
          <p:nvPr/>
        </p:nvSpPr>
        <p:spPr>
          <a:xfrm>
            <a:off x="0" y="635408"/>
            <a:ext cx="4572000" cy="523220"/>
          </a:xfrm>
          <a:prstGeom prst="rect">
            <a:avLst/>
          </a:prstGeom>
          <a:noFill/>
        </p:spPr>
        <p:txBody>
          <a:bodyPr wrap="square">
            <a:spAutoFit/>
          </a:bodyPr>
          <a:lstStyle/>
          <a:p>
            <a:pPr marL="285750" lvl="0" indent="-285750" rtl="0">
              <a:lnSpc>
                <a:spcPct val="100000"/>
              </a:lnSpc>
              <a:spcBef>
                <a:spcPts val="0"/>
              </a:spcBef>
              <a:spcAft>
                <a:spcPts val="0"/>
              </a:spcAft>
              <a:buFont typeface="Arial" pitchFamily="34" charset="0"/>
              <a:buChar char="•"/>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Applying machine learning techniques to predict </a:t>
            </a:r>
            <a:r>
              <a:rPr lang="en-US"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whether the claim</a:t>
            </a: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has been </a:t>
            </a:r>
            <a:r>
              <a:rPr lang="en-US"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granted </a:t>
            </a: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or rejected.</a:t>
            </a:r>
            <a:endParaRPr lang="en-US" dirty="0">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15" name="TextBox 14">
            <a:extLst>
              <a:ext uri="{FF2B5EF4-FFF2-40B4-BE49-F238E27FC236}">
                <a16:creationId xmlns:a16="http://schemas.microsoft.com/office/drawing/2014/main" id="{70B28E48-7060-08B0-68D3-E16E7B84C2B2}"/>
              </a:ext>
            </a:extLst>
          </p:cNvPr>
          <p:cNvSpPr txBox="1"/>
          <p:nvPr/>
        </p:nvSpPr>
        <p:spPr>
          <a:xfrm>
            <a:off x="6476310" y="635408"/>
            <a:ext cx="2218107" cy="52322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These are the shape of our split data.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47" y="2849805"/>
            <a:ext cx="6354763"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223" y="1295032"/>
            <a:ext cx="1247775" cy="329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2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6E5944-6B77-654E-3266-B57B2F242B44}"/>
              </a:ext>
            </a:extLst>
          </p:cNvPr>
          <p:cNvSpPr txBox="1"/>
          <p:nvPr/>
        </p:nvSpPr>
        <p:spPr>
          <a:xfrm>
            <a:off x="115677" y="589750"/>
            <a:ext cx="4572000" cy="2246769"/>
          </a:xfrm>
          <a:prstGeom prst="rect">
            <a:avLst/>
          </a:prstGeom>
          <a:noFill/>
        </p:spPr>
        <p:txBody>
          <a:bodyPr wrap="square">
            <a:spAutoFit/>
          </a:bodyPr>
          <a:lstStyle/>
          <a:p>
            <a:r>
              <a:rPr lang="en-US" b="1" i="0" dirty="0">
                <a:solidFill>
                  <a:srgbClr val="39B6B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Logistic regression model:</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initialize the Logistic Regression model with </a:t>
            </a:r>
            <a:r>
              <a:rPr lang="en-US" altLang="en-US" dirty="0" err="1">
                <a:latin typeface="Calibri" panose="020F0502020204030204" pitchFamily="34" charset="0"/>
                <a:ea typeface="Calibri" panose="020F0502020204030204" pitchFamily="34" charset="0"/>
                <a:cs typeface="Calibri" panose="020F0502020204030204" pitchFamily="34" charset="0"/>
              </a:rPr>
              <a:t>LogisticRegression</a:t>
            </a:r>
            <a:r>
              <a:rPr lang="en-US" altLang="en-US" dirty="0">
                <a:latin typeface="Calibri" panose="020F0502020204030204" pitchFamily="34" charset="0"/>
                <a:ea typeface="Calibri" panose="020F0502020204030204" pitchFamily="34" charset="0"/>
                <a:cs typeface="Calibri" panose="020F0502020204030204" pitchFamily="34" charset="0"/>
              </a:rPr>
              <a:t>() constructor.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train the Logistic Regression model using the fit() method on the training data.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use the trained model to make predictions on the test set using the predict() method.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calculate the accuracy of the model by comparing the predicted values with the actual values in the test set using the </a:t>
            </a:r>
            <a:r>
              <a:rPr lang="en-US" altLang="en-US" dirty="0" err="1">
                <a:latin typeface="Calibri" panose="020F0502020204030204" pitchFamily="34" charset="0"/>
                <a:ea typeface="Calibri" panose="020F0502020204030204" pitchFamily="34" charset="0"/>
                <a:cs typeface="Calibri" panose="020F0502020204030204" pitchFamily="34" charset="0"/>
              </a:rPr>
              <a:t>accuracy_score</a:t>
            </a:r>
            <a:r>
              <a:rPr lang="en-US" altLang="en-US" dirty="0">
                <a:latin typeface="Calibri" panose="020F0502020204030204" pitchFamily="34" charset="0"/>
                <a:ea typeface="Calibri" panose="020F0502020204030204" pitchFamily="34" charset="0"/>
                <a:cs typeface="Calibri" panose="020F0502020204030204" pitchFamily="34" charset="0"/>
              </a:rPr>
              <a:t>() function. </a:t>
            </a:r>
            <a:r>
              <a:rPr lang="en-US" b="1" i="0" dirty="0">
                <a:solidFill>
                  <a:srgbClr val="39B6B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p>
        </p:txBody>
      </p:sp>
      <p:sp>
        <p:nvSpPr>
          <p:cNvPr id="5" name="Title 1">
            <a:extLst>
              <a:ext uri="{FF2B5EF4-FFF2-40B4-BE49-F238E27FC236}">
                <a16:creationId xmlns:a16="http://schemas.microsoft.com/office/drawing/2014/main" id="{DB36F240-78DD-A750-A772-D421DA967D96}"/>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Calibri" panose="020F0502020204030204" pitchFamily="34" charset="0"/>
                <a:ea typeface="Calibri" panose="020F0502020204030204" pitchFamily="34" charset="0"/>
                <a:cs typeface="Calibri" panose="020F0502020204030204" pitchFamily="34" charset="0"/>
              </a:rPr>
              <a:t>Machine Learning (Python)</a:t>
            </a:r>
            <a:endParaRPr lang="en-US" sz="3600" dirty="0">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AB23F69-352F-68DE-B969-82C5AD3818AD}"/>
              </a:ext>
            </a:extLst>
          </p:cNvPr>
          <p:cNvPicPr>
            <a:picLocks noChangeAspect="1"/>
          </p:cNvPicPr>
          <p:nvPr/>
        </p:nvPicPr>
        <p:blipFill>
          <a:blip r:embed="rId2"/>
          <a:stretch>
            <a:fillRect/>
          </a:stretch>
        </p:blipFill>
        <p:spPr>
          <a:xfrm>
            <a:off x="5950361" y="932876"/>
            <a:ext cx="1914792" cy="990738"/>
          </a:xfrm>
          <a:prstGeom prst="rect">
            <a:avLst/>
          </a:prstGeom>
        </p:spPr>
      </p:pic>
      <p:sp>
        <p:nvSpPr>
          <p:cNvPr id="17" name="TextBox 16">
            <a:extLst>
              <a:ext uri="{FF2B5EF4-FFF2-40B4-BE49-F238E27FC236}">
                <a16:creationId xmlns:a16="http://schemas.microsoft.com/office/drawing/2014/main" id="{75186C7E-E90B-52A3-829D-FC61B0939F23}"/>
              </a:ext>
            </a:extLst>
          </p:cNvPr>
          <p:cNvSpPr txBox="1"/>
          <p:nvPr/>
        </p:nvSpPr>
        <p:spPr>
          <a:xfrm>
            <a:off x="1584425" y="3403436"/>
            <a:ext cx="1545146" cy="307777"/>
          </a:xfrm>
          <a:prstGeom prst="rect">
            <a:avLst/>
          </a:prstGeom>
          <a:noFill/>
        </p:spPr>
        <p:txBody>
          <a:bodyPr wrap="square" rtlCol="0">
            <a:spAutoFit/>
          </a:bodyPr>
          <a:lstStyle/>
          <a:p>
            <a:pPr algn="ctr"/>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Accuracy</a:t>
            </a:r>
          </a:p>
        </p:txBody>
      </p:sp>
      <p:sp>
        <p:nvSpPr>
          <p:cNvPr id="18" name="TextBox 17">
            <a:extLst>
              <a:ext uri="{FF2B5EF4-FFF2-40B4-BE49-F238E27FC236}">
                <a16:creationId xmlns:a16="http://schemas.microsoft.com/office/drawing/2014/main" id="{468DA40E-DF8B-5E5E-6FB4-6B530BDF3E80}"/>
              </a:ext>
            </a:extLst>
          </p:cNvPr>
          <p:cNvSpPr txBox="1"/>
          <p:nvPr/>
        </p:nvSpPr>
        <p:spPr>
          <a:xfrm>
            <a:off x="6066590" y="2433623"/>
            <a:ext cx="1798563" cy="307777"/>
          </a:xfrm>
          <a:prstGeom prst="rect">
            <a:avLst/>
          </a:prstGeom>
          <a:noFill/>
        </p:spPr>
        <p:txBody>
          <a:bodyPr wrap="square" rtlCol="0">
            <a:spAutoFit/>
          </a:bodyPr>
          <a:lstStyle/>
          <a:p>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Classification Report </a:t>
            </a:r>
          </a:p>
        </p:txBody>
      </p:sp>
      <p:pic>
        <p:nvPicPr>
          <p:cNvPr id="20" name="Picture 19">
            <a:extLst>
              <a:ext uri="{FF2B5EF4-FFF2-40B4-BE49-F238E27FC236}">
                <a16:creationId xmlns:a16="http://schemas.microsoft.com/office/drawing/2014/main" id="{418735FC-ACD2-59DE-D993-5B68E18D38B0}"/>
              </a:ext>
            </a:extLst>
          </p:cNvPr>
          <p:cNvPicPr>
            <a:picLocks noChangeAspect="1"/>
          </p:cNvPicPr>
          <p:nvPr/>
        </p:nvPicPr>
        <p:blipFill>
          <a:blip r:embed="rId3"/>
          <a:stretch>
            <a:fillRect/>
          </a:stretch>
        </p:blipFill>
        <p:spPr>
          <a:xfrm>
            <a:off x="5950361" y="547605"/>
            <a:ext cx="1676400" cy="390525"/>
          </a:xfrm>
          <a:prstGeom prst="rect">
            <a:avLst/>
          </a:prstGeom>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41400"/>
            <a:ext cx="43053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114" y="3922500"/>
            <a:ext cx="3941126" cy="82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30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885349-B7DE-C507-B234-4025C12FEFD7}"/>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Calibri" panose="020F0502020204030204" pitchFamily="34" charset="0"/>
                <a:ea typeface="Calibri" panose="020F0502020204030204" pitchFamily="34" charset="0"/>
                <a:cs typeface="Calibri" panose="020F0502020204030204" pitchFamily="34" charset="0"/>
              </a:rPr>
              <a:t>Machine Learning (Python)</a:t>
            </a:r>
            <a:endParaRPr lang="en-US" sz="3600" dirty="0">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28F4699-9BD9-5050-6DF5-FBBEAFEF79F8}"/>
              </a:ext>
            </a:extLst>
          </p:cNvPr>
          <p:cNvSpPr txBox="1"/>
          <p:nvPr/>
        </p:nvSpPr>
        <p:spPr>
          <a:xfrm>
            <a:off x="114300" y="557889"/>
            <a:ext cx="4572000" cy="2031325"/>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Decision Tree: </a:t>
            </a:r>
            <a:r>
              <a:rPr lang="en-US" altLang="en-US" dirty="0">
                <a:latin typeface="Calibri" panose="020F0502020204030204" pitchFamily="34" charset="0"/>
                <a:ea typeface="Calibri" panose="020F0502020204030204" pitchFamily="34" charset="0"/>
                <a:cs typeface="Calibri" panose="020F0502020204030204" pitchFamily="34" charset="0"/>
              </a:rPr>
              <a:t>We initialize the Logistic Regression model with </a:t>
            </a:r>
            <a:r>
              <a:rPr lang="en-US" altLang="en-US" dirty="0" err="1">
                <a:latin typeface="Calibri" panose="020F0502020204030204" pitchFamily="34" charset="0"/>
                <a:ea typeface="Calibri" panose="020F0502020204030204" pitchFamily="34" charset="0"/>
                <a:cs typeface="Calibri" panose="020F0502020204030204" pitchFamily="34" charset="0"/>
              </a:rPr>
              <a:t>DecisionTreeClassifier</a:t>
            </a:r>
            <a:r>
              <a:rPr lang="en-US" altLang="en-US" dirty="0">
                <a:latin typeface="Calibri" panose="020F0502020204030204" pitchFamily="34" charset="0"/>
                <a:ea typeface="Calibri" panose="020F0502020204030204" pitchFamily="34" charset="0"/>
                <a:cs typeface="Calibri" panose="020F0502020204030204" pitchFamily="34" charset="0"/>
              </a:rPr>
              <a:t>() constructor.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train the Decision Tree model using the fit() method on the training data.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use the trained model to make predictions on the test set using the predict() method.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calculate the accuracy of the model by comparing the predicted values with the actual values in the test set using the </a:t>
            </a:r>
            <a:r>
              <a:rPr lang="en-US" altLang="en-US" dirty="0" err="1">
                <a:latin typeface="Calibri" panose="020F0502020204030204" pitchFamily="34" charset="0"/>
                <a:ea typeface="Calibri" panose="020F0502020204030204" pitchFamily="34" charset="0"/>
                <a:cs typeface="Calibri" panose="020F0502020204030204" pitchFamily="34" charset="0"/>
              </a:rPr>
              <a:t>accuracy_score</a:t>
            </a:r>
            <a:r>
              <a:rPr lang="en-US" altLang="en-US" dirty="0">
                <a:latin typeface="Calibri" panose="020F0502020204030204" pitchFamily="34" charset="0"/>
                <a:ea typeface="Calibri" panose="020F0502020204030204" pitchFamily="34" charset="0"/>
                <a:cs typeface="Calibri" panose="020F0502020204030204" pitchFamily="34" charset="0"/>
              </a:rPr>
              <a:t>() function. </a:t>
            </a:r>
            <a:r>
              <a:rPr lang="en-US" b="1" dirty="0">
                <a:solidFill>
                  <a:srgbClr val="39B6B5"/>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220D4E7B-E2D8-532C-8E79-E8DD1CA43CFE}"/>
              </a:ext>
            </a:extLst>
          </p:cNvPr>
          <p:cNvPicPr>
            <a:picLocks noChangeAspect="1"/>
          </p:cNvPicPr>
          <p:nvPr/>
        </p:nvPicPr>
        <p:blipFill>
          <a:blip r:embed="rId2"/>
          <a:stretch>
            <a:fillRect/>
          </a:stretch>
        </p:blipFill>
        <p:spPr>
          <a:xfrm>
            <a:off x="1401918" y="3299155"/>
            <a:ext cx="1543050" cy="390525"/>
          </a:xfrm>
          <a:prstGeom prst="rect">
            <a:avLst/>
          </a:prstGeom>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44367"/>
            <a:ext cx="4936244" cy="974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879" y="1029457"/>
            <a:ext cx="3683121" cy="368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49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50D8D6-594B-2639-9440-87F21E9CAA99}"/>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Calibri" panose="020F0502020204030204" pitchFamily="34" charset="0"/>
                <a:ea typeface="Calibri" panose="020F0502020204030204" pitchFamily="34" charset="0"/>
                <a:cs typeface="Calibri" panose="020F0502020204030204" pitchFamily="34" charset="0"/>
              </a:rPr>
              <a:t>Machine Learning (Python)</a:t>
            </a:r>
            <a:endParaRPr lang="en-US" sz="3600" dirty="0">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196EE32-CC43-FD6B-D919-6E9A0A362122}"/>
              </a:ext>
            </a:extLst>
          </p:cNvPr>
          <p:cNvSpPr txBox="1"/>
          <p:nvPr/>
        </p:nvSpPr>
        <p:spPr>
          <a:xfrm>
            <a:off x="135082" y="568280"/>
            <a:ext cx="5469652" cy="2677656"/>
          </a:xfrm>
          <a:prstGeom prst="rect">
            <a:avLst/>
          </a:prstGeom>
          <a:noFill/>
        </p:spPr>
        <p:txBody>
          <a:bodyPr wrap="square">
            <a:spAutoFit/>
          </a:bodyPr>
          <a:lstStyle/>
          <a:p>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Random Forest classifier Model: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initialize the Random Forest Classifier with </a:t>
            </a:r>
            <a:r>
              <a:rPr lang="en-US" altLang="en-US" dirty="0" err="1">
                <a:latin typeface="Calibri" panose="020F0502020204030204" pitchFamily="34" charset="0"/>
                <a:ea typeface="Calibri" panose="020F0502020204030204" pitchFamily="34" charset="0"/>
                <a:cs typeface="Calibri" panose="020F0502020204030204" pitchFamily="34" charset="0"/>
              </a:rPr>
              <a:t>RandomForestClassifier</a:t>
            </a:r>
            <a:r>
              <a:rPr lang="en-US" altLang="en-US" dirty="0">
                <a:latin typeface="Calibri" panose="020F0502020204030204" pitchFamily="34" charset="0"/>
                <a:ea typeface="Calibri" panose="020F0502020204030204" pitchFamily="34" charset="0"/>
                <a:cs typeface="Calibri" panose="020F0502020204030204" pitchFamily="34" charset="0"/>
              </a:rPr>
              <a:t>() constructor. We specify the number of trees (</a:t>
            </a:r>
            <a:r>
              <a:rPr lang="en-US" altLang="en-US" dirty="0" err="1">
                <a:latin typeface="Calibri" panose="020F0502020204030204" pitchFamily="34" charset="0"/>
                <a:ea typeface="Calibri" panose="020F0502020204030204" pitchFamily="34" charset="0"/>
                <a:cs typeface="Calibri" panose="020F0502020204030204" pitchFamily="34" charset="0"/>
              </a:rPr>
              <a:t>n_estimators</a:t>
            </a:r>
            <a:r>
              <a:rPr lang="en-US" altLang="en-US" dirty="0">
                <a:latin typeface="Calibri" panose="020F0502020204030204" pitchFamily="34" charset="0"/>
                <a:ea typeface="Calibri" panose="020F0502020204030204" pitchFamily="34" charset="0"/>
                <a:cs typeface="Calibri" panose="020F0502020204030204" pitchFamily="34" charset="0"/>
              </a:rPr>
              <a:t>) in the forest. </a:t>
            </a:r>
            <a:r>
              <a:rPr lang="en-US" altLang="en-US" dirty="0" err="1">
                <a:latin typeface="Calibri" panose="020F0502020204030204" pitchFamily="34" charset="0"/>
                <a:ea typeface="Calibri" panose="020F0502020204030204" pitchFamily="34" charset="0"/>
                <a:cs typeface="Calibri" panose="020F0502020204030204" pitchFamily="34" charset="0"/>
              </a:rPr>
              <a:t>random_state</a:t>
            </a:r>
            <a:r>
              <a:rPr lang="en-US" altLang="en-US" dirty="0">
                <a:latin typeface="Calibri" panose="020F0502020204030204" pitchFamily="34" charset="0"/>
                <a:ea typeface="Calibri" panose="020F0502020204030204" pitchFamily="34" charset="0"/>
                <a:cs typeface="Calibri" panose="020F0502020204030204" pitchFamily="34" charset="0"/>
              </a:rPr>
              <a:t> is used for reproducibility.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train the Random Forest Classifier model using the fit() method on the training data.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use the trained model to make predictions on the test set using the predict() method. </a:t>
            </a:r>
          </a:p>
          <a:p>
            <a:pPr marL="285750" indent="-285750">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We calculate the accuracy of the model by comparing the predicted values with the actual values in the test set using the </a:t>
            </a:r>
            <a:r>
              <a:rPr lang="en-US" altLang="en-US" dirty="0" err="1">
                <a:latin typeface="Calibri" panose="020F0502020204030204" pitchFamily="34" charset="0"/>
                <a:ea typeface="Calibri" panose="020F0502020204030204" pitchFamily="34" charset="0"/>
                <a:cs typeface="Calibri" panose="020F0502020204030204" pitchFamily="34" charset="0"/>
              </a:rPr>
              <a:t>accuracy_score</a:t>
            </a:r>
            <a:r>
              <a:rPr lang="en-US" altLang="en-US" dirty="0">
                <a:latin typeface="Calibri" panose="020F0502020204030204" pitchFamily="34" charset="0"/>
                <a:ea typeface="Calibri" panose="020F0502020204030204" pitchFamily="34" charset="0"/>
                <a:cs typeface="Calibri" panose="020F0502020204030204" pitchFamily="34" charset="0"/>
              </a:rPr>
              <a:t>() function. </a:t>
            </a:r>
          </a:p>
        </p:txBody>
      </p:sp>
      <p:sp>
        <p:nvSpPr>
          <p:cNvPr id="14" name="TextBox 13">
            <a:extLst>
              <a:ext uri="{FF2B5EF4-FFF2-40B4-BE49-F238E27FC236}">
                <a16:creationId xmlns:a16="http://schemas.microsoft.com/office/drawing/2014/main" id="{02A1F0CC-5D9A-FA7D-5F06-A93DB1E91CC3}"/>
              </a:ext>
            </a:extLst>
          </p:cNvPr>
          <p:cNvSpPr txBox="1"/>
          <p:nvPr/>
        </p:nvSpPr>
        <p:spPr>
          <a:xfrm>
            <a:off x="1825103" y="2881244"/>
            <a:ext cx="1678438" cy="307777"/>
          </a:xfrm>
          <a:prstGeom prst="rect">
            <a:avLst/>
          </a:prstGeom>
          <a:noFill/>
        </p:spPr>
        <p:txBody>
          <a:bodyPr wrap="square">
            <a:spAutoFit/>
          </a:bodyPr>
          <a:lstStyle/>
          <a:p>
            <a:pPr algn="ctr"/>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Model Training</a:t>
            </a:r>
          </a:p>
        </p:txBody>
      </p:sp>
      <p:pic>
        <p:nvPicPr>
          <p:cNvPr id="4" name="Picture 3">
            <a:extLst>
              <a:ext uri="{FF2B5EF4-FFF2-40B4-BE49-F238E27FC236}">
                <a16:creationId xmlns:a16="http://schemas.microsoft.com/office/drawing/2014/main" id="{54B595C0-AC5C-5901-D60F-BC08058A65A2}"/>
              </a:ext>
            </a:extLst>
          </p:cNvPr>
          <p:cNvPicPr>
            <a:picLocks noChangeAspect="1"/>
          </p:cNvPicPr>
          <p:nvPr/>
        </p:nvPicPr>
        <p:blipFill>
          <a:blip r:embed="rId2"/>
          <a:stretch>
            <a:fillRect/>
          </a:stretch>
        </p:blipFill>
        <p:spPr>
          <a:xfrm>
            <a:off x="6062978" y="3760112"/>
            <a:ext cx="1543050" cy="390525"/>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93374"/>
            <a:ext cx="4912397" cy="69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6073" y="4094696"/>
            <a:ext cx="4687273" cy="84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557" y="819695"/>
            <a:ext cx="2942496" cy="256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52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FEC047B-68D1-24C1-79AC-E5C509B8DCF1}"/>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Calibri" panose="020F0502020204030204" pitchFamily="34" charset="0"/>
                <a:ea typeface="Calibri" panose="020F0502020204030204" pitchFamily="34" charset="0"/>
                <a:cs typeface="Calibri" panose="020F0502020204030204" pitchFamily="34" charset="0"/>
              </a:rPr>
              <a:t>Machine Learning (Python)</a:t>
            </a:r>
            <a:endParaRPr lang="en-US" sz="3600" dirty="0">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474A886-1E0A-C66F-0326-D611C08CB417}"/>
              </a:ext>
            </a:extLst>
          </p:cNvPr>
          <p:cNvSpPr txBox="1"/>
          <p:nvPr/>
        </p:nvSpPr>
        <p:spPr>
          <a:xfrm>
            <a:off x="126694" y="567717"/>
            <a:ext cx="4572000" cy="2462213"/>
          </a:xfrm>
          <a:prstGeom prst="rect">
            <a:avLst/>
          </a:prstGeom>
          <a:noFill/>
        </p:spPr>
        <p:txBody>
          <a:bodyPr wrap="square">
            <a:spAutoFit/>
          </a:bodyPr>
          <a:lstStyle/>
          <a:p>
            <a:pPr algn="l"/>
            <a:r>
              <a:rPr lang="en-US" b="1" i="0" dirty="0">
                <a:solidFill>
                  <a:srgbClr val="39B6B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K-Nearest Neighbors (KNN) </a:t>
            </a:r>
            <a:r>
              <a:rPr lang="en-US" b="1" dirty="0">
                <a:solidFill>
                  <a:srgbClr val="39B6B5"/>
                </a:solidFill>
                <a:highlight>
                  <a:srgbClr val="FFFFFF"/>
                </a:highlight>
                <a:latin typeface="Calibri" panose="020F0502020204030204" pitchFamily="34" charset="0"/>
                <a:ea typeface="Calibri" panose="020F0502020204030204" pitchFamily="34" charset="0"/>
                <a:cs typeface="Calibri" panose="020F0502020204030204" pitchFamily="34" charset="0"/>
              </a:rPr>
              <a:t>M</a:t>
            </a:r>
            <a:r>
              <a:rPr lang="en-US" b="1" i="0" dirty="0">
                <a:solidFill>
                  <a:srgbClr val="39B6B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odel</a:t>
            </a: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 initialize the KNN model with </a:t>
            </a:r>
            <a:r>
              <a:rPr lang="en-US" i="0" dirty="0" err="1">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KNeighborsClassifier</a:t>
            </a: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constructor. </a:t>
            </a:r>
            <a:r>
              <a:rPr lang="en-US" i="0" dirty="0" err="1">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n_neighbors</a:t>
            </a: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specifies the number of neighbors to consider.</a:t>
            </a:r>
          </a:p>
          <a:p>
            <a:pPr marL="285750" indent="-285750" algn="l">
              <a:buFont typeface="Arial" panose="020B0604020202020204" pitchFamily="34" charset="0"/>
              <a:buChar char="•"/>
            </a:pP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 train the KNN model using the fit() method on the training data.</a:t>
            </a:r>
          </a:p>
          <a:p>
            <a:pPr marL="285750" indent="-285750" algn="l">
              <a:buFont typeface="Arial" panose="020B0604020202020204" pitchFamily="34" charset="0"/>
              <a:buChar char="•"/>
            </a:pP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Making Predictions: We use the trained model to make predictions on the test set using the predict() method.</a:t>
            </a:r>
          </a:p>
          <a:p>
            <a:pPr marL="285750" indent="-285750" algn="l">
              <a:buFont typeface="Arial" panose="020B0604020202020204" pitchFamily="34" charset="0"/>
              <a:buChar char="•"/>
            </a:pP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Evaluation: We calculate the accuracy of the model by comparing the predicted values with the actual values in the test set using the </a:t>
            </a:r>
            <a:r>
              <a:rPr lang="en-US" i="0" dirty="0" err="1">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accuracy_score</a:t>
            </a:r>
            <a:r>
              <a:rPr lang="en-US"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p:txBody>
      </p:sp>
      <p:sp>
        <p:nvSpPr>
          <p:cNvPr id="22" name="TextBox 21">
            <a:extLst>
              <a:ext uri="{FF2B5EF4-FFF2-40B4-BE49-F238E27FC236}">
                <a16:creationId xmlns:a16="http://schemas.microsoft.com/office/drawing/2014/main" id="{3B23BB9D-93E6-1ACB-6AC7-7C25A7ABF590}"/>
              </a:ext>
            </a:extLst>
          </p:cNvPr>
          <p:cNvSpPr txBox="1"/>
          <p:nvPr/>
        </p:nvSpPr>
        <p:spPr>
          <a:xfrm>
            <a:off x="4918733" y="3395359"/>
            <a:ext cx="1545146" cy="307777"/>
          </a:xfrm>
          <a:prstGeom prst="rect">
            <a:avLst/>
          </a:prstGeom>
          <a:noFill/>
        </p:spPr>
        <p:txBody>
          <a:bodyPr wrap="square" rtlCol="0">
            <a:spAutoFit/>
          </a:bodyPr>
          <a:lstStyle/>
          <a:p>
            <a:pPr algn="ctr"/>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Accuracy</a:t>
            </a:r>
          </a:p>
        </p:txBody>
      </p:sp>
      <p:sp>
        <p:nvSpPr>
          <p:cNvPr id="23" name="TextBox 22">
            <a:extLst>
              <a:ext uri="{FF2B5EF4-FFF2-40B4-BE49-F238E27FC236}">
                <a16:creationId xmlns:a16="http://schemas.microsoft.com/office/drawing/2014/main" id="{3BD8B13E-7176-F7A5-D548-B51120E9C0EB}"/>
              </a:ext>
            </a:extLst>
          </p:cNvPr>
          <p:cNvSpPr txBox="1"/>
          <p:nvPr/>
        </p:nvSpPr>
        <p:spPr>
          <a:xfrm>
            <a:off x="867439" y="3164075"/>
            <a:ext cx="1678438" cy="307777"/>
          </a:xfrm>
          <a:prstGeom prst="rect">
            <a:avLst/>
          </a:prstGeom>
          <a:noFill/>
        </p:spPr>
        <p:txBody>
          <a:bodyPr wrap="square">
            <a:spAutoFit/>
          </a:bodyPr>
          <a:lstStyle/>
          <a:p>
            <a:pPr algn="ctr"/>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Model Training</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94" y="3474925"/>
            <a:ext cx="3644372" cy="151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458" y="434424"/>
            <a:ext cx="3054032" cy="272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1136" y="3740012"/>
            <a:ext cx="4867241" cy="83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696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7BA54-F9D1-D06E-A796-49CEDE0E1014}"/>
              </a:ext>
            </a:extLst>
          </p:cNvPr>
          <p:cNvSpPr txBox="1"/>
          <p:nvPr/>
        </p:nvSpPr>
        <p:spPr>
          <a:xfrm>
            <a:off x="110169" y="470804"/>
            <a:ext cx="457200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b="1" i="0" dirty="0">
                <a:solidFill>
                  <a:srgbClr val="39B6B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Naive Bayes Model: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We train the Naive Bayes model using the fit() method on the training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We use the trained model to make predictions on the test set using the predict() method.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We calculate the accuracy of the model by comparing the predicted values with the actual values in the test set using the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accuracy_score</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function. We also generate a classification report using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classification_report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to get more detailed metrics like precision, recall, and F1-score.</a:t>
            </a:r>
          </a:p>
          <a:p>
            <a:pPr algn="l"/>
            <a:r>
              <a:rPr lang="en-US" b="1" i="0" dirty="0">
                <a:solidFill>
                  <a:srgbClr val="39B6B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p>
        </p:txBody>
      </p:sp>
      <p:sp>
        <p:nvSpPr>
          <p:cNvPr id="5" name="Title 1">
            <a:extLst>
              <a:ext uri="{FF2B5EF4-FFF2-40B4-BE49-F238E27FC236}">
                <a16:creationId xmlns:a16="http://schemas.microsoft.com/office/drawing/2014/main" id="{5CBE496D-F6C1-CC97-B01A-B4FDDF423CFA}"/>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Calibri" panose="020F0502020204030204" pitchFamily="34" charset="0"/>
                <a:ea typeface="Calibri" panose="020F0502020204030204" pitchFamily="34" charset="0"/>
                <a:cs typeface="Calibri" panose="020F0502020204030204" pitchFamily="34" charset="0"/>
              </a:rPr>
              <a:t>Machine Learning (Python)</a:t>
            </a:r>
            <a:endParaRPr lang="en-US" sz="3600" dirty="0">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2B19C4F-AB6F-BE5D-03C9-5103F8BA2F42}"/>
              </a:ext>
            </a:extLst>
          </p:cNvPr>
          <p:cNvSpPr txBox="1"/>
          <p:nvPr/>
        </p:nvSpPr>
        <p:spPr>
          <a:xfrm>
            <a:off x="6249409" y="142635"/>
            <a:ext cx="1545146" cy="307777"/>
          </a:xfrm>
          <a:prstGeom prst="rect">
            <a:avLst/>
          </a:prstGeom>
          <a:noFill/>
        </p:spPr>
        <p:txBody>
          <a:bodyPr wrap="square" rtlCol="0">
            <a:spAutoFit/>
          </a:bodyPr>
          <a:lstStyle/>
          <a:p>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Confusion Matrix</a:t>
            </a:r>
          </a:p>
        </p:txBody>
      </p:sp>
      <p:sp>
        <p:nvSpPr>
          <p:cNvPr id="16" name="TextBox 15">
            <a:extLst>
              <a:ext uri="{FF2B5EF4-FFF2-40B4-BE49-F238E27FC236}">
                <a16:creationId xmlns:a16="http://schemas.microsoft.com/office/drawing/2014/main" id="{271D4106-D1BA-4A98-4249-D59118591FCC}"/>
              </a:ext>
            </a:extLst>
          </p:cNvPr>
          <p:cNvSpPr txBox="1"/>
          <p:nvPr/>
        </p:nvSpPr>
        <p:spPr>
          <a:xfrm>
            <a:off x="5512005" y="2942624"/>
            <a:ext cx="1798563" cy="307777"/>
          </a:xfrm>
          <a:prstGeom prst="rect">
            <a:avLst/>
          </a:prstGeom>
          <a:noFill/>
        </p:spPr>
        <p:txBody>
          <a:bodyPr wrap="square" rtlCol="0">
            <a:spAutoFit/>
          </a:bodyPr>
          <a:lstStyle/>
          <a:p>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Classification Report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9" y="3350785"/>
            <a:ext cx="3360546" cy="147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347" y="3350785"/>
            <a:ext cx="4605372" cy="1635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6" y="470805"/>
            <a:ext cx="3286680" cy="2285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16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2ACF-0A36-0A84-F396-73FDF928D0ED}"/>
              </a:ext>
            </a:extLst>
          </p:cNvPr>
          <p:cNvSpPr>
            <a:spLocks noGrp="1"/>
          </p:cNvSpPr>
          <p:nvPr>
            <p:ph type="title"/>
          </p:nvPr>
        </p:nvSpPr>
        <p:spPr/>
        <p:txBody>
          <a:bodyPr/>
          <a:lstStyle/>
          <a:p>
            <a:r>
              <a:rPr lang="en-US" dirty="0">
                <a:solidFill>
                  <a:srgbClr val="957FCA"/>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8" name="TextBox 7">
            <a:extLst>
              <a:ext uri="{FF2B5EF4-FFF2-40B4-BE49-F238E27FC236}">
                <a16:creationId xmlns:a16="http://schemas.microsoft.com/office/drawing/2014/main" id="{3CBF4CBA-364A-1C7B-A82F-93CCFC6D5EA0}"/>
              </a:ext>
            </a:extLst>
          </p:cNvPr>
          <p:cNvSpPr txBox="1"/>
          <p:nvPr/>
        </p:nvSpPr>
        <p:spPr>
          <a:xfrm>
            <a:off x="1663547" y="1221375"/>
            <a:ext cx="6318173" cy="2062103"/>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Insurance fraud is a significant concern for insurance companies worldwide, leading to substantial financial losses and undermining the integrity of the insurance system.</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 Detecting fraudulent activities efficiently is crucial for maintaining trust, reducing costs, and ensuring fair premiums for policyholders.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Machine learning (ML) techniques have emerged as powerful tools in combating insurance fraud due to their ability to analyze vast amounts of data and identify suspicious patterns that might</a:t>
            </a:r>
            <a:r>
              <a:rPr lang="en-US" sz="160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2C08423D-D97B-DD7F-DE81-817AB54BB542}"/>
              </a:ext>
            </a:extLst>
          </p:cNvPr>
          <p:cNvPicPr>
            <a:picLocks noChangeAspect="1"/>
          </p:cNvPicPr>
          <p:nvPr/>
        </p:nvPicPr>
        <p:blipFill>
          <a:blip r:embed="rId2"/>
          <a:stretch>
            <a:fillRect/>
          </a:stretch>
        </p:blipFill>
        <p:spPr>
          <a:xfrm>
            <a:off x="5538083" y="30138"/>
            <a:ext cx="639467" cy="630558"/>
          </a:xfrm>
          <a:prstGeom prst="rect">
            <a:avLst/>
          </a:prstGeom>
        </p:spPr>
      </p:pic>
      <p:pic>
        <p:nvPicPr>
          <p:cNvPr id="4" name="Picture 3">
            <a:extLst>
              <a:ext uri="{FF2B5EF4-FFF2-40B4-BE49-F238E27FC236}">
                <a16:creationId xmlns:a16="http://schemas.microsoft.com/office/drawing/2014/main" id="{CB0E67E0-DA99-CD14-5E1B-AE831384981E}"/>
              </a:ext>
            </a:extLst>
          </p:cNvPr>
          <p:cNvPicPr>
            <a:picLocks noChangeAspect="1"/>
          </p:cNvPicPr>
          <p:nvPr/>
        </p:nvPicPr>
        <p:blipFill>
          <a:blip r:embed="rId3"/>
          <a:stretch>
            <a:fillRect/>
          </a:stretch>
        </p:blipFill>
        <p:spPr>
          <a:xfrm>
            <a:off x="0" y="3925845"/>
            <a:ext cx="1253514" cy="1253514"/>
          </a:xfrm>
          <a:prstGeom prst="rect">
            <a:avLst/>
          </a:prstGeom>
        </p:spPr>
      </p:pic>
      <p:pic>
        <p:nvPicPr>
          <p:cNvPr id="6" name="Picture 5">
            <a:extLst>
              <a:ext uri="{FF2B5EF4-FFF2-40B4-BE49-F238E27FC236}">
                <a16:creationId xmlns:a16="http://schemas.microsoft.com/office/drawing/2014/main" id="{2328536E-4274-0AE9-4042-CB0079B9DC92}"/>
              </a:ext>
            </a:extLst>
          </p:cNvPr>
          <p:cNvPicPr>
            <a:picLocks noChangeAspect="1"/>
          </p:cNvPicPr>
          <p:nvPr/>
        </p:nvPicPr>
        <p:blipFill>
          <a:blip r:embed="rId4"/>
          <a:stretch>
            <a:fillRect/>
          </a:stretch>
        </p:blipFill>
        <p:spPr>
          <a:xfrm>
            <a:off x="7786827" y="3819780"/>
            <a:ext cx="1335140" cy="1298561"/>
          </a:xfrm>
          <a:prstGeom prst="rect">
            <a:avLst/>
          </a:prstGeom>
        </p:spPr>
      </p:pic>
      <p:pic>
        <p:nvPicPr>
          <p:cNvPr id="9" name="Picture 8">
            <a:extLst>
              <a:ext uri="{FF2B5EF4-FFF2-40B4-BE49-F238E27FC236}">
                <a16:creationId xmlns:a16="http://schemas.microsoft.com/office/drawing/2014/main" id="{E0B18C8F-A684-BEE4-3AB7-C88952642CA5}"/>
              </a:ext>
            </a:extLst>
          </p:cNvPr>
          <p:cNvPicPr>
            <a:picLocks noChangeAspect="1"/>
          </p:cNvPicPr>
          <p:nvPr/>
        </p:nvPicPr>
        <p:blipFill>
          <a:blip r:embed="rId5"/>
          <a:stretch>
            <a:fillRect/>
          </a:stretch>
        </p:blipFill>
        <p:spPr>
          <a:xfrm>
            <a:off x="1588520" y="3871182"/>
            <a:ext cx="1067912" cy="1239650"/>
          </a:xfrm>
          <a:prstGeom prst="rect">
            <a:avLst/>
          </a:prstGeom>
        </p:spPr>
      </p:pic>
      <p:pic>
        <p:nvPicPr>
          <p:cNvPr id="13" name="Picture 12">
            <a:extLst>
              <a:ext uri="{FF2B5EF4-FFF2-40B4-BE49-F238E27FC236}">
                <a16:creationId xmlns:a16="http://schemas.microsoft.com/office/drawing/2014/main" id="{86FD28DA-694A-77E9-9C0D-BED44074088C}"/>
              </a:ext>
            </a:extLst>
          </p:cNvPr>
          <p:cNvPicPr>
            <a:picLocks noChangeAspect="1"/>
          </p:cNvPicPr>
          <p:nvPr/>
        </p:nvPicPr>
        <p:blipFill>
          <a:blip r:embed="rId6"/>
          <a:stretch>
            <a:fillRect/>
          </a:stretch>
        </p:blipFill>
        <p:spPr>
          <a:xfrm>
            <a:off x="6177550" y="3871182"/>
            <a:ext cx="1231092" cy="1247159"/>
          </a:xfrm>
          <a:prstGeom prst="rect">
            <a:avLst/>
          </a:prstGeom>
        </p:spPr>
      </p:pic>
      <p:pic>
        <p:nvPicPr>
          <p:cNvPr id="15" name="Picture 14">
            <a:extLst>
              <a:ext uri="{FF2B5EF4-FFF2-40B4-BE49-F238E27FC236}">
                <a16:creationId xmlns:a16="http://schemas.microsoft.com/office/drawing/2014/main" id="{01B07ED8-0659-0474-6739-8D81D8B48910}"/>
              </a:ext>
            </a:extLst>
          </p:cNvPr>
          <p:cNvPicPr>
            <a:picLocks noChangeAspect="1"/>
          </p:cNvPicPr>
          <p:nvPr/>
        </p:nvPicPr>
        <p:blipFill>
          <a:blip r:embed="rId7"/>
          <a:stretch>
            <a:fillRect/>
          </a:stretch>
        </p:blipFill>
        <p:spPr>
          <a:xfrm rot="10800000">
            <a:off x="-414338" y="-836745"/>
            <a:ext cx="2364323" cy="2364323"/>
          </a:xfrm>
          <a:prstGeom prst="rect">
            <a:avLst/>
          </a:prstGeom>
        </p:spPr>
      </p:pic>
      <p:pic>
        <p:nvPicPr>
          <p:cNvPr id="1026" name="Picture 2" descr="Machine Learning | Informate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6876" y="3871182"/>
            <a:ext cx="2669781" cy="123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46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8C15239-7461-D3D8-8CB1-CC262B45C6CC}"/>
              </a:ext>
            </a:extLst>
          </p:cNvPr>
          <p:cNvSpPr>
            <a:spLocks noGrp="1"/>
          </p:cNvSpPr>
          <p:nvPr>
            <p:ph type="title"/>
          </p:nvPr>
        </p:nvSpPr>
        <p:spPr>
          <a:xfrm>
            <a:off x="0" y="149804"/>
            <a:ext cx="4281055" cy="321000"/>
          </a:xfrm>
        </p:spPr>
        <p:txBody>
          <a:bodyPr/>
          <a:lstStyle/>
          <a:p>
            <a:r>
              <a:rPr lang="en-US" sz="2400" b="1" i="0" dirty="0">
                <a:solidFill>
                  <a:srgbClr val="39B6B5"/>
                </a:solidFill>
                <a:effectLst/>
                <a:latin typeface="Calibri" panose="020F0502020204030204" pitchFamily="34" charset="0"/>
                <a:ea typeface="Calibri" panose="020F0502020204030204" pitchFamily="34" charset="0"/>
                <a:cs typeface="Calibri" panose="020F0502020204030204" pitchFamily="34" charset="0"/>
              </a:rPr>
              <a:t>Machine Learning (Python)</a:t>
            </a:r>
            <a:endParaRPr lang="en-US" sz="3600" dirty="0">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5E8DAEB-C8EF-880A-92DC-FCFA8442E658}"/>
              </a:ext>
            </a:extLst>
          </p:cNvPr>
          <p:cNvSpPr txBox="1"/>
          <p:nvPr/>
        </p:nvSpPr>
        <p:spPr>
          <a:xfrm>
            <a:off x="2374135" y="591991"/>
            <a:ext cx="4572000" cy="307777"/>
          </a:xfrm>
          <a:prstGeom prst="rect">
            <a:avLst/>
          </a:prstGeom>
          <a:noFill/>
        </p:spPr>
        <p:txBody>
          <a:bodyPr wrap="square">
            <a:spAutoFit/>
          </a:bodyPr>
          <a:lstStyle/>
          <a:p>
            <a:pPr algn="ctr"/>
            <a:r>
              <a:rPr lang="en-US" b="1" dirty="0">
                <a:solidFill>
                  <a:srgbClr val="39B6B5"/>
                </a:solidFill>
                <a:latin typeface="Calibri" panose="020F0502020204030204" pitchFamily="34" charset="0"/>
                <a:ea typeface="Calibri" panose="020F0502020204030204" pitchFamily="34" charset="0"/>
                <a:cs typeface="Calibri" panose="020F0502020204030204" pitchFamily="34" charset="0"/>
              </a:rPr>
              <a:t>Accuracy Comparison for Different Models</a:t>
            </a:r>
          </a:p>
        </p:txBody>
      </p:sp>
      <p:sp>
        <p:nvSpPr>
          <p:cNvPr id="10" name="TextBox 9">
            <a:extLst>
              <a:ext uri="{FF2B5EF4-FFF2-40B4-BE49-F238E27FC236}">
                <a16:creationId xmlns:a16="http://schemas.microsoft.com/office/drawing/2014/main" id="{309C009A-D287-5DB0-9553-5EF6EC2CDF84}"/>
              </a:ext>
            </a:extLst>
          </p:cNvPr>
          <p:cNvSpPr txBox="1"/>
          <p:nvPr/>
        </p:nvSpPr>
        <p:spPr>
          <a:xfrm>
            <a:off x="523301" y="4565329"/>
            <a:ext cx="8273667"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From the above </a:t>
            </a:r>
            <a:r>
              <a:rPr lang="en-US" dirty="0" err="1">
                <a:latin typeface="Calibri" panose="020F0502020204030204" pitchFamily="34" charset="0"/>
                <a:ea typeface="Calibri" panose="020F0502020204030204" pitchFamily="34" charset="0"/>
                <a:cs typeface="Calibri" panose="020F0502020204030204" pitchFamily="34" charset="0"/>
              </a:rPr>
              <a:t>comparsion</a:t>
            </a:r>
            <a:r>
              <a:rPr lang="en-US" dirty="0">
                <a:latin typeface="Calibri" panose="020F0502020204030204" pitchFamily="34" charset="0"/>
                <a:ea typeface="Calibri" panose="020F0502020204030204" pitchFamily="34" charset="0"/>
                <a:cs typeface="Calibri" panose="020F0502020204030204" pitchFamily="34" charset="0"/>
              </a:rPr>
              <a:t> we can conclude that </a:t>
            </a:r>
            <a:r>
              <a:rPr lang="en-US" dirty="0" err="1">
                <a:latin typeface="Calibri" panose="020F0502020204030204" pitchFamily="34" charset="0"/>
                <a:ea typeface="Calibri" panose="020F0502020204030204" pitchFamily="34" charset="0"/>
                <a:cs typeface="Calibri" panose="020F0502020204030204" pitchFamily="34" charset="0"/>
              </a:rPr>
              <a:t>RandomForestClassifier</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KNeighborsClassifier</a:t>
            </a:r>
            <a:r>
              <a:rPr lang="en-US" dirty="0">
                <a:latin typeface="Calibri" panose="020F0502020204030204" pitchFamily="34" charset="0"/>
                <a:ea typeface="Calibri" panose="020F0502020204030204" pitchFamily="34" charset="0"/>
                <a:cs typeface="Calibri" panose="020F0502020204030204" pitchFamily="34" charset="0"/>
              </a:rPr>
              <a:t> has the highest accuracy.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65" y="899768"/>
            <a:ext cx="8843649" cy="343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723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959" y="409574"/>
            <a:ext cx="6661104" cy="3508330"/>
          </a:xfrm>
        </p:spPr>
        <p:txBody>
          <a:bodyPr/>
          <a:lstStyle/>
          <a:p>
            <a:r>
              <a:rPr lang="en-US" sz="8800" dirty="0">
                <a:solidFill>
                  <a:schemeClr val="accent2">
                    <a:lumMod val="50000"/>
                  </a:schemeClr>
                </a:solidFill>
                <a:latin typeface="Calibri" panose="020F0502020204030204" pitchFamily="34" charset="0"/>
                <a:ea typeface="Calibri" panose="020F0502020204030204" pitchFamily="34" charset="0"/>
                <a:cs typeface="Calibri" panose="020F0502020204030204" pitchFamily="34" charset="0"/>
              </a:rPr>
              <a:t>Thank You </a:t>
            </a:r>
          </a:p>
        </p:txBody>
      </p:sp>
    </p:spTree>
    <p:extLst>
      <p:ext uri="{BB962C8B-B14F-4D97-AF65-F5344CB8AC3E}">
        <p14:creationId xmlns:p14="http://schemas.microsoft.com/office/powerpoint/2010/main" val="340573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4"/>
          <p:cNvSpPr txBox="1">
            <a:spLocks noGrp="1"/>
          </p:cNvSpPr>
          <p:nvPr>
            <p:ph type="title"/>
          </p:nvPr>
        </p:nvSpPr>
        <p:spPr>
          <a:xfrm>
            <a:off x="1976442" y="265229"/>
            <a:ext cx="5197232"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Insurance Calims DATA ANALYSIS </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486" name="Google Shape;486;p24"/>
          <p:cNvSpPr/>
          <p:nvPr/>
        </p:nvSpPr>
        <p:spPr>
          <a:xfrm>
            <a:off x="44068" y="1170866"/>
            <a:ext cx="2222593" cy="1267066"/>
          </a:xfrm>
          <a:custGeom>
            <a:avLst/>
            <a:gdLst/>
            <a:ahLst/>
            <a:cxnLst/>
            <a:rect l="l" t="t" r="r" b="b"/>
            <a:pathLst>
              <a:path w="32311" h="18420" extrusionOk="0">
                <a:moveTo>
                  <a:pt x="0" y="0"/>
                </a:moveTo>
                <a:lnTo>
                  <a:pt x="7964" y="9210"/>
                </a:lnTo>
                <a:lnTo>
                  <a:pt x="0" y="18420"/>
                </a:lnTo>
                <a:lnTo>
                  <a:pt x="24347" y="18420"/>
                </a:lnTo>
                <a:lnTo>
                  <a:pt x="32311" y="9210"/>
                </a:lnTo>
                <a:lnTo>
                  <a:pt x="24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487" name="Google Shape;487;p24"/>
          <p:cNvSpPr/>
          <p:nvPr/>
        </p:nvSpPr>
        <p:spPr>
          <a:xfrm>
            <a:off x="1243503" y="2448467"/>
            <a:ext cx="69" cy="499810"/>
          </a:xfrm>
          <a:custGeom>
            <a:avLst/>
            <a:gdLst/>
            <a:ahLst/>
            <a:cxnLst/>
            <a:rect l="l" t="t" r="r" b="b"/>
            <a:pathLst>
              <a:path w="1" h="7266" fill="none" extrusionOk="0">
                <a:moveTo>
                  <a:pt x="0" y="1"/>
                </a:moveTo>
                <a:lnTo>
                  <a:pt x="0" y="7265"/>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88" name="Google Shape;488;p24"/>
          <p:cNvSpPr txBox="1"/>
          <p:nvPr/>
        </p:nvSpPr>
        <p:spPr>
          <a:xfrm>
            <a:off x="354188" y="3030041"/>
            <a:ext cx="1733100" cy="122158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1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Ensure data integrity by collecting sales data from various sources (e.g., Kaggle, CSV files)</a:t>
            </a:r>
            <a:endParaRPr sz="1100" dirty="0">
              <a:solidFill>
                <a:srgbClr val="000000"/>
              </a:solidFill>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489" name="Google Shape;489;p24"/>
          <p:cNvSpPr txBox="1"/>
          <p:nvPr/>
        </p:nvSpPr>
        <p:spPr>
          <a:xfrm>
            <a:off x="376953" y="3130655"/>
            <a:ext cx="1733100" cy="239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000" dirty="0">
              <a:solidFill>
                <a:schemeClr val="accent1"/>
              </a:solidFill>
              <a:latin typeface="Calibri" panose="020F0502020204030204" pitchFamily="34" charset="0"/>
              <a:ea typeface="Calibri" panose="020F0502020204030204" pitchFamily="34" charset="0"/>
              <a:cs typeface="Calibri" panose="020F0502020204030204" pitchFamily="34" charset="0"/>
              <a:sym typeface="Fira Sans Extra Condensed Medium"/>
            </a:endParaRPr>
          </a:p>
        </p:txBody>
      </p:sp>
      <p:sp>
        <p:nvSpPr>
          <p:cNvPr id="490" name="Google Shape;490;p24"/>
          <p:cNvSpPr/>
          <p:nvPr/>
        </p:nvSpPr>
        <p:spPr>
          <a:xfrm>
            <a:off x="3464794" y="1164978"/>
            <a:ext cx="2220529" cy="1267066"/>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solidFill>
                <a:srgbClr val="B878C2"/>
              </a:solidFill>
              <a:latin typeface="Calibri" panose="020F0502020204030204" pitchFamily="34" charset="0"/>
              <a:ea typeface="Calibri" panose="020F0502020204030204" pitchFamily="34" charset="0"/>
              <a:cs typeface="Calibri" panose="020F0502020204030204" pitchFamily="34" charset="0"/>
            </a:endParaRPr>
          </a:p>
        </p:txBody>
      </p:sp>
      <p:sp>
        <p:nvSpPr>
          <p:cNvPr id="491" name="Google Shape;491;p24"/>
          <p:cNvSpPr/>
          <p:nvPr/>
        </p:nvSpPr>
        <p:spPr>
          <a:xfrm>
            <a:off x="4452549" y="2445701"/>
            <a:ext cx="69" cy="499810"/>
          </a:xfrm>
          <a:custGeom>
            <a:avLst/>
            <a:gdLst/>
            <a:ahLst/>
            <a:cxnLst/>
            <a:rect l="l" t="t" r="r" b="b"/>
            <a:pathLst>
              <a:path w="1" h="7266" fill="none" extrusionOk="0">
                <a:moveTo>
                  <a:pt x="1" y="1"/>
                </a:moveTo>
                <a:lnTo>
                  <a:pt x="1" y="7265"/>
                </a:lnTo>
              </a:path>
            </a:pathLst>
          </a:custGeom>
          <a:noFill/>
          <a:ln w="285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92" name="Google Shape;492;p24"/>
          <p:cNvSpPr txBox="1"/>
          <p:nvPr/>
        </p:nvSpPr>
        <p:spPr>
          <a:xfrm>
            <a:off x="3758611" y="3089104"/>
            <a:ext cx="1538696" cy="1042382"/>
          </a:xfrm>
          <a:prstGeom prst="rect">
            <a:avLst/>
          </a:prstGeom>
          <a:noFill/>
          <a:ln>
            <a:noFill/>
          </a:ln>
        </p:spPr>
        <p:txBody>
          <a:bodyPr spcFirstLastPara="1" wrap="square" lIns="91425" tIns="91425" rIns="91425" bIns="91425" anchor="ctr" anchorCtr="0">
            <a:noAutofit/>
          </a:bodyPr>
          <a:lstStyle/>
          <a:p>
            <a:pPr algn="l"/>
            <a:r>
              <a:rPr lang="en-US" sz="11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Write SQL queries to extract relevant data from the MySQL database.</a:t>
            </a:r>
          </a:p>
        </p:txBody>
      </p:sp>
      <p:sp>
        <p:nvSpPr>
          <p:cNvPr id="494" name="Google Shape;494;p24"/>
          <p:cNvSpPr/>
          <p:nvPr/>
        </p:nvSpPr>
        <p:spPr>
          <a:xfrm>
            <a:off x="1758447" y="1171348"/>
            <a:ext cx="2222662" cy="1267066"/>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9B6B5"/>
              </a:solidFill>
              <a:latin typeface="Calibri" panose="020F0502020204030204" pitchFamily="34" charset="0"/>
              <a:ea typeface="Calibri" panose="020F0502020204030204" pitchFamily="34" charset="0"/>
              <a:cs typeface="Calibri" panose="020F0502020204030204" pitchFamily="34" charset="0"/>
            </a:endParaRPr>
          </a:p>
        </p:txBody>
      </p:sp>
      <p:sp>
        <p:nvSpPr>
          <p:cNvPr id="495" name="Google Shape;495;p24"/>
          <p:cNvSpPr/>
          <p:nvPr/>
        </p:nvSpPr>
        <p:spPr>
          <a:xfrm>
            <a:off x="2852495" y="2443097"/>
            <a:ext cx="78543" cy="472424"/>
          </a:xfrm>
          <a:custGeom>
            <a:avLst/>
            <a:gdLst/>
            <a:ahLst/>
            <a:cxnLst/>
            <a:rect l="l" t="t" r="r" b="b"/>
            <a:pathLst>
              <a:path w="1" h="7266" fill="none" extrusionOk="0">
                <a:moveTo>
                  <a:pt x="1" y="1"/>
                </a:moveTo>
                <a:lnTo>
                  <a:pt x="1" y="7265"/>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96" name="Google Shape;496;p24"/>
          <p:cNvSpPr txBox="1"/>
          <p:nvPr/>
        </p:nvSpPr>
        <p:spPr>
          <a:xfrm>
            <a:off x="2122710" y="3119095"/>
            <a:ext cx="1687500" cy="1065788"/>
          </a:xfrm>
          <a:prstGeom prst="rect">
            <a:avLst/>
          </a:prstGeom>
          <a:noFill/>
          <a:ln>
            <a:noFill/>
          </a:ln>
        </p:spPr>
        <p:txBody>
          <a:bodyPr spcFirstLastPara="1" wrap="square" lIns="91425" tIns="91425" rIns="91425" bIns="91425" anchor="ctr" anchorCtr="0">
            <a:noAutofit/>
          </a:bodyPr>
          <a:lstStyle/>
          <a:p>
            <a:pPr algn="l"/>
            <a:r>
              <a:rPr lang="en-US" sz="11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Explore the sales data using Python libraries like Pandas, NumPy, and Matplotlib/Seaborn.</a:t>
            </a:r>
          </a:p>
        </p:txBody>
      </p:sp>
      <p:sp>
        <p:nvSpPr>
          <p:cNvPr id="497" name="Google Shape;497;p24"/>
          <p:cNvSpPr txBox="1"/>
          <p:nvPr/>
        </p:nvSpPr>
        <p:spPr>
          <a:xfrm>
            <a:off x="764556" y="3791089"/>
            <a:ext cx="1687500" cy="137477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000" dirty="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Medium"/>
            </a:endParaRPr>
          </a:p>
        </p:txBody>
      </p:sp>
      <p:sp>
        <p:nvSpPr>
          <p:cNvPr id="498" name="Google Shape;498;p24"/>
          <p:cNvSpPr/>
          <p:nvPr/>
        </p:nvSpPr>
        <p:spPr>
          <a:xfrm>
            <a:off x="5173052" y="1169625"/>
            <a:ext cx="2222593" cy="1267066"/>
          </a:xfrm>
          <a:custGeom>
            <a:avLst/>
            <a:gdLst/>
            <a:ahLst/>
            <a:cxnLst/>
            <a:rect l="l" t="t" r="r" b="b"/>
            <a:pathLst>
              <a:path w="32311" h="18420" extrusionOk="0">
                <a:moveTo>
                  <a:pt x="0" y="0"/>
                </a:moveTo>
                <a:lnTo>
                  <a:pt x="7933" y="9210"/>
                </a:lnTo>
                <a:lnTo>
                  <a:pt x="0" y="18420"/>
                </a:lnTo>
                <a:lnTo>
                  <a:pt x="24347" y="18420"/>
                </a:lnTo>
                <a:lnTo>
                  <a:pt x="32311" y="9210"/>
                </a:lnTo>
                <a:lnTo>
                  <a:pt x="243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57FCA"/>
              </a:solidFill>
              <a:latin typeface="Calibri" panose="020F0502020204030204" pitchFamily="34" charset="0"/>
              <a:ea typeface="Calibri" panose="020F0502020204030204" pitchFamily="34" charset="0"/>
              <a:cs typeface="Calibri" panose="020F0502020204030204" pitchFamily="34" charset="0"/>
            </a:endParaRPr>
          </a:p>
        </p:txBody>
      </p:sp>
      <p:sp>
        <p:nvSpPr>
          <p:cNvPr id="499" name="Google Shape;499;p24"/>
          <p:cNvSpPr/>
          <p:nvPr/>
        </p:nvSpPr>
        <p:spPr>
          <a:xfrm>
            <a:off x="6102797" y="2442720"/>
            <a:ext cx="69" cy="499810"/>
          </a:xfrm>
          <a:custGeom>
            <a:avLst/>
            <a:gdLst/>
            <a:ahLst/>
            <a:cxnLst/>
            <a:rect l="l" t="t" r="r" b="b"/>
            <a:pathLst>
              <a:path w="1" h="7266" fill="none" extrusionOk="0">
                <a:moveTo>
                  <a:pt x="0" y="1"/>
                </a:moveTo>
                <a:lnTo>
                  <a:pt x="0" y="7265"/>
                </a:lnTo>
              </a:path>
            </a:pathLst>
          </a:custGeom>
          <a:noFill/>
          <a:ln w="285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500" name="Google Shape;500;p24"/>
          <p:cNvSpPr txBox="1"/>
          <p:nvPr/>
        </p:nvSpPr>
        <p:spPr>
          <a:xfrm>
            <a:off x="5258332" y="2969064"/>
            <a:ext cx="1687500" cy="136143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1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Create interactive visualizations using Python libraries such as Matplotlib, Seaborn and we have used Power Bi, Tableau also.</a:t>
            </a:r>
            <a:endParaRPr sz="1100" dirty="0">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501" name="Google Shape;501;p24"/>
          <p:cNvSpPr txBox="1"/>
          <p:nvPr/>
        </p:nvSpPr>
        <p:spPr>
          <a:xfrm>
            <a:off x="5258332" y="3141221"/>
            <a:ext cx="1687500" cy="4998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accent4"/>
              </a:solidFill>
              <a:latin typeface="Calibri" panose="020F0502020204030204" pitchFamily="34" charset="0"/>
              <a:ea typeface="Calibri" panose="020F0502020204030204" pitchFamily="34" charset="0"/>
              <a:cs typeface="Calibri" panose="020F0502020204030204" pitchFamily="34" charset="0"/>
              <a:sym typeface="Fira Sans Extra Condensed Medium"/>
            </a:endParaRPr>
          </a:p>
        </p:txBody>
      </p:sp>
      <p:sp>
        <p:nvSpPr>
          <p:cNvPr id="2" name="Google Shape;494;p24">
            <a:extLst>
              <a:ext uri="{FF2B5EF4-FFF2-40B4-BE49-F238E27FC236}">
                <a16:creationId xmlns:a16="http://schemas.microsoft.com/office/drawing/2014/main" id="{C6E0CD28-F87A-2183-3B66-17D050A41F17}"/>
              </a:ext>
            </a:extLst>
          </p:cNvPr>
          <p:cNvSpPr/>
          <p:nvPr/>
        </p:nvSpPr>
        <p:spPr>
          <a:xfrm>
            <a:off x="6876841" y="1164978"/>
            <a:ext cx="2222662" cy="1267066"/>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495;p24">
            <a:extLst>
              <a:ext uri="{FF2B5EF4-FFF2-40B4-BE49-F238E27FC236}">
                <a16:creationId xmlns:a16="http://schemas.microsoft.com/office/drawing/2014/main" id="{1A5CFE59-BAEF-CFF1-4A4F-5460C11F9BB1}"/>
              </a:ext>
            </a:extLst>
          </p:cNvPr>
          <p:cNvSpPr/>
          <p:nvPr/>
        </p:nvSpPr>
        <p:spPr>
          <a:xfrm>
            <a:off x="7790608" y="2415711"/>
            <a:ext cx="69" cy="499810"/>
          </a:xfrm>
          <a:custGeom>
            <a:avLst/>
            <a:gdLst/>
            <a:ahLst/>
            <a:cxnLst/>
            <a:rect l="l" t="t" r="r" b="b"/>
            <a:pathLst>
              <a:path w="1" h="7266" fill="none" extrusionOk="0">
                <a:moveTo>
                  <a:pt x="1" y="1"/>
                </a:moveTo>
                <a:lnTo>
                  <a:pt x="1" y="7265"/>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496;p24">
            <a:extLst>
              <a:ext uri="{FF2B5EF4-FFF2-40B4-BE49-F238E27FC236}">
                <a16:creationId xmlns:a16="http://schemas.microsoft.com/office/drawing/2014/main" id="{2BC0A6C5-8F80-B00E-01E8-E842C10F2DD5}"/>
              </a:ext>
            </a:extLst>
          </p:cNvPr>
          <p:cNvSpPr txBox="1"/>
          <p:nvPr/>
        </p:nvSpPr>
        <p:spPr>
          <a:xfrm>
            <a:off x="6944684" y="2948506"/>
            <a:ext cx="1687500" cy="123637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1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Apply machine learning techniques to predict The order is accepted or returned.</a:t>
            </a:r>
            <a:endParaRPr sz="1100" dirty="0">
              <a:latin typeface="Calibri" panose="020F0502020204030204" pitchFamily="34" charset="0"/>
              <a:ea typeface="Calibri" panose="020F0502020204030204" pitchFamily="34" charset="0"/>
              <a:cs typeface="Calibri" panose="020F0502020204030204" pitchFamily="34" charset="0"/>
              <a:sym typeface="Roboto"/>
            </a:endParaRPr>
          </a:p>
        </p:txBody>
      </p:sp>
      <p:sp>
        <p:nvSpPr>
          <p:cNvPr id="5" name="Google Shape;497;p24">
            <a:extLst>
              <a:ext uri="{FF2B5EF4-FFF2-40B4-BE49-F238E27FC236}">
                <a16:creationId xmlns:a16="http://schemas.microsoft.com/office/drawing/2014/main" id="{C2399697-0AD8-199D-4807-144D787D1A23}"/>
              </a:ext>
            </a:extLst>
          </p:cNvPr>
          <p:cNvSpPr txBox="1"/>
          <p:nvPr/>
        </p:nvSpPr>
        <p:spPr>
          <a:xfrm>
            <a:off x="6945841" y="3089104"/>
            <a:ext cx="16875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000" dirty="0">
              <a:solidFill>
                <a:schemeClr val="accent2"/>
              </a:solidFill>
              <a:latin typeface="Calibri" panose="020F0502020204030204" pitchFamily="34" charset="0"/>
              <a:ea typeface="Calibri" panose="020F0502020204030204" pitchFamily="34" charset="0"/>
              <a:cs typeface="Calibri" panose="020F0502020204030204" pitchFamily="34" charset="0"/>
              <a:sym typeface="Fira Sans Extra Condensed Medium"/>
            </a:endParaRPr>
          </a:p>
        </p:txBody>
      </p:sp>
      <p:sp>
        <p:nvSpPr>
          <p:cNvPr id="7" name="TextBox 6">
            <a:extLst>
              <a:ext uri="{FF2B5EF4-FFF2-40B4-BE49-F238E27FC236}">
                <a16:creationId xmlns:a16="http://schemas.microsoft.com/office/drawing/2014/main" id="{BC34CC07-38C6-AB24-0BBE-D614CECB3219}"/>
              </a:ext>
            </a:extLst>
          </p:cNvPr>
          <p:cNvSpPr txBox="1"/>
          <p:nvPr/>
        </p:nvSpPr>
        <p:spPr>
          <a:xfrm>
            <a:off x="566504" y="1640440"/>
            <a:ext cx="1543549" cy="307777"/>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Collection</a:t>
            </a:r>
          </a:p>
        </p:txBody>
      </p:sp>
      <p:sp>
        <p:nvSpPr>
          <p:cNvPr id="8" name="TextBox 7">
            <a:extLst>
              <a:ext uri="{FF2B5EF4-FFF2-40B4-BE49-F238E27FC236}">
                <a16:creationId xmlns:a16="http://schemas.microsoft.com/office/drawing/2014/main" id="{01B3C345-34B8-36AE-BD1C-271F014B4B80}"/>
              </a:ext>
            </a:extLst>
          </p:cNvPr>
          <p:cNvSpPr txBox="1"/>
          <p:nvPr/>
        </p:nvSpPr>
        <p:spPr>
          <a:xfrm>
            <a:off x="2266661" y="1468456"/>
            <a:ext cx="1543549" cy="523220"/>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12" name="TextBox 11">
            <a:extLst>
              <a:ext uri="{FF2B5EF4-FFF2-40B4-BE49-F238E27FC236}">
                <a16:creationId xmlns:a16="http://schemas.microsoft.com/office/drawing/2014/main" id="{41C72504-E445-30B7-CECF-A5A5177B1151}"/>
              </a:ext>
            </a:extLst>
          </p:cNvPr>
          <p:cNvSpPr txBox="1"/>
          <p:nvPr/>
        </p:nvSpPr>
        <p:spPr>
          <a:xfrm>
            <a:off x="3942110" y="1541489"/>
            <a:ext cx="1753378" cy="523220"/>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Database Queries (MySQL)</a:t>
            </a:r>
          </a:p>
        </p:txBody>
      </p:sp>
      <p:sp>
        <p:nvSpPr>
          <p:cNvPr id="13" name="TextBox 12">
            <a:extLst>
              <a:ext uri="{FF2B5EF4-FFF2-40B4-BE49-F238E27FC236}">
                <a16:creationId xmlns:a16="http://schemas.microsoft.com/office/drawing/2014/main" id="{48E18FC8-D736-1FAF-A4D8-DADB3F557AFB}"/>
              </a:ext>
            </a:extLst>
          </p:cNvPr>
          <p:cNvSpPr txBox="1"/>
          <p:nvPr/>
        </p:nvSpPr>
        <p:spPr>
          <a:xfrm>
            <a:off x="5685323" y="1253012"/>
            <a:ext cx="1543549" cy="738664"/>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Visualization (Python, Tableau, Power BI)</a:t>
            </a:r>
          </a:p>
        </p:txBody>
      </p:sp>
      <p:sp>
        <p:nvSpPr>
          <p:cNvPr id="14" name="TextBox 13">
            <a:extLst>
              <a:ext uri="{FF2B5EF4-FFF2-40B4-BE49-F238E27FC236}">
                <a16:creationId xmlns:a16="http://schemas.microsoft.com/office/drawing/2014/main" id="{94F317E6-5FF1-DF9D-B36C-A115A563D8B8}"/>
              </a:ext>
            </a:extLst>
          </p:cNvPr>
          <p:cNvSpPr txBox="1"/>
          <p:nvPr/>
        </p:nvSpPr>
        <p:spPr>
          <a:xfrm>
            <a:off x="7396454" y="1433767"/>
            <a:ext cx="1543549" cy="523220"/>
          </a:xfrm>
          <a:prstGeom prst="rect">
            <a:avLst/>
          </a:prstGeom>
          <a:noFill/>
        </p:spPr>
        <p:txBody>
          <a:bodyPr wrap="square" rtlCol="0">
            <a:spAutoFit/>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Machine Learning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EBF1-07DF-4F73-C9C3-5476E276F51D}"/>
              </a:ext>
            </a:extLst>
          </p:cNvPr>
          <p:cNvSpPr>
            <a:spLocks noGrp="1"/>
          </p:cNvSpPr>
          <p:nvPr>
            <p:ph type="title"/>
          </p:nvPr>
        </p:nvSpPr>
        <p:spPr>
          <a:xfrm>
            <a:off x="0" y="130336"/>
            <a:ext cx="3566787" cy="801457"/>
          </a:xfrm>
        </p:spPr>
        <p:txBody>
          <a:bodyPr/>
          <a:lstStyle/>
          <a:p>
            <a:r>
              <a:rPr lang="en-US" dirty="0">
                <a:solidFill>
                  <a:srgbClr val="C0C55F"/>
                </a:solidFill>
                <a:latin typeface="Calibri" panose="020F0502020204030204" pitchFamily="34" charset="0"/>
                <a:ea typeface="Calibri" panose="020F0502020204030204" pitchFamily="34" charset="0"/>
                <a:cs typeface="Calibri" panose="020F0502020204030204" pitchFamily="34" charset="0"/>
              </a:rPr>
              <a:t>Data Collection </a:t>
            </a:r>
          </a:p>
        </p:txBody>
      </p:sp>
      <p:pic>
        <p:nvPicPr>
          <p:cNvPr id="6" name="Picture 5">
            <a:extLst>
              <a:ext uri="{FF2B5EF4-FFF2-40B4-BE49-F238E27FC236}">
                <a16:creationId xmlns:a16="http://schemas.microsoft.com/office/drawing/2014/main" id="{3D4A31E9-C584-C41B-1DFE-59A8BF010B4E}"/>
              </a:ext>
            </a:extLst>
          </p:cNvPr>
          <p:cNvPicPr>
            <a:picLocks noChangeAspect="1"/>
          </p:cNvPicPr>
          <p:nvPr/>
        </p:nvPicPr>
        <p:blipFill>
          <a:blip r:embed="rId2"/>
          <a:stretch>
            <a:fillRect/>
          </a:stretch>
        </p:blipFill>
        <p:spPr>
          <a:xfrm>
            <a:off x="5222132" y="2002660"/>
            <a:ext cx="3956088" cy="3956088"/>
          </a:xfrm>
          <a:prstGeom prst="rect">
            <a:avLst/>
          </a:prstGeom>
        </p:spPr>
      </p:pic>
      <p:sp>
        <p:nvSpPr>
          <p:cNvPr id="8" name="TextBox 7">
            <a:extLst>
              <a:ext uri="{FF2B5EF4-FFF2-40B4-BE49-F238E27FC236}">
                <a16:creationId xmlns:a16="http://schemas.microsoft.com/office/drawing/2014/main" id="{35904A8E-5B55-8515-AA82-5FAB99B33D08}"/>
              </a:ext>
            </a:extLst>
          </p:cNvPr>
          <p:cNvSpPr txBox="1"/>
          <p:nvPr/>
        </p:nvSpPr>
        <p:spPr>
          <a:xfrm>
            <a:off x="495759" y="931793"/>
            <a:ext cx="5437513" cy="2169825"/>
          </a:xfrm>
          <a:prstGeom prst="rect">
            <a:avLst/>
          </a:prstGeom>
          <a:noFill/>
        </p:spPr>
        <p:txBody>
          <a:bodyPr wrap="square" rtlCol="0">
            <a:spAutoFit/>
          </a:bodyPr>
          <a:lstStyle/>
          <a:p>
            <a:pPr algn="l">
              <a:lnSpc>
                <a:spcPct val="150000"/>
              </a:lnSpc>
              <a:buFont typeface="Arial" panose="020B0604020202020204" pitchFamily="34" charset="0"/>
              <a:buChar char="•"/>
            </a:pPr>
            <a:r>
              <a:rPr lang="en-US" sz="1800" b="0" i="0" dirty="0">
                <a:solidFill>
                  <a:srgbClr val="627BB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Ensure data integrity by collecting Insurance </a:t>
            </a:r>
            <a:r>
              <a:rPr lang="en-US" sz="1800" dirty="0">
                <a:solidFill>
                  <a:srgbClr val="627BB2"/>
                </a:solidFill>
                <a:highlight>
                  <a:srgbClr val="FFFFFF"/>
                </a:highlight>
                <a:latin typeface="Calibri" panose="020F0502020204030204" pitchFamily="34" charset="0"/>
                <a:ea typeface="Calibri" panose="020F0502020204030204" pitchFamily="34" charset="0"/>
                <a:cs typeface="Calibri" panose="020F0502020204030204" pitchFamily="34" charset="0"/>
              </a:rPr>
              <a:t>Claims </a:t>
            </a:r>
            <a:r>
              <a:rPr lang="en-US" sz="1800" b="0" i="0" dirty="0">
                <a:solidFill>
                  <a:srgbClr val="627BB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from various sources (e.g., Kaggle, CSV files).</a:t>
            </a:r>
          </a:p>
          <a:p>
            <a:pPr algn="l">
              <a:lnSpc>
                <a:spcPct val="150000"/>
              </a:lnSpc>
              <a:buFont typeface="Arial" panose="020B0604020202020204" pitchFamily="34" charset="0"/>
              <a:buChar char="•"/>
            </a:pPr>
            <a:r>
              <a:rPr lang="en-US" sz="1800" b="0" i="0" dirty="0">
                <a:solidFill>
                  <a:srgbClr val="627BB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 have read the data from excel and we understand the variables and we found out this data will be enough for analysis.</a:t>
            </a:r>
          </a:p>
        </p:txBody>
      </p:sp>
      <p:pic>
        <p:nvPicPr>
          <p:cNvPr id="10" name="Picture 9">
            <a:extLst>
              <a:ext uri="{FF2B5EF4-FFF2-40B4-BE49-F238E27FC236}">
                <a16:creationId xmlns:a16="http://schemas.microsoft.com/office/drawing/2014/main" id="{E980DD97-6CAA-D713-2349-F998C2E40E12}"/>
              </a:ext>
            </a:extLst>
          </p:cNvPr>
          <p:cNvPicPr>
            <a:picLocks noChangeAspect="1"/>
          </p:cNvPicPr>
          <p:nvPr/>
        </p:nvPicPr>
        <p:blipFill>
          <a:blip r:embed="rId3"/>
          <a:stretch>
            <a:fillRect/>
          </a:stretch>
        </p:blipFill>
        <p:spPr>
          <a:xfrm>
            <a:off x="77118" y="3413308"/>
            <a:ext cx="2431629" cy="1364714"/>
          </a:xfrm>
          <a:prstGeom prst="rect">
            <a:avLst/>
          </a:prstGeom>
        </p:spPr>
      </p:pic>
      <p:pic>
        <p:nvPicPr>
          <p:cNvPr id="12" name="Picture 11">
            <a:extLst>
              <a:ext uri="{FF2B5EF4-FFF2-40B4-BE49-F238E27FC236}">
                <a16:creationId xmlns:a16="http://schemas.microsoft.com/office/drawing/2014/main" id="{934B3143-F326-35B6-89E1-DF3A2523F5A9}"/>
              </a:ext>
            </a:extLst>
          </p:cNvPr>
          <p:cNvPicPr>
            <a:picLocks noChangeAspect="1"/>
          </p:cNvPicPr>
          <p:nvPr/>
        </p:nvPicPr>
        <p:blipFill>
          <a:blip r:embed="rId4"/>
          <a:stretch>
            <a:fillRect/>
          </a:stretch>
        </p:blipFill>
        <p:spPr>
          <a:xfrm>
            <a:off x="3004370" y="3579698"/>
            <a:ext cx="2183542" cy="1364714"/>
          </a:xfrm>
          <a:prstGeom prst="rect">
            <a:avLst/>
          </a:prstGeom>
        </p:spPr>
      </p:pic>
    </p:spTree>
    <p:extLst>
      <p:ext uri="{BB962C8B-B14F-4D97-AF65-F5344CB8AC3E}">
        <p14:creationId xmlns:p14="http://schemas.microsoft.com/office/powerpoint/2010/main" val="209080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3" name="Title 2">
            <a:extLst>
              <a:ext uri="{FF2B5EF4-FFF2-40B4-BE49-F238E27FC236}">
                <a16:creationId xmlns:a16="http://schemas.microsoft.com/office/drawing/2014/main" id="{3D3F3D2E-4DED-ABB7-7D69-843A1CAF6F50}"/>
              </a:ext>
            </a:extLst>
          </p:cNvPr>
          <p:cNvSpPr>
            <a:spLocks noGrp="1"/>
          </p:cNvSpPr>
          <p:nvPr>
            <p:ph type="title"/>
          </p:nvPr>
        </p:nvSpPr>
        <p:spPr>
          <a:xfrm>
            <a:off x="0" y="213305"/>
            <a:ext cx="5034710" cy="551845"/>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4" name="TextBox 3">
            <a:extLst>
              <a:ext uri="{FF2B5EF4-FFF2-40B4-BE49-F238E27FC236}">
                <a16:creationId xmlns:a16="http://schemas.microsoft.com/office/drawing/2014/main" id="{46AE411D-A0E3-F446-B2D3-F82F6A56F10C}"/>
              </a:ext>
            </a:extLst>
          </p:cNvPr>
          <p:cNvSpPr txBox="1"/>
          <p:nvPr/>
        </p:nvSpPr>
        <p:spPr>
          <a:xfrm>
            <a:off x="462710" y="846986"/>
            <a:ext cx="4572000" cy="1477328"/>
          </a:xfrm>
          <a:prstGeom prst="rect">
            <a:avLst/>
          </a:prstGeom>
          <a:noFill/>
        </p:spPr>
        <p:txBody>
          <a:bodyPr wrap="square">
            <a:spAutoFit/>
          </a:bodyPr>
          <a:lstStyle/>
          <a:p>
            <a:pPr>
              <a:buFont typeface="Arial" panose="020B0604020202020204" pitchFamily="34" charset="0"/>
              <a:buChar char="•"/>
            </a:pP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Explore the </a:t>
            </a:r>
            <a:r>
              <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Insurance Claims </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using Python libraries like Pandas, NumPy, and Matplotlib/Seaborn.</a:t>
            </a:r>
          </a:p>
          <a:p>
            <a:pPr algn="l">
              <a:buFont typeface="Arial" panose="020B0604020202020204" pitchFamily="34" charset="0"/>
              <a:buChar char="•"/>
            </a:pP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Analyze </a:t>
            </a:r>
            <a:r>
              <a:rPr lang="en-US" sz="18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Claims</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and correlation between the variables.</a:t>
            </a:r>
          </a:p>
        </p:txBody>
      </p:sp>
      <p:pic>
        <p:nvPicPr>
          <p:cNvPr id="6" name="Picture 5">
            <a:extLst>
              <a:ext uri="{FF2B5EF4-FFF2-40B4-BE49-F238E27FC236}">
                <a16:creationId xmlns:a16="http://schemas.microsoft.com/office/drawing/2014/main" id="{88C0DA7D-CF26-5B33-898A-55AF8480F9FB}"/>
              </a:ext>
            </a:extLst>
          </p:cNvPr>
          <p:cNvPicPr>
            <a:picLocks noChangeAspect="1"/>
          </p:cNvPicPr>
          <p:nvPr/>
        </p:nvPicPr>
        <p:blipFill>
          <a:blip r:embed="rId3"/>
          <a:stretch>
            <a:fillRect/>
          </a:stretch>
        </p:blipFill>
        <p:spPr>
          <a:xfrm>
            <a:off x="4669182" y="1630496"/>
            <a:ext cx="4474817" cy="3513004"/>
          </a:xfrm>
          <a:prstGeom prst="rect">
            <a:avLst/>
          </a:prstGeom>
        </p:spPr>
      </p:pic>
      <p:pic>
        <p:nvPicPr>
          <p:cNvPr id="8" name="Picture 7">
            <a:extLst>
              <a:ext uri="{FF2B5EF4-FFF2-40B4-BE49-F238E27FC236}">
                <a16:creationId xmlns:a16="http://schemas.microsoft.com/office/drawing/2014/main" id="{1374EECD-0F46-A43E-972C-13174FBCF0F9}"/>
              </a:ext>
            </a:extLst>
          </p:cNvPr>
          <p:cNvPicPr>
            <a:picLocks noChangeAspect="1"/>
          </p:cNvPicPr>
          <p:nvPr/>
        </p:nvPicPr>
        <p:blipFill>
          <a:blip r:embed="rId4"/>
          <a:stretch>
            <a:fillRect/>
          </a:stretch>
        </p:blipFill>
        <p:spPr>
          <a:xfrm>
            <a:off x="170761" y="2571750"/>
            <a:ext cx="1536163" cy="1536163"/>
          </a:xfrm>
          <a:prstGeom prst="rect">
            <a:avLst/>
          </a:prstGeom>
        </p:spPr>
      </p:pic>
      <p:pic>
        <p:nvPicPr>
          <p:cNvPr id="10" name="Picture 9">
            <a:extLst>
              <a:ext uri="{FF2B5EF4-FFF2-40B4-BE49-F238E27FC236}">
                <a16:creationId xmlns:a16="http://schemas.microsoft.com/office/drawing/2014/main" id="{67610CEB-686C-FDA8-5437-DFA5826EEEB7}"/>
              </a:ext>
            </a:extLst>
          </p:cNvPr>
          <p:cNvPicPr>
            <a:picLocks noChangeAspect="1"/>
          </p:cNvPicPr>
          <p:nvPr/>
        </p:nvPicPr>
        <p:blipFill>
          <a:blip r:embed="rId5"/>
          <a:stretch>
            <a:fillRect/>
          </a:stretch>
        </p:blipFill>
        <p:spPr>
          <a:xfrm>
            <a:off x="402116" y="4275688"/>
            <a:ext cx="2556258" cy="613502"/>
          </a:xfrm>
          <a:prstGeom prst="rect">
            <a:avLst/>
          </a:prstGeom>
        </p:spPr>
      </p:pic>
      <p:pic>
        <p:nvPicPr>
          <p:cNvPr id="14" name="Picture 13">
            <a:extLst>
              <a:ext uri="{FF2B5EF4-FFF2-40B4-BE49-F238E27FC236}">
                <a16:creationId xmlns:a16="http://schemas.microsoft.com/office/drawing/2014/main" id="{0F750E88-CEAA-597C-AD85-A57D15CBA348}"/>
              </a:ext>
            </a:extLst>
          </p:cNvPr>
          <p:cNvPicPr>
            <a:picLocks noChangeAspect="1"/>
          </p:cNvPicPr>
          <p:nvPr/>
        </p:nvPicPr>
        <p:blipFill>
          <a:blip r:embed="rId6"/>
          <a:stretch>
            <a:fillRect/>
          </a:stretch>
        </p:blipFill>
        <p:spPr>
          <a:xfrm>
            <a:off x="3243087" y="2720653"/>
            <a:ext cx="1105017" cy="1238356"/>
          </a:xfrm>
          <a:prstGeom prst="rect">
            <a:avLst/>
          </a:prstGeom>
        </p:spPr>
      </p:pic>
      <p:pic>
        <p:nvPicPr>
          <p:cNvPr id="9" name="Picture 8">
            <a:extLst>
              <a:ext uri="{FF2B5EF4-FFF2-40B4-BE49-F238E27FC236}">
                <a16:creationId xmlns:a16="http://schemas.microsoft.com/office/drawing/2014/main" id="{7D1FFC67-AFBE-5121-8156-4BE302BAA8C0}"/>
              </a:ext>
            </a:extLst>
          </p:cNvPr>
          <p:cNvPicPr>
            <a:picLocks noChangeAspect="1"/>
          </p:cNvPicPr>
          <p:nvPr/>
        </p:nvPicPr>
        <p:blipFill>
          <a:blip r:embed="rId7"/>
          <a:stretch>
            <a:fillRect/>
          </a:stretch>
        </p:blipFill>
        <p:spPr>
          <a:xfrm>
            <a:off x="3409699" y="3959009"/>
            <a:ext cx="1084838" cy="10848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62D-7BBD-A72B-9970-5AFCC46DE13C}"/>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6" name="TextBox 5">
            <a:extLst>
              <a:ext uri="{FF2B5EF4-FFF2-40B4-BE49-F238E27FC236}">
                <a16:creationId xmlns:a16="http://schemas.microsoft.com/office/drawing/2014/main" id="{CEF900DD-83B6-D7D8-41A4-5D1722492D21}"/>
              </a:ext>
            </a:extLst>
          </p:cNvPr>
          <p:cNvSpPr txBox="1"/>
          <p:nvPr/>
        </p:nvSpPr>
        <p:spPr>
          <a:xfrm>
            <a:off x="468216" y="727114"/>
            <a:ext cx="4572000" cy="307777"/>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We are having 2 datasets Claims and </a:t>
            </a:r>
            <a:r>
              <a:rPr lang="en-US" dirty="0" err="1">
                <a:latin typeface="Calibri" panose="020F0502020204030204" pitchFamily="34" charset="0"/>
                <a:ea typeface="Calibri" panose="020F0502020204030204" pitchFamily="34" charset="0"/>
                <a:cs typeface="Calibri" panose="020F0502020204030204" pitchFamily="34" charset="0"/>
              </a:rPr>
              <a:t>cust_demographics</a:t>
            </a:r>
            <a:r>
              <a:rPr lang="en-US" dirty="0">
                <a:latin typeface="Calibri" panose="020F0502020204030204" pitchFamily="34" charset="0"/>
                <a:ea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C393560B-9669-3B91-11B0-C1CAA88036C9}"/>
              </a:ext>
            </a:extLst>
          </p:cNvPr>
          <p:cNvSpPr txBox="1"/>
          <p:nvPr/>
        </p:nvSpPr>
        <p:spPr>
          <a:xfrm>
            <a:off x="468216" y="1445435"/>
            <a:ext cx="8207568" cy="307777"/>
          </a:xfrm>
          <a:prstGeom prst="rect">
            <a:avLst/>
          </a:prstGeom>
          <a:noFill/>
        </p:spPr>
        <p:txBody>
          <a:bodyPr wrap="square">
            <a:spAutoFit/>
          </a:bodyPr>
          <a:lstStyle/>
          <a:p>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claims having 10 columns and this dataset store details about customers</a:t>
            </a:r>
            <a:r>
              <a:rPr lang="en-US" dirty="0">
                <a:solidFill>
                  <a:schemeClr val="accent2">
                    <a:lumMod val="60000"/>
                    <a:lumOff val="40000"/>
                  </a:schemeClr>
                </a:solidFill>
                <a:latin typeface="Calibri" panose="020F0502020204030204" pitchFamily="34" charset="0"/>
                <a:ea typeface="Calibri" panose="020F0502020204030204" pitchFamily="34" charset="0"/>
                <a:cs typeface="Calibri" panose="020F0502020204030204" pitchFamily="34" charset="0"/>
              </a:rPr>
              <a:t> </a:t>
            </a:r>
          </a:p>
        </p:txBody>
      </p:sp>
      <p:sp>
        <p:nvSpPr>
          <p:cNvPr id="17" name="TextBox 16">
            <a:extLst>
              <a:ext uri="{FF2B5EF4-FFF2-40B4-BE49-F238E27FC236}">
                <a16:creationId xmlns:a16="http://schemas.microsoft.com/office/drawing/2014/main" id="{2660A152-AF95-4FE4-7810-6A82E05F0D44}"/>
              </a:ext>
            </a:extLst>
          </p:cNvPr>
          <p:cNvSpPr txBox="1"/>
          <p:nvPr/>
        </p:nvSpPr>
        <p:spPr>
          <a:xfrm>
            <a:off x="414820" y="3120817"/>
            <a:ext cx="8207568" cy="307777"/>
          </a:xfrm>
          <a:prstGeom prst="rect">
            <a:avLst/>
          </a:prstGeom>
          <a:noFill/>
        </p:spPr>
        <p:txBody>
          <a:bodyPr wrap="square">
            <a:spAutoFit/>
          </a:bodyPr>
          <a:lstStyle/>
          <a:p>
            <a:r>
              <a:rPr lang="en-US" dirty="0" err="1">
                <a:solidFill>
                  <a:schemeClr val="accent2"/>
                </a:solidFill>
                <a:latin typeface="Calibri" panose="020F0502020204030204" pitchFamily="34" charset="0"/>
                <a:ea typeface="Calibri" panose="020F0502020204030204" pitchFamily="34" charset="0"/>
                <a:cs typeface="Calibri" panose="020F0502020204030204" pitchFamily="34" charset="0"/>
              </a:rPr>
              <a:t>cust_demographics</a:t>
            </a: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having 6 columns and this dataset stores details about transactions and products codes.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7" y="1753212"/>
            <a:ext cx="8116134" cy="136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24" y="3804438"/>
            <a:ext cx="7595527" cy="1087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47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BC2E171-3FD6-6404-5429-5F67DF5B4F37}"/>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4" name="TextBox 3">
            <a:extLst>
              <a:ext uri="{FF2B5EF4-FFF2-40B4-BE49-F238E27FC236}">
                <a16:creationId xmlns:a16="http://schemas.microsoft.com/office/drawing/2014/main" id="{7CFC7093-075B-765F-B227-23B2A06A10E0}"/>
              </a:ext>
            </a:extLst>
          </p:cNvPr>
          <p:cNvSpPr txBox="1"/>
          <p:nvPr/>
        </p:nvSpPr>
        <p:spPr>
          <a:xfrm>
            <a:off x="0" y="727114"/>
            <a:ext cx="3657602" cy="307777"/>
          </a:xfrm>
          <a:prstGeom prst="rect">
            <a:avLst/>
          </a:prstGeom>
          <a:noFill/>
        </p:spPr>
        <p:txBody>
          <a:bodyPr wrap="square" rtlCol="0">
            <a:spAutoFit/>
          </a:bodyPr>
          <a:lstStyle/>
          <a:p>
            <a: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Cleaning</a:t>
            </a:r>
          </a:p>
        </p:txBody>
      </p:sp>
      <p:sp>
        <p:nvSpPr>
          <p:cNvPr id="7" name="TextBox 6">
            <a:extLst>
              <a:ext uri="{FF2B5EF4-FFF2-40B4-BE49-F238E27FC236}">
                <a16:creationId xmlns:a16="http://schemas.microsoft.com/office/drawing/2014/main" id="{631E0FB5-4768-CB14-254A-1F2F710190D4}"/>
              </a:ext>
            </a:extLst>
          </p:cNvPr>
          <p:cNvSpPr txBox="1"/>
          <p:nvPr/>
        </p:nvSpPr>
        <p:spPr>
          <a:xfrm>
            <a:off x="-1" y="1034891"/>
            <a:ext cx="8810277" cy="2462213"/>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Renaming the Variables &amp; converting them into Specific </a:t>
            </a:r>
            <a:r>
              <a:rPr lang="en-US" dirty="0" err="1">
                <a:latin typeface="Calibri" panose="020F0502020204030204" pitchFamily="34" charset="0"/>
                <a:ea typeface="Calibri" panose="020F0502020204030204" pitchFamily="34" charset="0"/>
                <a:cs typeface="Calibri" panose="020F0502020204030204" pitchFamily="34" charset="0"/>
              </a:rPr>
              <a:t>DataType</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After that we have merged all the dataset into one dataset and we saved it with </a:t>
            </a:r>
            <a:r>
              <a:rPr lang="en-US" dirty="0" err="1">
                <a:latin typeface="Calibri" panose="020F0502020204030204" pitchFamily="34" charset="0"/>
                <a:ea typeface="Calibri" panose="020F0502020204030204" pitchFamily="34" charset="0"/>
                <a:cs typeface="Calibri" panose="020F0502020204030204" pitchFamily="34" charset="0"/>
              </a:rPr>
              <a:t>Cust_data</a:t>
            </a:r>
            <a:r>
              <a:rPr lang="en-US" dirty="0">
                <a:latin typeface="Calibri" panose="020F0502020204030204" pitchFamily="34" charset="0"/>
                <a:ea typeface="Calibri" panose="020F0502020204030204" pitchFamily="34" charset="0"/>
                <a:cs typeface="Calibri" panose="020F0502020204030204" pitchFamily="34" charset="0"/>
              </a:rPr>
              <a:t> name.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5" y="1654863"/>
            <a:ext cx="6760769"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677855"/>
            <a:ext cx="86407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96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F04B084-CE39-E268-BCBB-C4574BF8C3D3}"/>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7" name="TextBox 6">
            <a:extLst>
              <a:ext uri="{FF2B5EF4-FFF2-40B4-BE49-F238E27FC236}">
                <a16:creationId xmlns:a16="http://schemas.microsoft.com/office/drawing/2014/main" id="{7FEA30E0-995C-9759-4B47-58618CB62254}"/>
              </a:ext>
            </a:extLst>
          </p:cNvPr>
          <p:cNvSpPr txBox="1"/>
          <p:nvPr/>
        </p:nvSpPr>
        <p:spPr>
          <a:xfrm>
            <a:off x="490251" y="816056"/>
            <a:ext cx="4572000" cy="954107"/>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We have used Inner join for  merging the all the datasets and we used it coz there will be no duplicate values.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Now in our final datasets we are having 16 variables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000" y="901637"/>
            <a:ext cx="4104789" cy="42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91940"/>
            <a:ext cx="4859000" cy="115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10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2B6C3BB-7B95-A710-47AE-40EBC9E4FD6F}"/>
              </a:ext>
            </a:extLst>
          </p:cNvPr>
          <p:cNvSpPr>
            <a:spLocks noGrp="1"/>
          </p:cNvSpPr>
          <p:nvPr>
            <p:ph type="title"/>
          </p:nvPr>
        </p:nvSpPr>
        <p:spPr>
          <a:xfrm>
            <a:off x="0" y="189237"/>
            <a:ext cx="5340452" cy="537877"/>
          </a:xfrm>
        </p:spPr>
        <p:txBody>
          <a:bodyPr/>
          <a:lstStyle/>
          <a:p>
            <a:r>
              <a:rPr lang="en-US" dirty="0">
                <a:solidFill>
                  <a:srgbClr val="39B6B5"/>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19" name="TextBox 18">
            <a:extLst>
              <a:ext uri="{FF2B5EF4-FFF2-40B4-BE49-F238E27FC236}">
                <a16:creationId xmlns:a16="http://schemas.microsoft.com/office/drawing/2014/main" id="{E27BD865-8142-A4C8-1993-08BF01F2F917}"/>
              </a:ext>
            </a:extLst>
          </p:cNvPr>
          <p:cNvSpPr txBox="1"/>
          <p:nvPr/>
        </p:nvSpPr>
        <p:spPr>
          <a:xfrm>
            <a:off x="50824" y="1150477"/>
            <a:ext cx="5115201" cy="1754326"/>
          </a:xfrm>
          <a:prstGeom prst="rect">
            <a:avLst/>
          </a:prstGeom>
          <a:noFill/>
        </p:spPr>
        <p:txBody>
          <a:bodyPr wrap="square">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We have check the info about our final dataset and we have checked for the null values. And we are having 65 null values in </a:t>
            </a:r>
            <a:r>
              <a:rPr lang="en-US" sz="1800" dirty="0" err="1">
                <a:latin typeface="Calibri" panose="020F0502020204030204" pitchFamily="34" charset="0"/>
                <a:ea typeface="Calibri" panose="020F0502020204030204" pitchFamily="34" charset="0"/>
                <a:cs typeface="Calibri" panose="020F0502020204030204" pitchFamily="34" charset="0"/>
              </a:rPr>
              <a:t>claim_amount</a:t>
            </a:r>
            <a:r>
              <a:rPr lang="en-US" sz="1800" dirty="0">
                <a:latin typeface="Calibri" panose="020F0502020204030204" pitchFamily="34" charset="0"/>
                <a:ea typeface="Calibri" panose="020F0502020204030204" pitchFamily="34" charset="0"/>
                <a:cs typeface="Calibri" panose="020F0502020204030204" pitchFamily="34" charset="0"/>
              </a:rPr>
              <a:t> and 10 null values are in </a:t>
            </a:r>
            <a:r>
              <a:rPr lang="en-US" sz="1800" dirty="0" err="1">
                <a:latin typeface="Calibri" panose="020F0502020204030204" pitchFamily="34" charset="0"/>
                <a:ea typeface="Calibri" panose="020F0502020204030204" pitchFamily="34" charset="0"/>
                <a:cs typeface="Calibri" panose="020F0502020204030204" pitchFamily="34" charset="0"/>
              </a:rPr>
              <a:t>total_policy_claims</a:t>
            </a:r>
            <a:r>
              <a:rPr lang="en-US" sz="1800" dirty="0">
                <a:latin typeface="Calibri" panose="020F0502020204030204" pitchFamily="34" charset="0"/>
                <a:ea typeface="Calibri" panose="020F0502020204030204" pitchFamily="34" charset="0"/>
                <a:cs typeface="Calibri" panose="020F0502020204030204" pitchFamily="34" charset="0"/>
              </a:rPr>
              <a:t>. we have replaced the null values with the mode(the number that appears most often in a set of data).</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949" y="431952"/>
            <a:ext cx="299433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5" y="4394352"/>
            <a:ext cx="561975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570403"/>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1048</TotalTime>
  <Words>1264</Words>
  <Application>Microsoft Office PowerPoint</Application>
  <PresentationFormat>On-screen Show (16:9)</PresentationFormat>
  <Paragraphs>104</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Roboto</vt:lpstr>
      <vt:lpstr>Fira Sans Extra Condensed Medium</vt:lpstr>
      <vt:lpstr>Calibri</vt:lpstr>
      <vt:lpstr>Arial</vt:lpstr>
      <vt:lpstr>E-Commerce Infographics by Slidesgo</vt:lpstr>
      <vt:lpstr>Project on     Insurance Claims</vt:lpstr>
      <vt:lpstr>Introduction</vt:lpstr>
      <vt:lpstr>Insurance Calims DATA ANALYSIS </vt:lpstr>
      <vt:lpstr>Data Collection </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Machine Learning (Python)</vt:lpstr>
      <vt:lpstr>Machine Learning (Python)</vt:lpstr>
      <vt:lpstr>Machine Learning (Python)</vt:lpstr>
      <vt:lpstr>Machine Learning (Python)</vt:lpstr>
      <vt:lpstr>Machine Learning (Python)</vt:lpstr>
      <vt:lpstr>Machine Learning (Python)</vt:lpstr>
      <vt:lpstr>Machine Learning (Python)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dc:title>
  <cp:lastModifiedBy>Aathi Muthu A</cp:lastModifiedBy>
  <cp:revision>73</cp:revision>
  <dcterms:modified xsi:type="dcterms:W3CDTF">2024-05-22T14:14:32Z</dcterms:modified>
</cp:coreProperties>
</file>